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71" r:id="rId3"/>
    <p:sldId id="349" r:id="rId4"/>
    <p:sldId id="377" r:id="rId5"/>
    <p:sldId id="387" r:id="rId6"/>
    <p:sldId id="388" r:id="rId7"/>
    <p:sldId id="355" r:id="rId8"/>
    <p:sldId id="356" r:id="rId9"/>
    <p:sldId id="389" r:id="rId10"/>
    <p:sldId id="384" r:id="rId11"/>
    <p:sldId id="391" r:id="rId12"/>
    <p:sldId id="390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382" r:id="rId21"/>
    <p:sldId id="392" r:id="rId22"/>
    <p:sldId id="393" r:id="rId23"/>
    <p:sldId id="367" r:id="rId24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 Inc." initials="HI" lastIdx="3" clrIdx="0">
    <p:extLst>
      <p:ext uri="{19B8F6BF-5375-455C-9EA6-DF929625EA0E}">
        <p15:presenceInfo xmlns:p15="http://schemas.microsoft.com/office/powerpoint/2012/main" userId="HP Inc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45D03-C89A-44E5-94FE-9E999363ABA3}" type="doc">
      <dgm:prSet loTypeId="urn:microsoft.com/office/officeart/2005/8/layout/vList3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F874A0A-DFD0-4373-902C-E68A3F695C2A}">
      <dgm:prSet/>
      <dgm:spPr>
        <a:solidFill>
          <a:srgbClr val="7030A0"/>
        </a:solidFill>
      </dgm:spPr>
      <dgm:t>
        <a:bodyPr/>
        <a:lstStyle/>
        <a:p>
          <a:pPr rtl="0"/>
          <a:r>
            <a:rPr lang="ky-KG" b="1" dirty="0" smtClean="0">
              <a:latin typeface="+mj-lt"/>
              <a:cs typeface="Times New Roman" panose="02020603050405020304" pitchFamily="18" charset="0"/>
            </a:rPr>
            <a:t>Көңүл бурганыңыздарга рахмат!</a:t>
          </a:r>
          <a:endParaRPr lang="ru-RU" b="1" dirty="0">
            <a:latin typeface="+mj-lt"/>
            <a:cs typeface="Times New Roman" panose="02020603050405020304" pitchFamily="18" charset="0"/>
          </a:endParaRPr>
        </a:p>
      </dgm:t>
    </dgm:pt>
    <dgm:pt modelId="{8DBC7889-65AB-4063-BBBC-D22BA52C2162}" type="parTrans" cxnId="{E33C485B-E105-4ECE-9475-D45A1B71BE99}">
      <dgm:prSet/>
      <dgm:spPr/>
      <dgm:t>
        <a:bodyPr/>
        <a:lstStyle/>
        <a:p>
          <a:endParaRPr lang="ru-RU"/>
        </a:p>
      </dgm:t>
    </dgm:pt>
    <dgm:pt modelId="{24AB72A1-9F24-4F8F-8FD4-8FCF66CDCE5F}" type="sibTrans" cxnId="{E33C485B-E105-4ECE-9475-D45A1B71BE99}">
      <dgm:prSet/>
      <dgm:spPr/>
      <dgm:t>
        <a:bodyPr/>
        <a:lstStyle/>
        <a:p>
          <a:endParaRPr lang="ru-RU"/>
        </a:p>
      </dgm:t>
    </dgm:pt>
    <dgm:pt modelId="{91EEBAE3-7800-4718-B33A-8EC81504159F}" type="pres">
      <dgm:prSet presAssocID="{E5E45D03-C89A-44E5-94FE-9E999363ABA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BEFFB-7029-44EC-B7E6-F0C391195B48}" type="pres">
      <dgm:prSet presAssocID="{BF874A0A-DFD0-4373-902C-E68A3F695C2A}" presName="composite" presStyleCnt="0"/>
      <dgm:spPr/>
    </dgm:pt>
    <dgm:pt modelId="{DDFD6281-DF12-4B56-B9DB-D2FBAF20860C}" type="pres">
      <dgm:prSet presAssocID="{BF874A0A-DFD0-4373-902C-E68A3F695C2A}" presName="imgShp" presStyleLbl="fgImgPlace1" presStyleIdx="0" presStyleCnt="1" custScaleX="81049" custScaleY="775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B14D5D-0740-4C2A-9E65-37701DF71068}" type="pres">
      <dgm:prSet presAssocID="{BF874A0A-DFD0-4373-902C-E68A3F695C2A}" presName="txShp" presStyleLbl="node1" presStyleIdx="0" presStyleCnt="1" custScaleX="127295" custScaleY="148289" custLinFactNeighborX="3288" custLinFactNeighborY="-30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C485B-E105-4ECE-9475-D45A1B71BE99}" srcId="{E5E45D03-C89A-44E5-94FE-9E999363ABA3}" destId="{BF874A0A-DFD0-4373-902C-E68A3F695C2A}" srcOrd="0" destOrd="0" parTransId="{8DBC7889-65AB-4063-BBBC-D22BA52C2162}" sibTransId="{24AB72A1-9F24-4F8F-8FD4-8FCF66CDCE5F}"/>
    <dgm:cxn modelId="{550208DC-A089-4F5E-A938-23E76145FE59}" type="presOf" srcId="{E5E45D03-C89A-44E5-94FE-9E999363ABA3}" destId="{91EEBAE3-7800-4718-B33A-8EC81504159F}" srcOrd="0" destOrd="0" presId="urn:microsoft.com/office/officeart/2005/8/layout/vList3#1"/>
    <dgm:cxn modelId="{8866FC9C-2488-459F-AB63-25314BF72888}" type="presOf" srcId="{BF874A0A-DFD0-4373-902C-E68A3F695C2A}" destId="{5FB14D5D-0740-4C2A-9E65-37701DF71068}" srcOrd="0" destOrd="0" presId="urn:microsoft.com/office/officeart/2005/8/layout/vList3#1"/>
    <dgm:cxn modelId="{2F38F70C-D6E8-46BA-A689-C2ACF4E5DA9E}" type="presParOf" srcId="{91EEBAE3-7800-4718-B33A-8EC81504159F}" destId="{A67BEFFB-7029-44EC-B7E6-F0C391195B48}" srcOrd="0" destOrd="0" presId="urn:microsoft.com/office/officeart/2005/8/layout/vList3#1"/>
    <dgm:cxn modelId="{F246B4B0-3B15-4E29-91BF-AC800D8F36E5}" type="presParOf" srcId="{A67BEFFB-7029-44EC-B7E6-F0C391195B48}" destId="{DDFD6281-DF12-4B56-B9DB-D2FBAF20860C}" srcOrd="0" destOrd="0" presId="urn:microsoft.com/office/officeart/2005/8/layout/vList3#1"/>
    <dgm:cxn modelId="{7D6387F7-29B7-43B9-B29C-9D87D60B03C3}" type="presParOf" srcId="{A67BEFFB-7029-44EC-B7E6-F0C391195B48}" destId="{5FB14D5D-0740-4C2A-9E65-37701DF7106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4D5D-0740-4C2A-9E65-37701DF71068}">
      <dsp:nvSpPr>
        <dsp:cNvPr id="0" name=""/>
        <dsp:cNvSpPr/>
      </dsp:nvSpPr>
      <dsp:spPr>
        <a:xfrm rot="10800000">
          <a:off x="1029909" y="0"/>
          <a:ext cx="7198668" cy="4224476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247" tIns="186690" rIns="348488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4900" b="1" kern="1200" dirty="0" smtClean="0">
              <a:latin typeface="+mj-lt"/>
              <a:cs typeface="Times New Roman" panose="02020603050405020304" pitchFamily="18" charset="0"/>
            </a:rPr>
            <a:t>Көңүл бурганыңыздарга рахмат!</a:t>
          </a:r>
          <a:endParaRPr lang="ru-RU" sz="4900" b="1" kern="1200" dirty="0">
            <a:latin typeface="+mj-lt"/>
            <a:cs typeface="Times New Roman" panose="02020603050405020304" pitchFamily="18" charset="0"/>
          </a:endParaRPr>
        </a:p>
      </dsp:txBody>
      <dsp:txXfrm rot="10800000">
        <a:off x="2086028" y="0"/>
        <a:ext cx="6142549" cy="4224476"/>
      </dsp:txXfrm>
    </dsp:sp>
    <dsp:sp modelId="{DDFD6281-DF12-4B56-B9DB-D2FBAF20860C}">
      <dsp:nvSpPr>
        <dsp:cNvPr id="0" name=""/>
        <dsp:cNvSpPr/>
      </dsp:nvSpPr>
      <dsp:spPr>
        <a:xfrm>
          <a:off x="461282" y="1181871"/>
          <a:ext cx="2308934" cy="22082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34339-FC46-4218-B0B1-4378C8AACFDC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16541-8B03-4819-BC09-AC0DB345F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86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CF3B-A6DA-4EA0-9075-904899119405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8F7F-CF95-4984-B220-717688E94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1pPr>
            <a:lvl2pPr marL="742950" indent="-285750" algn="ctr" eaLnBrk="0" hangingPunct="0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2pPr>
            <a:lvl3pPr marL="1143000" indent="-228600" algn="ctr" eaLnBrk="0" hangingPunct="0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3pPr>
            <a:lvl4pPr marL="1600200" indent="-228600" algn="ctr" eaLnBrk="0" hangingPunct="0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4pPr>
            <a:lvl5pPr marL="2057400" indent="-228600" algn="ctr" eaLnBrk="0" hangingPunct="0"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880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5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0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882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12090400" cy="6889751"/>
            <a:chOff x="0" y="-30477"/>
            <a:chExt cx="9067800" cy="6889273"/>
          </a:xfrm>
        </p:grpSpPr>
        <p:cxnSp>
          <p:nvCxnSpPr>
            <p:cNvPr id="5" name="Straight Connector 8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0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3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5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6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0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1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2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3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4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5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6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7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8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9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0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1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3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4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5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6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7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8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9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0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1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2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3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4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5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6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7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8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9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0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1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2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3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4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5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6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9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90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1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6402917" cy="2820988"/>
            <a:chOff x="0" y="2057400"/>
            <a:chExt cx="4801394" cy="2820988"/>
          </a:xfrm>
        </p:grpSpPr>
        <p:cxnSp>
          <p:nvCxnSpPr>
            <p:cNvPr id="90" name="Straight Connector 93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4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5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16B9E8-B38C-4B65-8484-0B78795B9E7D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3935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1E43C5-671E-4013-864B-F96ACDECA15B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0820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12090400" cy="4846638"/>
            <a:chOff x="1" y="-30477"/>
            <a:chExt cx="9067799" cy="4526277"/>
          </a:xfrm>
        </p:grpSpPr>
        <p:cxnSp>
          <p:nvCxnSpPr>
            <p:cNvPr id="5" name="Straight Connector 8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0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3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5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6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7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9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0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2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3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4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0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1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2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3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4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8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9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0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1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2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3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4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5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6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7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8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9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0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1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3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4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5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6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7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8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9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0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1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2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3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4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5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6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7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8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9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0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2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3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4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5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6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7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8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9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90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1"/>
          <p:cNvSpPr/>
          <p:nvPr/>
        </p:nvSpPr>
        <p:spPr>
          <a:xfrm>
            <a:off x="0" y="4311650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89" name="Straight Connector 92"/>
          <p:cNvCxnSpPr/>
          <p:nvPr/>
        </p:nvCxnSpPr>
        <p:spPr>
          <a:xfrm>
            <a:off x="0" y="438785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3"/>
          <p:cNvCxnSpPr/>
          <p:nvPr/>
        </p:nvCxnSpPr>
        <p:spPr>
          <a:xfrm>
            <a:off x="0" y="6138864"/>
            <a:ext cx="12192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D3641"/>
              </a:solidFill>
              <a:latin typeface="Trebuchet MS" panose="020B0603020202020204" pitchFamily="34" charset="0"/>
            </a:endParaRPr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D3641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27BCAA-A75C-4674-BB47-D782809A64A2}" type="slidenum">
              <a:rPr lang="en-US" altLang="ru-RU" smtClean="0">
                <a:solidFill>
                  <a:srgbClr val="1D3641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1D364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7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5BBFC6-98BA-46B6-AA00-2D557131478B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6661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68FC2D-D031-4F5E-86AE-2ACAA130919D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13836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BEE3C9-A5E7-40C8-9F7A-D22DD7CD318E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1815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E6A4FA-31F2-45F4-8E51-D42A9AB6151D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3276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563688"/>
            <a:ext cx="368300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6" name="Straight Connector 8"/>
          <p:cNvCxnSpPr/>
          <p:nvPr/>
        </p:nvCxnSpPr>
        <p:spPr>
          <a:xfrm rot="5400000">
            <a:off x="2006866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1" y="1712914"/>
            <a:ext cx="3534833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1" y="4733925"/>
            <a:ext cx="3534833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33B784-03FC-46D9-ABAD-6F6274D16758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7467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95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563688"/>
            <a:ext cx="368300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6" name="Straight Connector 8"/>
          <p:cNvCxnSpPr/>
          <p:nvPr/>
        </p:nvCxnSpPr>
        <p:spPr>
          <a:xfrm rot="5400000">
            <a:off x="2006866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1" y="1712914"/>
            <a:ext cx="3534833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1" y="4733925"/>
            <a:ext cx="3534833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4B2FF-70F5-49B6-AFD9-C9640E830F09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75804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93C96F-277E-4531-9ACB-A6140DEBF2D1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49737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0C2A8-C4E9-4403-BFD7-EB45B106C173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3825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1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9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0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2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4897-3EC1-4559-9A30-41061C07F87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ABB2-C096-4D9A-AB1B-F5379D571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2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8968" y="136525"/>
            <a:ext cx="11825817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19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018" y="6311901"/>
            <a:ext cx="4643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190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24F133-EFA7-4781-8DAA-19CA9B7F8E49}" type="slidenum">
              <a:rPr lang="en-US" altLang="ru-RU" smtClean="0">
                <a:solidFill>
                  <a:srgbClr val="DFE6D0"/>
                </a:solidFill>
                <a:latin typeface="Trebuchet MS" panose="020B06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solidFill>
                <a:srgbClr val="DFE6D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34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a_alakunov@mail.r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445342" y="71440"/>
            <a:ext cx="8803353" cy="209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 dirty="0" smtClean="0">
                <a:solidFill>
                  <a:srgbClr val="222268"/>
                </a:solidFill>
                <a:latin typeface="+mj-lt"/>
              </a:rPr>
              <a:t>КЫРГЫЗ РЕСПУБЛИКАСЫНЫН АЙЫЛ, СУУ ЧАРБА ЖАНА АЙМАКТАРДЫ </a:t>
            </a:r>
            <a:r>
              <a:rPr lang="ky-KG" altLang="ru-RU" sz="2600" b="1" dirty="0" smtClean="0">
                <a:solidFill>
                  <a:srgbClr val="222268"/>
                </a:solidFill>
                <a:latin typeface="+mj-lt"/>
              </a:rPr>
              <a:t>ӨНҮКТҮРҮҮ</a:t>
            </a:r>
            <a:r>
              <a:rPr lang="ru-RU" altLang="ru-RU" sz="2600" b="1" dirty="0" smtClean="0">
                <a:solidFill>
                  <a:srgbClr val="222268"/>
                </a:solidFill>
                <a:latin typeface="+mj-lt"/>
              </a:rPr>
              <a:t> МИНИСТРЛИГИ</a:t>
            </a:r>
          </a:p>
          <a:p>
            <a:pPr algn="ctr" eaLnBrk="1" hangingPunct="1"/>
            <a:endParaRPr lang="ru-RU" altLang="ru-RU" sz="2600" b="1" dirty="0">
              <a:solidFill>
                <a:srgbClr val="222268"/>
              </a:solidFill>
              <a:latin typeface="+mj-lt"/>
            </a:endParaRPr>
          </a:p>
          <a:p>
            <a:pPr algn="ctr" eaLnBrk="1" hangingPunct="1"/>
            <a:r>
              <a:rPr lang="ru-RU" altLang="ru-RU" sz="2600" b="1" dirty="0">
                <a:solidFill>
                  <a:srgbClr val="222268"/>
                </a:solidFill>
                <a:latin typeface="+mj-lt"/>
              </a:rPr>
              <a:t>ӨСҮМДҮКТӨРДҮ</a:t>
            </a:r>
          </a:p>
          <a:p>
            <a:pPr algn="ctr" eaLnBrk="1" hangingPunct="1"/>
            <a:r>
              <a:rPr lang="ru-RU" altLang="ru-RU" sz="2600" b="1" dirty="0" smtClean="0">
                <a:solidFill>
                  <a:srgbClr val="222268"/>
                </a:solidFill>
                <a:latin typeface="+mj-lt"/>
              </a:rPr>
              <a:t>ХИМИЯЛАШТЫРУУ, КОРГОО ЖАНА КАРАНТИН ДЕПАРТАМЕНТИ</a:t>
            </a:r>
            <a:endParaRPr lang="ru-RU" altLang="ru-RU" sz="2600" b="1" dirty="0">
              <a:solidFill>
                <a:srgbClr val="222268"/>
              </a:solidFill>
              <a:latin typeface="+mj-lt"/>
            </a:endParaRPr>
          </a:p>
        </p:txBody>
      </p:sp>
      <p:pic>
        <p:nvPicPr>
          <p:cNvPr id="2051" name="Picture 6" descr="Logo-ко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82" y="4121150"/>
            <a:ext cx="31686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376988"/>
            <a:ext cx="12192000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+mj-lt"/>
              </a:rPr>
              <a:t>Бишкек ш., 2021-ж.</a:t>
            </a:r>
            <a:endParaRPr lang="ru-RU" altLang="ru-RU" dirty="0">
              <a:latin typeface="+mj-lt"/>
            </a:endParaRPr>
          </a:p>
        </p:txBody>
      </p:sp>
      <p:pic>
        <p:nvPicPr>
          <p:cNvPr id="2053" name="Picture 5" descr="em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" y="71439"/>
            <a:ext cx="14287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4" descr="Kyrgyz_Republic_00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95" y="0"/>
            <a:ext cx="18351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105150"/>
            <a:ext cx="1068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«Ысык-Көл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облусунда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мөмө-жемиш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бактарында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«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актериалдык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күйүк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илдетине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каршы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күрөшүү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иш-чараларын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жүргүзүү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аталыштагы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семинары 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2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7143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Вредители, болезни и сорняки фасоли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215189"/>
            <a:ext cx="10764253" cy="4656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dirty="0"/>
          </a:p>
          <a:p>
            <a:pPr marL="0" indent="0">
              <a:buNone/>
            </a:pPr>
            <a:r>
              <a:rPr lang="ky-KG" b="1" dirty="0" smtClean="0"/>
              <a:t>Алдын алуу иш-чаралары.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Жапайы</a:t>
            </a:r>
            <a:r>
              <a:rPr lang="ru-RU" dirty="0" smtClean="0"/>
              <a:t> </a:t>
            </a:r>
            <a:r>
              <a:rPr lang="ru-RU" dirty="0" err="1"/>
              <a:t>өскөн</a:t>
            </a:r>
            <a:r>
              <a:rPr lang="ru-RU" dirty="0"/>
              <a:t> </a:t>
            </a:r>
            <a:r>
              <a:rPr lang="ru-RU" dirty="0" err="1" smtClean="0"/>
              <a:t>бактарды</a:t>
            </a:r>
            <a:r>
              <a:rPr lang="ru-RU" dirty="0" smtClean="0"/>
              <a:t>, </a:t>
            </a:r>
            <a:r>
              <a:rPr lang="ru-RU" dirty="0" err="1"/>
              <a:t>өзгөчө</a:t>
            </a:r>
            <a:r>
              <a:rPr lang="ru-RU" dirty="0"/>
              <a:t>  </a:t>
            </a:r>
            <a:r>
              <a:rPr lang="ru-RU" dirty="0" err="1"/>
              <a:t>бакчадан</a:t>
            </a:r>
            <a:r>
              <a:rPr lang="ru-RU" dirty="0"/>
              <a:t> 500 м </a:t>
            </a:r>
            <a:r>
              <a:rPr lang="ru-RU" dirty="0" err="1"/>
              <a:t>жакын</a:t>
            </a:r>
            <a:r>
              <a:rPr lang="ru-RU" dirty="0"/>
              <a:t> </a:t>
            </a:r>
            <a:r>
              <a:rPr lang="ru-RU" dirty="0" err="1"/>
              <a:t>аралыкта</a:t>
            </a:r>
            <a:r>
              <a:rPr lang="ru-RU" dirty="0"/>
              <a:t> </a:t>
            </a:r>
            <a:r>
              <a:rPr lang="ru-RU" dirty="0" err="1" smtClean="0"/>
              <a:t>өск</a:t>
            </a:r>
            <a:r>
              <a:rPr lang="ky-KG" dirty="0" smtClean="0"/>
              <a:t>өн</a:t>
            </a:r>
            <a:r>
              <a:rPr lang="ru-RU" dirty="0" smtClean="0"/>
              <a:t> </a:t>
            </a:r>
            <a:r>
              <a:rPr lang="ru-RU" dirty="0" err="1"/>
              <a:t>долонону</a:t>
            </a:r>
            <a:r>
              <a:rPr lang="ru-RU" dirty="0"/>
              <a:t> </a:t>
            </a:r>
            <a:r>
              <a:rPr lang="ru-RU" dirty="0" err="1" smtClean="0"/>
              <a:t>жок</a:t>
            </a:r>
            <a:r>
              <a:rPr lang="ru-RU" dirty="0" smtClean="0"/>
              <a:t> </a:t>
            </a:r>
            <a:r>
              <a:rPr lang="ru-RU" dirty="0" err="1"/>
              <a:t>кылуу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Бактериалык</a:t>
            </a:r>
            <a:r>
              <a:rPr lang="ru-RU" dirty="0" smtClean="0"/>
              <a:t> </a:t>
            </a:r>
            <a:r>
              <a:rPr lang="ru-RU" dirty="0" err="1"/>
              <a:t>күйүк</a:t>
            </a:r>
            <a:r>
              <a:rPr lang="ru-RU" dirty="0"/>
              <a:t> </a:t>
            </a:r>
            <a:r>
              <a:rPr lang="ru-RU" dirty="0" err="1" smtClean="0"/>
              <a:t>катталган</a:t>
            </a:r>
            <a:r>
              <a:rPr lang="ru-RU" dirty="0" smtClean="0"/>
              <a:t> </a:t>
            </a:r>
            <a:r>
              <a:rPr lang="ru-RU" dirty="0" err="1" smtClean="0"/>
              <a:t>жерде</a:t>
            </a:r>
            <a:r>
              <a:rPr lang="ru-RU" dirty="0" smtClean="0"/>
              <a:t> </a:t>
            </a:r>
            <a:r>
              <a:rPr lang="ru-RU" dirty="0" err="1"/>
              <a:t>азоттук</a:t>
            </a:r>
            <a:r>
              <a:rPr lang="ru-RU" dirty="0"/>
              <a:t> жер </a:t>
            </a:r>
            <a:r>
              <a:rPr lang="ru-RU" dirty="0" err="1"/>
              <a:t>семирткичтерди</a:t>
            </a:r>
            <a:r>
              <a:rPr lang="ru-RU" dirty="0"/>
              <a:t> </a:t>
            </a:r>
            <a:r>
              <a:rPr lang="ru-RU" dirty="0" err="1"/>
              <a:t>чектөө</a:t>
            </a:r>
            <a:r>
              <a:rPr lang="ru-RU" dirty="0"/>
              <a:t> же </a:t>
            </a:r>
            <a:r>
              <a:rPr lang="ru-RU" dirty="0" err="1"/>
              <a:t>толугу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колдонуудан</a:t>
            </a:r>
            <a:r>
              <a:rPr lang="ru-RU" dirty="0"/>
              <a:t> баш </a:t>
            </a:r>
            <a:r>
              <a:rPr lang="ru-RU" dirty="0" err="1"/>
              <a:t>тартуу</a:t>
            </a:r>
            <a:r>
              <a:rPr lang="ru-RU" dirty="0"/>
              <a:t> </a:t>
            </a:r>
            <a:r>
              <a:rPr lang="ru-RU" dirty="0" err="1" smtClean="0"/>
              <a:t>керек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5.</a:t>
            </a:r>
            <a:r>
              <a:rPr lang="ru-RU" dirty="0"/>
              <a:t> </a:t>
            </a:r>
            <a:r>
              <a:rPr lang="ru-RU" dirty="0" err="1" smtClean="0"/>
              <a:t>Уюктуу</a:t>
            </a:r>
            <a:r>
              <a:rPr lang="ru-RU" dirty="0" smtClean="0"/>
              <a:t> </a:t>
            </a:r>
            <a:r>
              <a:rPr lang="ru-RU" dirty="0" err="1" smtClean="0"/>
              <a:t>аарыны</a:t>
            </a:r>
            <a:r>
              <a:rPr lang="ru-RU" dirty="0" smtClean="0"/>
              <a:t> (пасека) </a:t>
            </a:r>
            <a:r>
              <a:rPr lang="ru-RU" dirty="0" err="1" smtClean="0"/>
              <a:t>илдет</a:t>
            </a:r>
            <a:r>
              <a:rPr lang="ru-RU" dirty="0" smtClean="0"/>
              <a:t> </a:t>
            </a:r>
            <a:r>
              <a:rPr lang="ru-RU" dirty="0" err="1" smtClean="0"/>
              <a:t>катталган</a:t>
            </a:r>
            <a:r>
              <a:rPr lang="ru-RU" dirty="0" smtClean="0"/>
              <a:t> </a:t>
            </a:r>
            <a:r>
              <a:rPr lang="ru-RU" dirty="0" err="1"/>
              <a:t>бакчага</a:t>
            </a:r>
            <a:r>
              <a:rPr lang="ru-RU" dirty="0"/>
              <a:t> </a:t>
            </a:r>
            <a:r>
              <a:rPr lang="ru-RU" dirty="0" err="1" smtClean="0"/>
              <a:t>жайгаштырууга</a:t>
            </a:r>
            <a:r>
              <a:rPr lang="ru-RU" dirty="0" smtClean="0"/>
              <a:t> </a:t>
            </a:r>
            <a:r>
              <a:rPr lang="ru-RU" dirty="0" err="1"/>
              <a:t>болбойт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err="1" smtClean="0"/>
              <a:t>Зыянкеч</a:t>
            </a:r>
            <a:r>
              <a:rPr lang="ru-RU" dirty="0" smtClean="0"/>
              <a:t> </a:t>
            </a:r>
            <a:r>
              <a:rPr lang="ru-RU" dirty="0" err="1" smtClean="0"/>
              <a:t>курт-кумурскаларга</a:t>
            </a:r>
            <a:r>
              <a:rPr lang="ru-RU" dirty="0"/>
              <a:t> (</a:t>
            </a:r>
            <a:r>
              <a:rPr lang="ru-RU" dirty="0" err="1" smtClean="0"/>
              <a:t>биттер</a:t>
            </a:r>
            <a:r>
              <a:rPr lang="ru-RU" dirty="0" smtClean="0"/>
              <a:t> ж. б.) </a:t>
            </a:r>
            <a:r>
              <a:rPr lang="ru-RU" dirty="0" err="1"/>
              <a:t>каршы</a:t>
            </a:r>
            <a:r>
              <a:rPr lang="ru-RU" dirty="0"/>
              <a:t> </a:t>
            </a:r>
            <a:r>
              <a:rPr lang="ru-RU" dirty="0" err="1" smtClean="0"/>
              <a:t>химиялык</a:t>
            </a:r>
            <a:r>
              <a:rPr lang="ru-RU" dirty="0" smtClean="0"/>
              <a:t> </a:t>
            </a:r>
            <a:r>
              <a:rPr lang="ru-RU" dirty="0" err="1" smtClean="0"/>
              <a:t>иштетүүлөрдү</a:t>
            </a:r>
            <a:r>
              <a:rPr lang="ru-RU" dirty="0" smtClean="0"/>
              <a:t> </a:t>
            </a:r>
            <a:r>
              <a:rPr lang="ru-RU" dirty="0" err="1" smtClean="0"/>
              <a:t>жүргүзүү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7. </a:t>
            </a:r>
            <a:r>
              <a:rPr lang="ru-RU" dirty="0" err="1" smtClean="0"/>
              <a:t>Илдет</a:t>
            </a:r>
            <a:r>
              <a:rPr lang="ru-RU" dirty="0" smtClean="0"/>
              <a:t> </a:t>
            </a:r>
            <a:r>
              <a:rPr lang="ru-RU" dirty="0" err="1" smtClean="0"/>
              <a:t>катталаган</a:t>
            </a:r>
            <a:r>
              <a:rPr lang="ru-RU" dirty="0" smtClean="0"/>
              <a:t> </a:t>
            </a:r>
            <a:r>
              <a:rPr lang="ru-RU" dirty="0" err="1" smtClean="0"/>
              <a:t>бактарда</a:t>
            </a:r>
            <a:r>
              <a:rPr lang="ru-RU" dirty="0" smtClean="0"/>
              <a:t> </a:t>
            </a:r>
            <a:r>
              <a:rPr lang="ru-RU" dirty="0" err="1"/>
              <a:t>жайкы</a:t>
            </a:r>
            <a:r>
              <a:rPr lang="ru-RU" dirty="0"/>
              <a:t> </a:t>
            </a:r>
            <a:r>
              <a:rPr lang="ru-RU" dirty="0" err="1" smtClean="0"/>
              <a:t>кесүү-кыркуулардан</a:t>
            </a:r>
            <a:r>
              <a:rPr lang="ru-RU" dirty="0" smtClean="0"/>
              <a:t> </a:t>
            </a:r>
            <a:r>
              <a:rPr lang="ru-RU" dirty="0"/>
              <a:t>баш </a:t>
            </a:r>
            <a:r>
              <a:rPr lang="ru-RU" dirty="0" err="1"/>
              <a:t>тартуу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 err="1"/>
              <a:t>Инфекциянын</a:t>
            </a:r>
            <a:r>
              <a:rPr lang="ru-RU" dirty="0"/>
              <a:t> </a:t>
            </a:r>
            <a:r>
              <a:rPr lang="ru-RU" dirty="0" err="1"/>
              <a:t>таралуу</a:t>
            </a:r>
            <a:r>
              <a:rPr lang="ru-RU" dirty="0"/>
              <a:t> </a:t>
            </a:r>
            <a:r>
              <a:rPr lang="ru-RU" dirty="0" err="1"/>
              <a:t>очокторунда</a:t>
            </a:r>
            <a:r>
              <a:rPr lang="ru-RU" dirty="0"/>
              <a:t> </a:t>
            </a:r>
            <a:r>
              <a:rPr lang="ru-RU" dirty="0" err="1"/>
              <a:t>өсүмдүктөрдү</a:t>
            </a:r>
            <a:r>
              <a:rPr lang="ru-RU" dirty="0"/>
              <a:t> </a:t>
            </a:r>
            <a:r>
              <a:rPr lang="ru-RU" dirty="0" err="1"/>
              <a:t>коргоонун</a:t>
            </a:r>
            <a:r>
              <a:rPr lang="ru-RU" dirty="0"/>
              <a:t> </a:t>
            </a:r>
            <a:r>
              <a:rPr lang="ru-RU" dirty="0" err="1"/>
              <a:t>эффективдүү</a:t>
            </a:r>
            <a:r>
              <a:rPr lang="ru-RU" dirty="0"/>
              <a:t> </a:t>
            </a:r>
            <a:r>
              <a:rPr lang="ru-RU" dirty="0" err="1" smtClean="0"/>
              <a:t>методдордун</a:t>
            </a:r>
            <a:r>
              <a:rPr lang="ru-RU" dirty="0" smtClean="0"/>
              <a:t> </a:t>
            </a:r>
            <a:r>
              <a:rPr lang="ru-RU" dirty="0" err="1" smtClean="0"/>
              <a:t>бири</a:t>
            </a:r>
            <a:r>
              <a:rPr lang="ru-RU" dirty="0" smtClean="0"/>
              <a:t> </a:t>
            </a:r>
            <a:r>
              <a:rPr lang="ru-RU" dirty="0" err="1" smtClean="0"/>
              <a:t>болуп</a:t>
            </a:r>
            <a:r>
              <a:rPr lang="ru-RU" dirty="0" smtClean="0"/>
              <a:t> - </a:t>
            </a:r>
            <a:r>
              <a:rPr lang="ru-RU" dirty="0" err="1" smtClean="0"/>
              <a:t>гүлдөө</a:t>
            </a:r>
            <a:r>
              <a:rPr lang="ru-RU" dirty="0" smtClean="0"/>
              <a:t> </a:t>
            </a:r>
            <a:r>
              <a:rPr lang="ru-RU" dirty="0" err="1" smtClean="0"/>
              <a:t>мезгилинде</a:t>
            </a:r>
            <a:r>
              <a:rPr lang="ru-RU" dirty="0" smtClean="0"/>
              <a:t> </a:t>
            </a:r>
            <a:r>
              <a:rPr lang="ru-RU" b="1" dirty="0" smtClean="0"/>
              <a:t>бордо </a:t>
            </a:r>
            <a:r>
              <a:rPr lang="ru-RU" b="1" dirty="0" err="1" smtClean="0"/>
              <a:t>суюктугу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b="1" dirty="0" err="1" smtClean="0"/>
              <a:t>антибиотиктерди</a:t>
            </a:r>
            <a:r>
              <a:rPr lang="ru-RU" dirty="0" smtClean="0"/>
              <a:t> </a:t>
            </a:r>
            <a:r>
              <a:rPr lang="ru-RU" dirty="0" err="1"/>
              <a:t>пайдалануу</a:t>
            </a:r>
            <a:r>
              <a:rPr lang="ru-RU" dirty="0"/>
              <a:t> </a:t>
            </a:r>
            <a:r>
              <a:rPr lang="ru-RU" dirty="0" err="1"/>
              <a:t>саналат</a:t>
            </a:r>
            <a:r>
              <a:rPr lang="ru-RU" dirty="0"/>
              <a:t>. </a:t>
            </a:r>
            <a:r>
              <a:rPr lang="ru-RU" dirty="0" err="1"/>
              <a:t>Эң</a:t>
            </a:r>
            <a:r>
              <a:rPr lang="ru-RU" dirty="0"/>
              <a:t> </a:t>
            </a:r>
            <a:r>
              <a:rPr lang="ru-RU" dirty="0" err="1"/>
              <a:t>таанымал</a:t>
            </a:r>
            <a:r>
              <a:rPr lang="ru-RU" dirty="0"/>
              <a:t> </a:t>
            </a:r>
            <a:r>
              <a:rPr lang="ru-RU" dirty="0" err="1"/>
              <a:t>болуп</a:t>
            </a:r>
            <a:r>
              <a:rPr lang="ru-RU" dirty="0"/>
              <a:t> </a:t>
            </a:r>
            <a:r>
              <a:rPr lang="ru-RU" b="1" dirty="0" smtClean="0"/>
              <a:t>стрептомицин </a:t>
            </a:r>
            <a:r>
              <a:rPr lang="ru-RU" dirty="0" err="1" smtClean="0"/>
              <a:t>жана</a:t>
            </a:r>
            <a:r>
              <a:rPr lang="ru-RU" b="1" dirty="0" smtClean="0"/>
              <a:t> </a:t>
            </a:r>
            <a:r>
              <a:rPr lang="ru-RU" b="1" dirty="0" err="1" smtClean="0"/>
              <a:t>окситетрациклин</a:t>
            </a:r>
            <a:r>
              <a:rPr lang="ru-RU" dirty="0" smtClean="0"/>
              <a:t> </a:t>
            </a:r>
            <a:r>
              <a:rPr lang="ru-RU" dirty="0" err="1" smtClean="0"/>
              <a:t>эсептелет</a:t>
            </a:r>
            <a:r>
              <a:rPr lang="ru-RU" dirty="0" smtClean="0"/>
              <a:t>, </a:t>
            </a:r>
            <a:r>
              <a:rPr lang="ru-RU" dirty="0" err="1" smtClean="0"/>
              <a:t>аны</a:t>
            </a:r>
            <a:r>
              <a:rPr lang="ru-RU" dirty="0" smtClean="0"/>
              <a:t> </a:t>
            </a:r>
            <a:r>
              <a:rPr lang="ru-RU" dirty="0" err="1"/>
              <a:t>биринчи</a:t>
            </a:r>
            <a:r>
              <a:rPr lang="ru-RU" dirty="0"/>
              <a:t> </a:t>
            </a:r>
            <a:r>
              <a:rPr lang="ru-RU" dirty="0" err="1"/>
              <a:t>гүлдөр</a:t>
            </a:r>
            <a:r>
              <a:rPr lang="ru-RU" dirty="0"/>
              <a:t> </a:t>
            </a:r>
            <a:r>
              <a:rPr lang="ru-RU" dirty="0" err="1"/>
              <a:t>ачылганда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/>
              <a:t>л </a:t>
            </a:r>
            <a:r>
              <a:rPr lang="ru-RU" dirty="0" err="1"/>
              <a:t>сууга</a:t>
            </a:r>
            <a:r>
              <a:rPr lang="ru-RU" dirty="0"/>
              <a:t> </a:t>
            </a:r>
            <a:r>
              <a:rPr lang="ru-RU" dirty="0" smtClean="0"/>
              <a:t>1 г </a:t>
            </a:r>
            <a:r>
              <a:rPr lang="ru-RU" dirty="0" err="1"/>
              <a:t>эсебинде</a:t>
            </a:r>
            <a:r>
              <a:rPr lang="ru-RU" dirty="0"/>
              <a:t> </a:t>
            </a:r>
            <a:r>
              <a:rPr lang="ru-RU" dirty="0" err="1"/>
              <a:t>чачуу</a:t>
            </a:r>
            <a:r>
              <a:rPr lang="ru-RU" dirty="0"/>
              <a:t>, </a:t>
            </a:r>
            <a:r>
              <a:rPr lang="ru-RU" dirty="0" err="1"/>
              <a:t>экинчи</a:t>
            </a:r>
            <a:r>
              <a:rPr lang="ru-RU" dirty="0"/>
              <a:t> </a:t>
            </a:r>
            <a:r>
              <a:rPr lang="ru-RU" dirty="0" err="1"/>
              <a:t>жолу</a:t>
            </a:r>
            <a:r>
              <a:rPr lang="ru-RU" dirty="0"/>
              <a:t> </a:t>
            </a:r>
            <a:r>
              <a:rPr lang="ru-RU" dirty="0" err="1"/>
              <a:t>массалык</a:t>
            </a:r>
            <a:r>
              <a:rPr lang="ru-RU" dirty="0"/>
              <a:t> </a:t>
            </a:r>
            <a:r>
              <a:rPr lang="ru-RU" dirty="0" err="1"/>
              <a:t>гүлдөө</a:t>
            </a:r>
            <a:r>
              <a:rPr lang="ru-RU" dirty="0"/>
              <a:t> </a:t>
            </a:r>
            <a:r>
              <a:rPr lang="ru-RU" dirty="0" err="1"/>
              <a:t>мезгилинде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гүлдөп</a:t>
            </a:r>
            <a:r>
              <a:rPr lang="ru-RU" dirty="0"/>
              <a:t> </a:t>
            </a:r>
            <a:r>
              <a:rPr lang="ru-RU" dirty="0" err="1"/>
              <a:t>бүтөөрү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үчүнчү</a:t>
            </a:r>
            <a:r>
              <a:rPr lang="ru-RU" dirty="0"/>
              <a:t> </a:t>
            </a:r>
            <a:r>
              <a:rPr lang="ru-RU" dirty="0" err="1"/>
              <a:t>жолу</a:t>
            </a:r>
            <a:r>
              <a:rPr lang="ru-RU" dirty="0"/>
              <a:t> </a:t>
            </a:r>
            <a:r>
              <a:rPr lang="ru-RU" dirty="0" err="1"/>
              <a:t>чачуу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2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Бактериалдык </a:t>
            </a:r>
            <a:r>
              <a:rPr lang="ru-RU" sz="3600" b="1" dirty="0" err="1" smtClean="0"/>
              <a:t>күйүк</a:t>
            </a:r>
            <a:r>
              <a:rPr lang="ru-RU" sz="3600" b="1" dirty="0" smtClean="0"/>
              <a:t> </a:t>
            </a:r>
            <a:r>
              <a:rPr lang="ru-RU" sz="3600" b="1" dirty="0" err="1"/>
              <a:t>илдетине</a:t>
            </a:r>
            <a:r>
              <a:rPr lang="ru-RU" sz="3600" b="1" dirty="0"/>
              <a:t> </a:t>
            </a:r>
            <a:r>
              <a:rPr lang="ru-RU" sz="3600" b="1" dirty="0" err="1"/>
              <a:t>каршы</a:t>
            </a:r>
            <a:r>
              <a:rPr lang="ru-RU" sz="3600" b="1" dirty="0"/>
              <a:t> </a:t>
            </a:r>
            <a:r>
              <a:rPr lang="ru-RU" sz="3600" b="1" dirty="0" err="1"/>
              <a:t>күрөшүү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иш-чаралары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04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1108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82" y="-110835"/>
            <a:ext cx="10898909" cy="1219200"/>
          </a:xfrm>
        </p:spPr>
        <p:txBody>
          <a:bodyPr>
            <a:noAutofit/>
          </a:bodyPr>
          <a:lstStyle/>
          <a:p>
            <a:r>
              <a:rPr lang="ky-KG" sz="3600" b="1" dirty="0">
                <a:latin typeface="+mn-lt"/>
                <a:cs typeface="Times New Roman" panose="02020603050405020304" pitchFamily="18" charset="0"/>
              </a:rPr>
              <a:t>Бактериалдык күйүк илдетине каршы күрөшүү </a:t>
            </a:r>
            <a:br>
              <a:rPr lang="ky-KG" sz="3600" b="1" dirty="0">
                <a:latin typeface="+mn-lt"/>
                <a:cs typeface="Times New Roman" panose="02020603050405020304" pitchFamily="18" charset="0"/>
              </a:rPr>
            </a:br>
            <a:r>
              <a:rPr lang="ky-KG" sz="3600" b="1" dirty="0">
                <a:latin typeface="+mn-lt"/>
                <a:cs typeface="Times New Roman" panose="02020603050405020304" pitchFamily="18" charset="0"/>
              </a:rPr>
              <a:t>иш-чаралары</a:t>
            </a:r>
            <a:endParaRPr lang="ru-RU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748" y="1108363"/>
            <a:ext cx="11031794" cy="534159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Күрөшүүдө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колдонулуучу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препараттар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y-K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y-KG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Бактериалдык күйүккө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каршы: 1). Жабыркаган сабактарды </a:t>
            </a:r>
            <a:r>
              <a:rPr lang="ky-KG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кесип, өрттөп салуу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секатор,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араа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бакча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бычагын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10 %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жез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купоросу, 70 % метил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спирти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дезинфекциялоо. 2).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Гүлдөө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мезгилинде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стрептомицин </a:t>
            </a:r>
            <a:r>
              <a:rPr lang="ru-RU" sz="2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антибиотигин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л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сууга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эсебинде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пайдалануу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3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ХомПлюс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СП (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касугамицин+жез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хлорокиси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50+450 г/кг) –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дарак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бүчүр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байлаганга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гүлдөгөнгө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чейин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(норма: 10 л суу+10 гр. дары). 4). </a:t>
            </a:r>
            <a:r>
              <a:rPr lang="ru-RU" sz="2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Фатчо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КЭ (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Жез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тузу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чайыр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кычкылы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583,4 г/л) -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дарак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бүчүр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байлаганга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чейин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(норма: 10 л суу+25 гр. дары). 5). </a:t>
            </a:r>
            <a:r>
              <a:rPr lang="ru-RU" sz="2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Алет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СП, </a:t>
            </a:r>
            <a:r>
              <a:rPr lang="ru-RU" sz="2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Родер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СП (алюминий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фосетили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800 г/кг) -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дарак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бүчүр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байлаганга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гүлдөгөнгө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чейин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гүлү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түшкөндөн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кийин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6). </a:t>
            </a:r>
            <a:r>
              <a:rPr lang="ru-RU" sz="2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Касумицин</a:t>
            </a: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ВР (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касугамицин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20 г/кг) -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гүлү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түшкөндөн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кийин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вегетациялык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мезгилде</a:t>
            </a: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(норма: 2-4 л/га).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16" y="4395020"/>
            <a:ext cx="2772697" cy="2462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13" y="4395018"/>
            <a:ext cx="2880852" cy="2462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665" y="4395018"/>
            <a:ext cx="2694038" cy="246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cs typeface="Times New Roman" panose="02020603050405020304" pitchFamily="18" charset="0"/>
              </a:rPr>
              <a:t>Жумушчу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суюктукту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даярдоо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Правила приготовл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7592" y="1196752"/>
            <a:ext cx="9592056" cy="5569808"/>
          </a:xfrm>
        </p:spPr>
      </p:pic>
      <p:sp>
        <p:nvSpPr>
          <p:cNvPr id="2" name="Прямоугольник 1"/>
          <p:cNvSpPr/>
          <p:nvPr/>
        </p:nvSpPr>
        <p:spPr>
          <a:xfrm>
            <a:off x="2304288" y="1499616"/>
            <a:ext cx="246888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89904" y="1196752"/>
            <a:ext cx="749808" cy="229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ig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"/>
          <a:stretch>
            <a:fillRect/>
          </a:stretch>
        </p:blipFill>
        <p:spPr bwMode="auto">
          <a:xfrm>
            <a:off x="152400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5"/>
          <p:cNvSpPr>
            <a:spLocks noChangeArrowheads="1"/>
          </p:cNvSpPr>
          <p:nvPr/>
        </p:nvSpPr>
        <p:spPr bwMode="auto">
          <a:xfrm rot="19916112">
            <a:off x="3935414" y="4437064"/>
            <a:ext cx="1470025" cy="936625"/>
          </a:xfrm>
          <a:prstGeom prst="notchedRightArrow">
            <a:avLst>
              <a:gd name="adj1" fmla="val 50000"/>
              <a:gd name="adj2" fmla="val 39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 rot="19859967">
            <a:off x="4106482" y="4650731"/>
            <a:ext cx="1135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y-K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шамал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94944" y="6165850"/>
            <a:ext cx="11497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Иштетүүлөрдүн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жүрүшү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шамал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менен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перпендикулярдуу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болуусу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керек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2566988" y="115889"/>
            <a:ext cx="7561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Химиялык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иштетүүлөрдү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 жүргүзүү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46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81200" y="393701"/>
            <a:ext cx="8229600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err="1">
                <a:cs typeface="Times New Roman" panose="02020603050405020304" pitchFamily="18" charset="0"/>
              </a:rPr>
              <a:t>Жеке</a:t>
            </a:r>
            <a:r>
              <a:rPr lang="ru-RU" sz="4400" b="1" dirty="0"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cs typeface="Times New Roman" panose="02020603050405020304" pitchFamily="18" charset="0"/>
              </a:rPr>
              <a:t>коргонуу</a:t>
            </a:r>
            <a:r>
              <a:rPr lang="ru-RU" sz="4400" b="1" dirty="0"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cs typeface="Times New Roman" panose="02020603050405020304" pitchFamily="18" charset="0"/>
              </a:rPr>
              <a:t>каражаттары</a:t>
            </a:r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8408" y="1298575"/>
            <a:ext cx="10241280" cy="155734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 defTabSz="396875">
              <a:lnSpc>
                <a:spcPct val="85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cs typeface="Times New Roman" panose="02020603050405020304" pitchFamily="18" charset="0"/>
              </a:rPr>
              <a:t>Тери</a:t>
            </a:r>
            <a:r>
              <a:rPr lang="ru-RU" sz="2800" dirty="0"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cs typeface="Times New Roman" panose="02020603050405020304" pitchFamily="18" charset="0"/>
              </a:rPr>
              <a:t>дем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алуу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органдары</a:t>
            </a:r>
            <a:r>
              <a:rPr lang="ru-RU" sz="2800" dirty="0">
                <a:cs typeface="Times New Roman" panose="02020603050405020304" pitchFamily="18" charset="0"/>
              </a:rPr>
              <a:t> жана </a:t>
            </a:r>
            <a:r>
              <a:rPr lang="ru-RU" sz="2800" dirty="0" err="1" smtClean="0">
                <a:cs typeface="Times New Roman" panose="02020603050405020304" pitchFamily="18" charset="0"/>
              </a:rPr>
              <a:t>ооз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аркылуу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организмге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пестициддердин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кирип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кетүүсүнүн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болтурбоо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үчүн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химиялык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заттар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менен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иштегендер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жеке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коргоо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каражаттары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менен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камсыз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cs typeface="Times New Roman" panose="02020603050405020304" pitchFamily="18" charset="0"/>
              </a:rPr>
              <a:t>болуулары</a:t>
            </a:r>
            <a:r>
              <a:rPr lang="ru-RU" sz="2800" dirty="0" smtClean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тийиш</a:t>
            </a:r>
            <a:r>
              <a:rPr lang="ru-RU" sz="2800" dirty="0">
                <a:cs typeface="Times New Roman" panose="02020603050405020304" pitchFamily="18" charset="0"/>
              </a:rPr>
              <a:t>. </a:t>
            </a:r>
            <a:endParaRPr lang="en-GB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 descr="G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408" y="3933056"/>
            <a:ext cx="10241280" cy="230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3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044700" y="457200"/>
            <a:ext cx="350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it-IT" sz="4400" b="1" dirty="0" err="1" smtClean="0">
                <a:cs typeface="Times New Roman" panose="02020603050405020304" pitchFamily="18" charset="0"/>
              </a:rPr>
              <a:t>Каталарды</a:t>
            </a:r>
            <a:r>
              <a:rPr lang="ru-RU" altLang="it-IT" sz="4400" b="1" dirty="0">
                <a:cs typeface="Times New Roman" panose="02020603050405020304" pitchFamily="18" charset="0"/>
              </a:rPr>
              <a:t/>
            </a:r>
            <a:br>
              <a:rPr lang="ru-RU" altLang="it-IT" sz="4400" b="1" dirty="0">
                <a:cs typeface="Times New Roman" panose="02020603050405020304" pitchFamily="18" charset="0"/>
              </a:rPr>
            </a:br>
            <a:r>
              <a:rPr lang="ru-RU" altLang="it-IT" sz="4400" b="1" dirty="0" smtClean="0">
                <a:cs typeface="Times New Roman" panose="02020603050405020304" pitchFamily="18" charset="0"/>
              </a:rPr>
              <a:t>тап</a:t>
            </a:r>
            <a:endParaRPr lang="en-US" altLang="it-IT" sz="4400" b="1" dirty="0">
              <a:cs typeface="Times New Roman" panose="02020603050405020304" pitchFamily="18" charset="0"/>
            </a:endParaRPr>
          </a:p>
        </p:txBody>
      </p:sp>
      <p:pic>
        <p:nvPicPr>
          <p:cNvPr id="31747" name="Picture 5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r="15994" b="6944"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2" name="Oval 6"/>
          <p:cNvSpPr>
            <a:spLocks noChangeArrowheads="1"/>
          </p:cNvSpPr>
          <p:nvPr/>
        </p:nvSpPr>
        <p:spPr bwMode="auto">
          <a:xfrm>
            <a:off x="7751764" y="188914"/>
            <a:ext cx="935037" cy="11509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67943" name="Oval 7"/>
          <p:cNvSpPr>
            <a:spLocks noChangeArrowheads="1"/>
          </p:cNvSpPr>
          <p:nvPr/>
        </p:nvSpPr>
        <p:spPr bwMode="auto">
          <a:xfrm>
            <a:off x="7967663" y="1412875"/>
            <a:ext cx="431800" cy="2305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67944" name="Oval 8"/>
          <p:cNvSpPr>
            <a:spLocks noChangeArrowheads="1"/>
          </p:cNvSpPr>
          <p:nvPr/>
        </p:nvSpPr>
        <p:spPr bwMode="auto">
          <a:xfrm>
            <a:off x="8904289" y="3068639"/>
            <a:ext cx="935037" cy="11509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6743700" y="2997200"/>
            <a:ext cx="935038" cy="1150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7535864" y="4652964"/>
            <a:ext cx="1584325" cy="11509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2495551" y="2565400"/>
            <a:ext cx="2962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it-IT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altLang="it-IT" sz="3600" dirty="0">
                <a:cs typeface="Times New Roman" panose="02020603050405020304" pitchFamily="18" charset="0"/>
              </a:rPr>
              <a:t>- </a:t>
            </a:r>
            <a:r>
              <a:rPr lang="ru-RU" altLang="it-IT" sz="3600" dirty="0" err="1" smtClean="0">
                <a:cs typeface="Times New Roman" panose="02020603050405020304" pitchFamily="18" charset="0"/>
              </a:rPr>
              <a:t>өтүк</a:t>
            </a:r>
            <a:r>
              <a:rPr lang="it-IT" altLang="it-IT" sz="3600" dirty="0" smtClean="0">
                <a:cs typeface="Times New Roman" panose="02020603050405020304" pitchFamily="18" charset="0"/>
              </a:rPr>
              <a:t>;</a:t>
            </a:r>
            <a:r>
              <a:rPr lang="it-IT" altLang="it-IT" sz="3600" dirty="0">
                <a:cs typeface="Times New Roman" panose="02020603050405020304" pitchFamily="18" charset="0"/>
              </a:rPr>
              <a:t/>
            </a:r>
            <a:br>
              <a:rPr lang="it-IT" altLang="it-IT" sz="3600" dirty="0">
                <a:cs typeface="Times New Roman" panose="02020603050405020304" pitchFamily="18" charset="0"/>
              </a:rPr>
            </a:br>
            <a:r>
              <a:rPr lang="en-US" altLang="it-IT" sz="3600" dirty="0">
                <a:cs typeface="Times New Roman" panose="02020603050405020304" pitchFamily="18" charset="0"/>
              </a:rPr>
              <a:t> </a:t>
            </a:r>
            <a:r>
              <a:rPr lang="ru-RU" altLang="it-IT" sz="3600" dirty="0">
                <a:cs typeface="Times New Roman" panose="02020603050405020304" pitchFamily="18" charset="0"/>
              </a:rPr>
              <a:t>- </a:t>
            </a:r>
            <a:r>
              <a:rPr lang="ru-RU" altLang="it-IT" sz="3600" dirty="0" err="1" smtClean="0">
                <a:cs typeface="Times New Roman" panose="02020603050405020304" pitchFamily="18" charset="0"/>
              </a:rPr>
              <a:t>жең</a:t>
            </a:r>
            <a:r>
              <a:rPr lang="en-US" altLang="it-IT" sz="3600" dirty="0" smtClean="0">
                <a:cs typeface="Times New Roman" panose="02020603050405020304" pitchFamily="18" charset="0"/>
              </a:rPr>
              <a:t>;</a:t>
            </a:r>
            <a:r>
              <a:rPr lang="it-IT" altLang="it-IT" sz="3600" dirty="0">
                <a:cs typeface="Times New Roman" panose="02020603050405020304" pitchFamily="18" charset="0"/>
              </a:rPr>
              <a:t/>
            </a:r>
            <a:br>
              <a:rPr lang="it-IT" altLang="it-IT" sz="3600" dirty="0">
                <a:cs typeface="Times New Roman" panose="02020603050405020304" pitchFamily="18" charset="0"/>
              </a:rPr>
            </a:br>
            <a:r>
              <a:rPr lang="it-IT" altLang="it-IT" sz="3600" dirty="0">
                <a:cs typeface="Times New Roman" panose="02020603050405020304" pitchFamily="18" charset="0"/>
              </a:rPr>
              <a:t> </a:t>
            </a:r>
            <a:r>
              <a:rPr lang="ru-RU" altLang="it-IT" sz="3600" dirty="0">
                <a:cs typeface="Times New Roman" panose="02020603050405020304" pitchFamily="18" charset="0"/>
              </a:rPr>
              <a:t>- </a:t>
            </a:r>
            <a:r>
              <a:rPr lang="ru-RU" altLang="it-IT" sz="3600" dirty="0" err="1" smtClean="0">
                <a:cs typeface="Times New Roman" panose="02020603050405020304" pitchFamily="18" charset="0"/>
              </a:rPr>
              <a:t>сыдырма</a:t>
            </a:r>
            <a:r>
              <a:rPr lang="en-US" altLang="it-IT" sz="3600" dirty="0" smtClean="0">
                <a:cs typeface="Times New Roman" panose="02020603050405020304" pitchFamily="18" charset="0"/>
              </a:rPr>
              <a:t>;</a:t>
            </a:r>
            <a:r>
              <a:rPr lang="en-US" altLang="it-IT" sz="3600" dirty="0">
                <a:cs typeface="Times New Roman" panose="02020603050405020304" pitchFamily="18" charset="0"/>
              </a:rPr>
              <a:t/>
            </a:r>
            <a:br>
              <a:rPr lang="en-US" altLang="it-IT" sz="3600" dirty="0">
                <a:cs typeface="Times New Roman" panose="02020603050405020304" pitchFamily="18" charset="0"/>
              </a:rPr>
            </a:br>
            <a:r>
              <a:rPr lang="en-US" altLang="it-IT" sz="3600" dirty="0">
                <a:cs typeface="Times New Roman" panose="02020603050405020304" pitchFamily="18" charset="0"/>
              </a:rPr>
              <a:t> </a:t>
            </a:r>
            <a:r>
              <a:rPr lang="ru-RU" altLang="it-IT" sz="3600" dirty="0">
                <a:cs typeface="Times New Roman" panose="02020603050405020304" pitchFamily="18" charset="0"/>
              </a:rPr>
              <a:t>- капюшон</a:t>
            </a:r>
            <a:r>
              <a:rPr lang="it-IT" altLang="it-IT" sz="3600" dirty="0">
                <a:cs typeface="Times New Roman" panose="02020603050405020304" pitchFamily="18" charset="0"/>
              </a:rPr>
              <a:t>.</a:t>
            </a:r>
            <a:endParaRPr lang="en-US" altLang="it-IT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48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 animBg="1"/>
      <p:bldP spid="167943" grpId="0" animBg="1"/>
      <p:bldP spid="167944" grpId="0" animBg="1"/>
      <p:bldP spid="167945" grpId="0" animBg="1"/>
      <p:bldP spid="167946" grpId="0" animBg="1"/>
      <p:bldP spid="167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116138" y="1665289"/>
            <a:ext cx="312053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/>
              <a:t>Комбинезон:</a:t>
            </a:r>
          </a:p>
          <a:p>
            <a:pPr>
              <a:defRPr/>
            </a:pPr>
            <a:r>
              <a:rPr lang="ru-RU" sz="4000" dirty="0" err="1"/>
              <a:t>ж</a:t>
            </a:r>
            <a:r>
              <a:rPr lang="ru-RU" sz="4000" dirty="0" err="1" smtClean="0"/>
              <a:t>еңи</a:t>
            </a:r>
            <a:endParaRPr lang="ru-RU" sz="4000" dirty="0" smtClean="0"/>
          </a:p>
          <a:p>
            <a:pPr>
              <a:defRPr/>
            </a:pPr>
            <a:r>
              <a:rPr lang="ky-KG" sz="4000" dirty="0"/>
              <a:t>к</a:t>
            </a:r>
            <a:r>
              <a:rPr lang="ky-KG" sz="4000" dirty="0" smtClean="0"/>
              <a:t>олгаптын </a:t>
            </a:r>
            <a:r>
              <a:rPr lang="ky-KG" sz="4000" i="1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ky-KG" sz="4000" i="1" dirty="0">
                <a:solidFill>
                  <a:srgbClr val="FF0000"/>
                </a:solidFill>
              </a:rPr>
              <a:t>үстүнөн</a:t>
            </a:r>
          </a:p>
          <a:p>
            <a:pPr>
              <a:defRPr/>
            </a:pPr>
            <a:r>
              <a:rPr lang="ky-KG" sz="4000" i="1" dirty="0" smtClean="0"/>
              <a:t>жабуусу </a:t>
            </a:r>
            <a:endParaRPr lang="ky-KG" sz="4000" i="1" dirty="0"/>
          </a:p>
          <a:p>
            <a:pPr>
              <a:defRPr/>
            </a:pPr>
            <a:r>
              <a:rPr lang="ky-KG" sz="4000" i="1" dirty="0"/>
              <a:t>керек</a:t>
            </a:r>
          </a:p>
        </p:txBody>
      </p:sp>
    </p:spTree>
    <p:extLst>
      <p:ext uri="{BB962C8B-B14F-4D97-AF65-F5344CB8AC3E}">
        <p14:creationId xmlns:p14="http://schemas.microsoft.com/office/powerpoint/2010/main" val="1251422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116138" y="1665289"/>
            <a:ext cx="312053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/>
              <a:t>Комбинезон:</a:t>
            </a:r>
          </a:p>
          <a:p>
            <a:pPr>
              <a:defRPr/>
            </a:pPr>
            <a:r>
              <a:rPr lang="ru-RU" sz="4000" dirty="0" err="1" smtClean="0"/>
              <a:t>шымдын</a:t>
            </a:r>
            <a:r>
              <a:rPr lang="ru-RU" sz="4000" dirty="0" smtClean="0"/>
              <a:t> </a:t>
            </a:r>
          </a:p>
          <a:p>
            <a:pPr>
              <a:defRPr/>
            </a:pPr>
            <a:r>
              <a:rPr lang="ru-RU" sz="4000" dirty="0" err="1" smtClean="0"/>
              <a:t>багалеги</a:t>
            </a:r>
            <a:r>
              <a:rPr lang="ru-RU" sz="4000" dirty="0" smtClean="0"/>
              <a:t> </a:t>
            </a:r>
            <a:endParaRPr lang="ru-RU" sz="4000" dirty="0"/>
          </a:p>
          <a:p>
            <a:pPr>
              <a:defRPr/>
            </a:pPr>
            <a:r>
              <a:rPr lang="ky-KG" sz="4000" dirty="0" smtClean="0"/>
              <a:t>өтүктү</a:t>
            </a:r>
            <a:endParaRPr lang="ru-RU" sz="4000" dirty="0" smtClean="0"/>
          </a:p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үстүнөн</a:t>
            </a:r>
            <a:endParaRPr lang="ru-RU" sz="40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ky-KG" sz="4000" dirty="0" smtClean="0"/>
              <a:t>жабуусу </a:t>
            </a:r>
          </a:p>
          <a:p>
            <a:pPr>
              <a:defRPr/>
            </a:pPr>
            <a:r>
              <a:rPr lang="ky-KG" sz="4000" dirty="0" smtClean="0"/>
              <a:t>керек</a:t>
            </a:r>
            <a:endParaRPr lang="fr-FR" sz="4000" dirty="0"/>
          </a:p>
        </p:txBody>
      </p:sp>
      <p:pic>
        <p:nvPicPr>
          <p:cNvPr id="33795" name="Picture 4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1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919288" y="188913"/>
            <a:ext cx="7983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cs typeface="Times New Roman" panose="02020603050405020304" pitchFamily="18" charset="0"/>
              </a:rPr>
              <a:t>ЖЕРГИЛИКТҮҮ КАЛКТЫ МААЛЫМДОО</a:t>
            </a:r>
            <a:endParaRPr lang="fr-FR" sz="2800" b="1" dirty="0">
              <a:cs typeface="Times New Roman" panose="02020603050405020304" pitchFamily="18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106424" y="4365627"/>
            <a:ext cx="53949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Бул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жумуштарды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иштетүүлөргө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 ЧЕЙИН, ИШТЕТҮҮ УБАГЫНДА жана </a:t>
            </a:r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иштетүүлөр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 БҮТКӨНДӨН КИЙИН </a:t>
            </a:r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аткаруу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өтө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latin typeface="+mn-lt"/>
                <a:cs typeface="Times New Roman" panose="02020603050405020304" pitchFamily="18" charset="0"/>
              </a:rPr>
              <a:t>маанилүү</a:t>
            </a: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"/>
          <a:stretch>
            <a:fillRect/>
          </a:stretch>
        </p:blipFill>
        <p:spPr bwMode="auto">
          <a:xfrm>
            <a:off x="1524001" y="1125539"/>
            <a:ext cx="61563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524000" y="1125538"/>
            <a:ext cx="1379538" cy="24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/>
          </a:p>
        </p:txBody>
      </p:sp>
      <p:pic>
        <p:nvPicPr>
          <p:cNvPr id="37894" name="Picture 8" descr="kb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2640" r="2971" b="4950"/>
          <a:stretch>
            <a:fillRect/>
          </a:stretch>
        </p:blipFill>
        <p:spPr bwMode="auto">
          <a:xfrm>
            <a:off x="6672264" y="3914776"/>
            <a:ext cx="39957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5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666882"/>
          </a:xfrm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52894"/>
              </p:ext>
            </p:extLst>
          </p:nvPr>
        </p:nvGraphicFramePr>
        <p:xfrm>
          <a:off x="946205" y="1285859"/>
          <a:ext cx="950751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9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571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Ташып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келүүчү</a:t>
                      </a:r>
                      <a:r>
                        <a:rPr lang="ru-RU" dirty="0" smtClean="0"/>
                        <a:t> компания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Дареги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err="1" smtClean="0"/>
                        <a:t>Контакттары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2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Агроаптека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ЧП «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Ысыкжанова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 Ш.»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Каракол 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шаары</a:t>
                      </a:r>
                      <a:endParaRPr kumimoji="0" lang="ru-RU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Борбордук базар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0779 123-319</a:t>
                      </a:r>
                    </a:p>
                    <a:p>
                      <a:r>
                        <a:rPr lang="ru-RU" sz="1400" dirty="0" smtClean="0"/>
                        <a:t>0777 367-361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27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Агроаптека ОсОО «АГИК»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Каракол </a:t>
                      </a:r>
                      <a:r>
                        <a:rPr lang="ru-RU" sz="1400" dirty="0" err="1" smtClean="0"/>
                        <a:t>шаары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Жамансариев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көчөсү</a:t>
                      </a:r>
                      <a:r>
                        <a:rPr lang="ru-RU" sz="1400" dirty="0" smtClean="0"/>
                        <a:t>, 181/1</a:t>
                      </a:r>
                    </a:p>
                    <a:p>
                      <a:r>
                        <a:rPr lang="ru-RU" sz="1400" dirty="0" smtClean="0"/>
                        <a:t>Каракол </a:t>
                      </a:r>
                      <a:r>
                        <a:rPr lang="ru-RU" sz="1400" dirty="0" err="1" smtClean="0"/>
                        <a:t>шаары</a:t>
                      </a:r>
                      <a:r>
                        <a:rPr lang="ru-RU" sz="1400" dirty="0" smtClean="0"/>
                        <a:t>, Дзержинский </a:t>
                      </a:r>
                      <a:r>
                        <a:rPr lang="ru-RU" sz="1400" dirty="0" err="1" smtClean="0"/>
                        <a:t>көчөсү</a:t>
                      </a:r>
                      <a:r>
                        <a:rPr lang="ru-RU" sz="1400" dirty="0" smtClean="0"/>
                        <a:t>, 188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Кожалиев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Дуйшон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0700 111-528</a:t>
                      </a:r>
                    </a:p>
                    <a:p>
                      <a:r>
                        <a:rPr lang="ru-RU" sz="1400" dirty="0" smtClean="0"/>
                        <a:t>0779 055-361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3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Агроаптека</a:t>
                      </a:r>
                    </a:p>
                    <a:p>
                      <a:r>
                        <a:rPr kumimoji="0" lang="ky-KG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ЧП «Мамбеталиева Р. Д.»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Каракол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шаары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Дербишев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көчөсү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206/2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Мамбеталиева</a:t>
                      </a:r>
                      <a:r>
                        <a:rPr lang="ru-RU" sz="1400" dirty="0" smtClean="0"/>
                        <a:t> Р. Д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Дербишев </a:t>
                      </a:r>
                      <a:r>
                        <a:rPr lang="ru-RU" sz="1400" dirty="0" err="1" smtClean="0"/>
                        <a:t>көчөсү</a:t>
                      </a:r>
                      <a:r>
                        <a:rPr lang="ru-RU" sz="1400" dirty="0" smtClean="0"/>
                        <a:t>, 206/2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72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Агроаптека</a:t>
                      </a:r>
                    </a:p>
                    <a:p>
                      <a:r>
                        <a:rPr kumimoji="0" lang="ky-KG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ЧП «Акматов Т. К.» </a:t>
                      </a: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Каракол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шаары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«Ак-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Тилек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базары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Акматов</a:t>
                      </a:r>
                      <a:r>
                        <a:rPr lang="ru-RU" sz="1400" dirty="0" smtClean="0"/>
                        <a:t> Т. К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«Ак-</a:t>
                      </a:r>
                      <a:r>
                        <a:rPr lang="ru-RU" sz="1400" dirty="0" err="1" smtClean="0"/>
                        <a:t>Тилек</a:t>
                      </a:r>
                      <a:r>
                        <a:rPr lang="ru-RU" sz="1400" dirty="0" smtClean="0"/>
                        <a:t>» базары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Агроаптека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ЧП «Калыков Ж. Т.»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Каракол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шаары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«Ак-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Тилек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базары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0702 956-575</a:t>
                      </a:r>
                    </a:p>
                    <a:p>
                      <a:r>
                        <a:rPr lang="ru-RU" sz="1400" dirty="0" smtClean="0"/>
                        <a:t>0779 939-361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Агроаптека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ЧП «Туратбек </a:t>
                      </a:r>
                      <a:r>
                        <a:rPr lang="ru-RU" sz="1400" b="1" dirty="0" err="1" smtClean="0"/>
                        <a:t>уулу</a:t>
                      </a:r>
                      <a:r>
                        <a:rPr lang="ru-RU" sz="1400" b="1" dirty="0" smtClean="0"/>
                        <a:t> А.»</a:t>
                      </a:r>
                      <a:endParaRPr lang="ru-RU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Каракол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шаары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«Ак-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Тилек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базары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Туратбек </a:t>
                      </a:r>
                      <a:r>
                        <a:rPr lang="ru-RU" sz="1400" dirty="0" err="1" smtClean="0"/>
                        <a:t>уулу</a:t>
                      </a:r>
                      <a:r>
                        <a:rPr lang="ru-RU" sz="1400" dirty="0" smtClean="0"/>
                        <a:t> А</a:t>
                      </a:r>
                      <a:r>
                        <a:rPr lang="ru-RU" sz="14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Кожоев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0700 112-252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ОсОО «</a:t>
                      </a:r>
                      <a:r>
                        <a:rPr lang="ru-RU" sz="1400" b="1" dirty="0" err="1" smtClean="0"/>
                        <a:t>Агровет</a:t>
                      </a:r>
                      <a:r>
                        <a:rPr lang="ru-RU" sz="1400" b="1" dirty="0" smtClean="0"/>
                        <a:t> Плюс» 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Каракол </a:t>
                      </a:r>
                      <a:r>
                        <a:rPr lang="ru-RU" sz="1400" dirty="0" err="1" smtClean="0"/>
                        <a:t>шаары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r>
                        <a:rPr lang="ru-RU" sz="1400" dirty="0" err="1" smtClean="0"/>
                        <a:t>Жамансариев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көчөсү</a:t>
                      </a:r>
                      <a:r>
                        <a:rPr lang="ru-RU" sz="1400" dirty="0" smtClean="0"/>
                        <a:t> (Борбордук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базар)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Какиева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Калича</a:t>
                      </a:r>
                      <a:endParaRPr lang="ru-RU" sz="1400" dirty="0" smtClean="0"/>
                    </a:p>
                    <a:p>
                      <a:r>
                        <a:rPr lang="ky-KG" sz="1400" dirty="0" smtClean="0"/>
                        <a:t>0558 558-525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46334"/>
                  </a:ext>
                </a:extLst>
              </a:tr>
              <a:tr h="19440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Агроаптека </a:t>
                      </a:r>
                    </a:p>
                    <a:p>
                      <a:r>
                        <a:rPr lang="ky-KG" sz="1400" b="1" dirty="0" smtClean="0"/>
                        <a:t>ЧП «Акылбеков А.»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Каракол </a:t>
                      </a:r>
                      <a:r>
                        <a:rPr lang="ru-RU" sz="1400" dirty="0" err="1" smtClean="0"/>
                        <a:t>шаары</a:t>
                      </a:r>
                      <a:r>
                        <a:rPr lang="ru-RU" sz="1400" dirty="0" smtClean="0"/>
                        <a:t>, Борбордук базар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Акылбеков А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r>
                        <a:rPr lang="ru-RU" sz="1400" dirty="0" smtClean="0"/>
                        <a:t>Борбордук базар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17854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Ысык-Көл </a:t>
            </a:r>
            <a:r>
              <a:rPr lang="ru-RU" sz="3600" b="1" dirty="0" err="1" smtClean="0"/>
              <a:t>облусундагы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пестициддерди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err="1" smtClean="0"/>
              <a:t>ташып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келүүчү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компаниялардын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тизмеси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33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1457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82" y="-110835"/>
            <a:ext cx="10898909" cy="12192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n-lt"/>
                <a:cs typeface="Times New Roman" panose="02020603050405020304" pitchFamily="18" charset="0"/>
              </a:rPr>
              <a:t>Мөмө-жемиш </a:t>
            </a:r>
            <a:r>
              <a:rPr lang="ru-RU" sz="3600" b="1" dirty="0" err="1">
                <a:latin typeface="+mn-lt"/>
                <a:cs typeface="Times New Roman" panose="02020603050405020304" pitchFamily="18" charset="0"/>
              </a:rPr>
              <a:t>бактарынын</a:t>
            </a:r>
            <a:r>
              <a:rPr lang="ru-RU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+mn-lt"/>
                <a:cs typeface="Times New Roman" panose="02020603050405020304" pitchFamily="18" charset="0"/>
              </a:rPr>
              <a:t>зыянкечтери</a:t>
            </a:r>
            <a:r>
              <a:rPr lang="ru-RU" sz="3600" b="1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latin typeface="+mn-lt"/>
                <a:cs typeface="Times New Roman" panose="02020603050405020304" pitchFamily="18" charset="0"/>
              </a:rPr>
            </a:br>
            <a:r>
              <a:rPr lang="ru-RU" sz="3600" b="1" dirty="0" err="1">
                <a:latin typeface="+mn-lt"/>
                <a:cs typeface="Times New Roman" panose="02020603050405020304" pitchFamily="18" charset="0"/>
              </a:rPr>
              <a:t>жана</a:t>
            </a:r>
            <a:r>
              <a:rPr lang="ru-RU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+mn-lt"/>
                <a:cs typeface="Times New Roman" panose="02020603050405020304" pitchFamily="18" charset="0"/>
              </a:rPr>
              <a:t>илдеттерине</a:t>
            </a: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+mn-lt"/>
                <a:cs typeface="Times New Roman" panose="02020603050405020304" pitchFamily="18" charset="0"/>
              </a:rPr>
              <a:t>каршы</a:t>
            </a: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+mn-lt"/>
                <a:cs typeface="Times New Roman" panose="02020603050405020304" pitchFamily="18" charset="0"/>
              </a:rPr>
              <a:t>күрөшүү</a:t>
            </a: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+mn-lt"/>
                <a:cs typeface="Times New Roman" panose="02020603050405020304" pitchFamily="18" charset="0"/>
              </a:rPr>
              <a:t>чаралары</a:t>
            </a:r>
            <a:endParaRPr lang="ru-RU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748" y="1108363"/>
            <a:ext cx="11014760" cy="471828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Пестициддер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y-K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Ө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сүмдүктөрдүн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зыянкечтерине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илдеттерине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отоо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чөптөрүнө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каршы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күрөшүү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колдонулуучу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химиялык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биологиялык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препараттар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о. э.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өсүмдүктөрдүн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өсүшүн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жыйнап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алуу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жалбырактарын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түшүрүүчү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(дефолиант),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жыйнап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алдында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өсүмдүктөрдү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кургатууну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(десикант)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жөнгө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салуучу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препарттар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Пестициддер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химиялык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курамы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(1.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Органикалык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эмес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сымап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күкүрт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жез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ж. б.; 2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Өсүмдүк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бактерия жана козу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карын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негизиндеги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 3.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Органикалык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колдонуу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объекттери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(инсектицид, гербицид, фунгицид ж. б.); жана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организмге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таасир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этүү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жолу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инсектициддер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контакттык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ичеги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аркылуу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системалык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фумиганттар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фунгициддер: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профилактикалык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жана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айыктыруучу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гербициддер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тандоочу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жана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жапырт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таасир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этүүчү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бөлүнөт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9144000" cy="666882"/>
          </a:xfrm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80007"/>
              </p:ext>
            </p:extLst>
          </p:nvPr>
        </p:nvGraphicFramePr>
        <p:xfrm>
          <a:off x="923925" y="1200332"/>
          <a:ext cx="9529795" cy="562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328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Ташып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келүүчү</a:t>
                      </a:r>
                      <a:r>
                        <a:rPr lang="ru-RU" dirty="0" smtClean="0"/>
                        <a:t> компания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Дареги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err="1" smtClean="0"/>
                        <a:t>Контакттары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Агроаптека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400" b="1" dirty="0" smtClean="0"/>
                        <a:t>ЧП «Отогонова Жаркын»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Ысык-Көл р-ну, </a:t>
                      </a:r>
                      <a:r>
                        <a:rPr lang="ru-RU" sz="1400" dirty="0" err="1" smtClean="0"/>
                        <a:t>Чолпон-Ата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шаары</a:t>
                      </a:r>
                      <a:r>
                        <a:rPr lang="ru-RU" sz="1400" dirty="0" smtClean="0"/>
                        <a:t>, </a:t>
                      </a:r>
                    </a:p>
                    <a:p>
                      <a:r>
                        <a:rPr lang="ru-RU" sz="1400" dirty="0" smtClean="0"/>
                        <a:t>Ала-</a:t>
                      </a:r>
                      <a:r>
                        <a:rPr lang="ru-RU" sz="1400" dirty="0" err="1" smtClean="0"/>
                        <a:t>Тоо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аллеясы</a:t>
                      </a:r>
                      <a:r>
                        <a:rPr lang="ru-RU" sz="1400" dirty="0" smtClean="0"/>
                        <a:t>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Отогонова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Жаркын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0702 281-184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к/х «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Шеховцов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Ысык-Көл р-ну, Ананьев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Базар</a:t>
                      </a:r>
                      <a:endParaRPr lang="ru-RU" sz="1400" baseline="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Шеховцов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Владимир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Агроаптека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ЧП «Подзоров Сергей»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Ысык-Көл р-ну, Ананьев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r>
                        <a:rPr lang="ru-RU" sz="1400" dirty="0" smtClean="0"/>
                        <a:t>Плодопитомник № 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Подзоров Сергей </a:t>
                      </a:r>
                    </a:p>
                    <a:p>
                      <a:r>
                        <a:rPr lang="ru-RU" sz="1400" dirty="0" smtClean="0"/>
                        <a:t>0700 607-965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57939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Агроаптека </a:t>
                      </a:r>
                    </a:p>
                    <a:p>
                      <a:r>
                        <a:rPr lang="ru-RU" sz="1400" b="1" dirty="0" smtClean="0"/>
                        <a:t>ЧП «Аманов Т.»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Ысык-Көл р-ну, Ананьев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r>
                        <a:rPr lang="ru-RU" sz="1400" dirty="0" smtClean="0"/>
                        <a:t>Базардын </a:t>
                      </a:r>
                      <a:r>
                        <a:rPr lang="ru-RU" sz="1400" dirty="0" err="1" smtClean="0"/>
                        <a:t>жанында</a:t>
                      </a:r>
                      <a:endParaRPr lang="ru-RU" sz="14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Аманов 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0703 362-372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1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к/х «Алишер»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Ысык-Көл р-ну, Сары-Камыш </a:t>
                      </a:r>
                      <a:r>
                        <a:rPr lang="ru-RU" sz="1400" dirty="0" err="1" smtClean="0"/>
                        <a:t>айылы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Сары-Камыш </a:t>
                      </a:r>
                      <a:r>
                        <a:rPr lang="ru-RU" sz="1400" dirty="0" err="1" smtClean="0"/>
                        <a:t>айылы</a:t>
                      </a:r>
                      <a:endParaRPr lang="ru-RU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876136"/>
                  </a:ext>
                </a:extLst>
              </a:tr>
              <a:tr h="36953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к/х «Преображенская»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Түп р-ну, Түп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айылдын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кире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беришиндеги</a:t>
                      </a:r>
                      <a:r>
                        <a:rPr lang="ru-RU" sz="1400" dirty="0" smtClean="0"/>
                        <a:t> МТС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Мазаркин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Александр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Түп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 МТС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Агроаптека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ЧП «Сатыбалдиев С.»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Түп р-ну, Түп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 Базар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Сатыбалдиев С. </a:t>
                      </a:r>
                      <a:r>
                        <a:rPr lang="ru-RU" sz="1400" dirty="0" err="1" smtClean="0"/>
                        <a:t>Түп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 Базар.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СХПК «Заря»</a:t>
                      </a:r>
                      <a:endParaRPr lang="ru-RU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р-ну, Ак-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 </a:t>
                      </a:r>
                      <a:endParaRPr lang="ky-KG" sz="14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Черныш. И. В</a:t>
                      </a:r>
                      <a:r>
                        <a:rPr lang="ru-RU" sz="1400" dirty="0" smtClean="0"/>
                        <a:t>. Ак-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37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Агроаптека</a:t>
                      </a:r>
                    </a:p>
                    <a:p>
                      <a:r>
                        <a:rPr lang="ky-KG" sz="1400" b="1" dirty="0" smtClean="0"/>
                        <a:t>ЧП «Айдиев У.»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р-ну, Теплоключенка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 </a:t>
                      </a:r>
                    </a:p>
                    <a:p>
                      <a:r>
                        <a:rPr lang="ru-RU" sz="1400" dirty="0" err="1" smtClean="0"/>
                        <a:t>Кыдыр</a:t>
                      </a:r>
                      <a:r>
                        <a:rPr lang="ru-RU" sz="1400" dirty="0" smtClean="0"/>
                        <a:t>-Аке </a:t>
                      </a:r>
                      <a:r>
                        <a:rPr lang="ru-RU" sz="1400" dirty="0" err="1" smtClean="0"/>
                        <a:t>көчөсү</a:t>
                      </a:r>
                      <a:endParaRPr lang="ru-RU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Айдиев 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0550 400-363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1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Агроаптека</a:t>
                      </a:r>
                    </a:p>
                    <a:p>
                      <a:r>
                        <a:rPr lang="ru-RU" sz="1400" b="1" dirty="0" smtClean="0"/>
                        <a:t>«</a:t>
                      </a:r>
                      <a:r>
                        <a:rPr lang="ru-RU" sz="1400" b="1" dirty="0" err="1" smtClean="0"/>
                        <a:t>Түшүм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 err="1" smtClean="0"/>
                        <a:t>Булагы</a:t>
                      </a:r>
                      <a:r>
                        <a:rPr lang="ru-RU" sz="1400" b="1" dirty="0" smtClean="0"/>
                        <a:t>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Жети-Өгүз району, Кызыл-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r>
                        <a:rPr lang="ru-RU" sz="1400" dirty="0" smtClean="0"/>
                        <a:t>, </a:t>
                      </a:r>
                    </a:p>
                    <a:p>
                      <a:r>
                        <a:rPr lang="ru-RU" sz="1400" dirty="0" err="1" smtClean="0"/>
                        <a:t>Манас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көчөсү</a:t>
                      </a:r>
                      <a:r>
                        <a:rPr lang="ru-RU" sz="1400" dirty="0" smtClean="0"/>
                        <a:t>, 302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Камчыбеков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Нурбек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0559 623-103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687298"/>
                  </a:ext>
                </a:extLst>
              </a:tr>
              <a:tr h="1771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к/х «Никитин А.»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Жети-Өгүз р-ну, Кызыл-</a:t>
                      </a:r>
                      <a:r>
                        <a:rPr lang="ru-RU" sz="1400" b="0" dirty="0" err="1" smtClean="0"/>
                        <a:t>Суу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айылы</a:t>
                      </a:r>
                      <a:endParaRPr lang="ru-RU" sz="1400" b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Антон </a:t>
                      </a:r>
                      <a:r>
                        <a:rPr lang="ru-RU" sz="1400" dirty="0" smtClean="0"/>
                        <a:t>Никитин, Кызыл-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endParaRPr lang="ru-RU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727155"/>
                  </a:ext>
                </a:extLst>
              </a:tr>
              <a:tr h="19618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к/х «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Тологонов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У.»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Жети-Өгүз р-ну, Барскоон </a:t>
                      </a:r>
                      <a:r>
                        <a:rPr kumimoji="0" lang="ru-RU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айылы</a:t>
                      </a:r>
                      <a:endParaRPr kumimoji="0" lang="ru-RU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Тологонов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Улан, Барскоон </a:t>
                      </a:r>
                      <a:r>
                        <a:rPr lang="ru-RU" sz="1400" dirty="0" err="1" smtClean="0"/>
                        <a:t>айылы</a:t>
                      </a:r>
                      <a:endParaRPr lang="ru-RU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675585"/>
                  </a:ext>
                </a:extLst>
              </a:tr>
              <a:tr h="319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Агроаптека ЧП «Байтуров М.»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Жети-Өгүз р-ну, Кызыл-</a:t>
                      </a:r>
                      <a:r>
                        <a:rPr lang="ru-RU" sz="1400" dirty="0" err="1" smtClean="0"/>
                        <a:t>Суу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айылы</a:t>
                      </a:r>
                      <a:endParaRPr lang="ru-RU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Байтуров М.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0773 738-037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99206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Ысык-Көл </a:t>
            </a:r>
            <a:r>
              <a:rPr lang="ru-RU" sz="3600" b="1" dirty="0" err="1" smtClean="0"/>
              <a:t>облусундагы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пестициддерди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err="1" smtClean="0"/>
              <a:t>ташып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келүүчү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компаниялардын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тизмеси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1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282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Список поставщиков</a:t>
            </a:r>
            <a:br>
              <a:rPr lang="ru-RU" sz="2200" b="1" dirty="0"/>
            </a:br>
            <a:r>
              <a:rPr lang="ru-RU" sz="2200" b="1" dirty="0"/>
              <a:t>минеральных удобрений и пестицидов по Таласской обл.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1436"/>
              </p:ext>
            </p:extLst>
          </p:nvPr>
        </p:nvGraphicFramePr>
        <p:xfrm>
          <a:off x="416051" y="1200330"/>
          <a:ext cx="11252073" cy="53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746">
                  <a:extLst>
                    <a:ext uri="{9D8B030D-6E8A-4147-A177-3AD203B41FA5}">
                      <a16:colId xmlns:a16="http://schemas.microsoft.com/office/drawing/2014/main" val="3277433599"/>
                    </a:ext>
                  </a:extLst>
                </a:gridCol>
              </a:tblGrid>
              <a:tr h="438759">
                <a:tc>
                  <a:txBody>
                    <a:bodyPr/>
                    <a:lstStyle/>
                    <a:p>
                      <a:pPr algn="ctr"/>
                      <a:r>
                        <a:rPr lang="ky-KG" sz="18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Ташып</a:t>
                      </a:r>
                      <a:r>
                        <a:rPr lang="ky-KG" sz="18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келүүчү компаниялар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dirty="0" smtClean="0">
                          <a:solidFill>
                            <a:schemeClr val="tx1"/>
                          </a:solidFill>
                        </a:rPr>
                        <a:t>А.А.А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Телефондору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АгроСтайл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Бишкек ш., Фучик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38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Абдипаизов</a:t>
                      </a:r>
                      <a:r>
                        <a:rPr lang="ru-RU" dirty="0" smtClean="0"/>
                        <a:t> У.</a:t>
                      </a:r>
                      <a:endParaRPr lang="ru-RU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0779 93-93-60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АгроПак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Бишкек ш., ул.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Д. Асанова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2/14.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Пак В. А.</a:t>
                      </a:r>
                      <a:endParaRPr lang="ru-RU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0555 22-98-46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55352996"/>
                  </a:ext>
                </a:extLst>
              </a:tr>
              <a:tr h="57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ФЗАО «</a:t>
                      </a:r>
                      <a:r>
                        <a:rPr lang="ky-KG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Агриматко Лтд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Чүй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облусу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Аламүдүн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айылы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Алма-Ата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Абдыра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тегин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Мирбек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0312 48-34-29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0312 48-34-28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«Пестициды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Бишкек ш.,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Жибек-Жолу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просп.,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Анарбаева</a:t>
                      </a:r>
                      <a:r>
                        <a:rPr lang="ru-RU" dirty="0" smtClean="0"/>
                        <a:t> А. Б.</a:t>
                      </a:r>
                      <a:endParaRPr lang="ru-RU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68-17-98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Алем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Агро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Бишкек ш.,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Фучик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Эшимов</a:t>
                      </a:r>
                      <a:r>
                        <a:rPr lang="ru-RU" dirty="0" smtClean="0"/>
                        <a:t> Н.</a:t>
                      </a:r>
                      <a:endParaRPr lang="ru-RU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0555 98-72-78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Догал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Бишкек ш.,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Жибек-Жолу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просп.,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Аскералиева</a:t>
                      </a:r>
                      <a:r>
                        <a:rPr lang="ru-RU" dirty="0" smtClean="0"/>
                        <a:t> Б. Б. </a:t>
                      </a:r>
                      <a:endParaRPr lang="ru-RU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0700 67-59-70,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0553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92-72-58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ХимПромПлюс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Чүй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облусу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Аламүдүн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айылы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Алма-Ата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443/2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Абдырахманова</a:t>
                      </a:r>
                      <a:r>
                        <a:rPr lang="ru-RU" dirty="0" smtClean="0"/>
                        <a:t> В. </a:t>
                      </a:r>
                      <a:endParaRPr lang="ru-RU" dirty="0"/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0709 898-888</a:t>
                      </a: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Бишкек ш., Фучик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Кирьянов А. В.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65-98-65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Агрохимия»,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Бишкек ш., Фучик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Абдивалиев</a:t>
                      </a:r>
                      <a:r>
                        <a:rPr lang="ru-RU" dirty="0" smtClean="0"/>
                        <a:t> А. К. </a:t>
                      </a:r>
                      <a:endParaRPr lang="ru-RU" dirty="0"/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65-75-06,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0706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009-955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Кемикалс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Бишкек ш., Ашхабад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пер., 15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Тотобаев</a:t>
                      </a:r>
                      <a:r>
                        <a:rPr lang="ru-RU" dirty="0" smtClean="0"/>
                        <a:t> М. </a:t>
                      </a:r>
                      <a:endParaRPr lang="ru-RU" dirty="0"/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0556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17-11-81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ОсОО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АгроВетТрейд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Бишкек ш., Алма-Ата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көч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 333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Юлдашев Б. Х.</a:t>
                      </a:r>
                      <a:endParaRPr lang="ru-RU" dirty="0"/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0556 56-50-84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2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3600" b="1" dirty="0" smtClean="0">
                <a:ea typeface="Times New Roman"/>
                <a:cs typeface="Times New Roman"/>
              </a:rPr>
              <a:t>Республикага </a:t>
            </a:r>
            <a:r>
              <a:rPr lang="ky-KG" sz="3600" b="1" dirty="0">
                <a:ea typeface="Times New Roman"/>
                <a:cs typeface="Times New Roman"/>
              </a:rPr>
              <a:t>пестициддерди </a:t>
            </a:r>
          </a:p>
          <a:p>
            <a:pPr algn="ctr"/>
            <a:r>
              <a:rPr lang="ky-KG" sz="3600" b="1" dirty="0">
                <a:ea typeface="Times New Roman"/>
                <a:cs typeface="Times New Roman"/>
              </a:rPr>
              <a:t>ташып келүүчү </a:t>
            </a:r>
            <a:r>
              <a:rPr lang="ky-KG" sz="3600" b="1" dirty="0" smtClean="0">
                <a:ea typeface="Times New Roman"/>
                <a:cs typeface="Times New Roman"/>
              </a:rPr>
              <a:t>ири компаниялардын </a:t>
            </a:r>
            <a:r>
              <a:rPr lang="ky-KG" sz="3600" b="1" dirty="0">
                <a:ea typeface="Times New Roman"/>
                <a:cs typeface="Times New Roman"/>
              </a:rPr>
              <a:t>тизмеси </a:t>
            </a:r>
          </a:p>
        </p:txBody>
      </p:sp>
    </p:spTree>
    <p:extLst>
      <p:ext uri="{BB962C8B-B14F-4D97-AF65-F5344CB8AC3E}">
        <p14:creationId xmlns:p14="http://schemas.microsoft.com/office/powerpoint/2010/main" val="51994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7205618"/>
              </p:ext>
            </p:extLst>
          </p:nvPr>
        </p:nvGraphicFramePr>
        <p:xfrm>
          <a:off x="1825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7083" y="5791200"/>
            <a:ext cx="524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+mj-lt"/>
                <a:cs typeface="Times New Roman" panose="02020603050405020304" pitchFamily="18" charset="0"/>
              </a:rPr>
              <a:t>Алакунов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 Алмаз, тел.: 0707 88-17-55.</a:t>
            </a:r>
          </a:p>
          <a:p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E-mail 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  <a:hlinkClick r:id="rId7"/>
              </a:rPr>
              <a:t>a_alakunov@mail.ru</a:t>
            </a:r>
            <a:r>
              <a:rPr lang="en-US" sz="2400" b="1" dirty="0" smtClean="0">
                <a:latin typeface="+mj-lt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59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81891"/>
              </p:ext>
            </p:extLst>
          </p:nvPr>
        </p:nvGraphicFramePr>
        <p:xfrm>
          <a:off x="246888" y="520700"/>
          <a:ext cx="16250412" cy="880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Chart" r:id="rId4" imgW="9144000" imgH="6100608" progId="MSGraph.Chart.8">
                  <p:embed followColorScheme="full"/>
                </p:oleObj>
              </mc:Choice>
              <mc:Fallback>
                <p:oleObj name="Chart" r:id="rId4" imgW="9144000" imgH="6100608" progId="MSGraph.Chart.8">
                  <p:embed followColorScheme="full"/>
                  <p:pic>
                    <p:nvPicPr>
                      <p:cNvPr id="1026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8" y="520700"/>
                        <a:ext cx="16250412" cy="880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38328" y="152401"/>
            <a:ext cx="11539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Дүйнөдөгү</a:t>
            </a:r>
            <a:r>
              <a:rPr lang="ru-RU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изилденген</a:t>
            </a:r>
            <a:r>
              <a:rPr lang="ru-RU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тирүү</a:t>
            </a:r>
            <a:r>
              <a:rPr lang="ru-RU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организмдердин</a:t>
            </a:r>
            <a:r>
              <a:rPr lang="ru-RU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түрлөрүнүн</a:t>
            </a:r>
            <a:r>
              <a:rPr lang="ru-RU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саны </a:t>
            </a:r>
            <a:r>
              <a:rPr lang="en-US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(~1,500,000)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5381" y="5309419"/>
            <a:ext cx="3156154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dirty="0" smtClean="0"/>
              <a:t>Бактерия ж/а козу карындар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15381" y="5683044"/>
            <a:ext cx="3156154" cy="24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dirty="0" smtClean="0"/>
              <a:t>Өсүмдүктөр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3084" y="5309419"/>
            <a:ext cx="2084439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/>
              <a:t>Омурткалуулар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3084" y="5683044"/>
            <a:ext cx="2084439" cy="245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y-KG" dirty="0" smtClean="0"/>
              <a:t>Курт-кумурскалар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15382" y="5997677"/>
            <a:ext cx="3549444" cy="275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Б</a:t>
            </a:r>
            <a:r>
              <a:rPr lang="ru-RU" dirty="0" smtClean="0"/>
              <a:t>ашка</a:t>
            </a:r>
            <a:r>
              <a:rPr lang="ru-RU" dirty="0" smtClean="0"/>
              <a:t> </a:t>
            </a:r>
            <a:r>
              <a:rPr lang="ru-RU" dirty="0" err="1" smtClean="0"/>
              <a:t>омурткалуу</a:t>
            </a:r>
            <a:r>
              <a:rPr lang="ru-RU" dirty="0" smtClean="0"/>
              <a:t> </a:t>
            </a:r>
            <a:r>
              <a:rPr lang="ru-RU" dirty="0" err="1" smtClean="0"/>
              <a:t>эместер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808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7143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Вредители, болезни и сорняки фасоли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285860"/>
            <a:ext cx="10858500" cy="557214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400" dirty="0"/>
          </a:p>
          <a:p>
            <a:pPr algn="just"/>
            <a:r>
              <a:rPr lang="ru-RU" sz="2600" dirty="0" smtClean="0">
                <a:cs typeface="Times New Roman" pitchFamily="18" charset="0"/>
              </a:rPr>
              <a:t>Мөмө-жемиш </a:t>
            </a:r>
            <a:r>
              <a:rPr lang="ru-RU" sz="2600" dirty="0" err="1">
                <a:cs typeface="Times New Roman" pitchFamily="18" charset="0"/>
              </a:rPr>
              <a:t>бактарына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- </a:t>
            </a:r>
            <a:r>
              <a:rPr lang="ru-RU" sz="2600" dirty="0" err="1" smtClean="0">
                <a:cs typeface="Times New Roman" pitchFamily="18" charset="0"/>
              </a:rPr>
              <a:t>алма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мөмө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жегичи</a:t>
            </a:r>
            <a:r>
              <a:rPr lang="ru-RU" sz="2600" dirty="0">
                <a:cs typeface="Times New Roman" pitchFamily="18" charset="0"/>
              </a:rPr>
              <a:t> (яблонная </a:t>
            </a:r>
            <a:r>
              <a:rPr lang="ru-RU" sz="2600" dirty="0" smtClean="0">
                <a:cs typeface="Times New Roman" pitchFamily="18" charset="0"/>
              </a:rPr>
              <a:t>плодожорка</a:t>
            </a:r>
            <a:r>
              <a:rPr lang="ru-RU" sz="2600" dirty="0">
                <a:cs typeface="Times New Roman" pitchFamily="18" charset="0"/>
              </a:rPr>
              <a:t>), </a:t>
            </a:r>
            <a:r>
              <a:rPr lang="ru-RU" sz="2600" dirty="0" err="1" smtClean="0">
                <a:cs typeface="Times New Roman" pitchFamily="18" charset="0"/>
              </a:rPr>
              <a:t>алма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күбөсү</a:t>
            </a:r>
            <a:r>
              <a:rPr lang="ru-RU" sz="2600" dirty="0">
                <a:cs typeface="Times New Roman" pitchFamily="18" charset="0"/>
              </a:rPr>
              <a:t> (яблонная </a:t>
            </a:r>
            <a:r>
              <a:rPr lang="ru-RU" sz="2600" dirty="0" smtClean="0">
                <a:cs typeface="Times New Roman" pitchFamily="18" charset="0"/>
              </a:rPr>
              <a:t>моль</a:t>
            </a:r>
            <a:r>
              <a:rPr lang="ru-RU" sz="2600" dirty="0">
                <a:cs typeface="Times New Roman" pitchFamily="18" charset="0"/>
              </a:rPr>
              <a:t>), </a:t>
            </a:r>
            <a:r>
              <a:rPr lang="ru-RU" sz="2600" dirty="0" err="1">
                <a:cs typeface="Times New Roman" pitchFamily="18" charset="0"/>
              </a:rPr>
              <a:t>кене</a:t>
            </a:r>
            <a:r>
              <a:rPr lang="ru-RU" sz="2600" dirty="0">
                <a:cs typeface="Times New Roman" pitchFamily="18" charset="0"/>
              </a:rPr>
              <a:t>, </a:t>
            </a:r>
            <a:r>
              <a:rPr lang="ru-RU" sz="2600" dirty="0" smtClean="0">
                <a:cs typeface="Times New Roman" pitchFamily="18" charset="0"/>
              </a:rPr>
              <a:t>бит, </a:t>
            </a:r>
            <a:r>
              <a:rPr lang="ru-RU" sz="2600" dirty="0" err="1" smtClean="0">
                <a:cs typeface="Times New Roman" pitchFamily="18" charset="0"/>
              </a:rPr>
              <a:t>былжырак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чие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err="1" smtClean="0">
                <a:cs typeface="Times New Roman" pitchFamily="18" charset="0"/>
              </a:rPr>
              <a:t>таарыгычы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dirty="0">
                <a:cs typeface="Times New Roman" pitchFamily="18" charset="0"/>
              </a:rPr>
              <a:t>(вишневый </a:t>
            </a:r>
            <a:r>
              <a:rPr lang="ru-RU" sz="2600" dirty="0" err="1" smtClean="0">
                <a:cs typeface="Times New Roman" pitchFamily="18" charset="0"/>
              </a:rPr>
              <a:t>слиз</a:t>
            </a:r>
            <a:r>
              <a:rPr lang="ky-KG" sz="2600" dirty="0" smtClean="0">
                <a:cs typeface="Times New Roman" pitchFamily="18" charset="0"/>
              </a:rPr>
              <a:t>истый пилильщик</a:t>
            </a:r>
            <a:r>
              <a:rPr lang="ru-RU" sz="2600" dirty="0" smtClean="0">
                <a:cs typeface="Times New Roman" pitchFamily="18" charset="0"/>
              </a:rPr>
              <a:t>) </a:t>
            </a:r>
            <a:r>
              <a:rPr lang="ru-RU" sz="2600" dirty="0">
                <a:cs typeface="Times New Roman" pitchFamily="18" charset="0"/>
              </a:rPr>
              <a:t>ж</a:t>
            </a:r>
            <a:r>
              <a:rPr lang="ru-RU" sz="2600" dirty="0" smtClean="0">
                <a:cs typeface="Times New Roman" pitchFamily="18" charset="0"/>
              </a:rPr>
              <a:t>.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б</a:t>
            </a:r>
            <a:r>
              <a:rPr lang="ru-RU" sz="2600" dirty="0">
                <a:cs typeface="Times New Roman" pitchFamily="18" charset="0"/>
              </a:rPr>
              <a:t>. </a:t>
            </a:r>
            <a:r>
              <a:rPr lang="ru-RU" sz="2600" dirty="0" err="1">
                <a:cs typeface="Times New Roman" pitchFamily="18" charset="0"/>
              </a:rPr>
              <a:t>зыянкеч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курт-кумурскалар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залал</a:t>
            </a:r>
            <a:r>
              <a:rPr lang="ru-RU" sz="2600" dirty="0">
                <a:cs typeface="Times New Roman" pitchFamily="18" charset="0"/>
              </a:rPr>
              <a:t> </a:t>
            </a:r>
            <a:r>
              <a:rPr lang="ru-RU" sz="2600" dirty="0" err="1">
                <a:cs typeface="Times New Roman" pitchFamily="18" charset="0"/>
              </a:rPr>
              <a:t>келтирет</a:t>
            </a:r>
            <a:r>
              <a:rPr lang="ru-RU" sz="2600" dirty="0">
                <a:cs typeface="Times New Roman" pitchFamily="18" charset="0"/>
              </a:rPr>
              <a:t>.  </a:t>
            </a:r>
          </a:p>
          <a:p>
            <a:r>
              <a:rPr lang="ru-RU" sz="2600" dirty="0" err="1" smtClean="0"/>
              <a:t>Илдеттерден</a:t>
            </a:r>
            <a:r>
              <a:rPr lang="ru-RU" sz="2600" dirty="0" smtClean="0"/>
              <a:t> - </a:t>
            </a:r>
            <a:r>
              <a:rPr lang="ru-RU" sz="2600" dirty="0" err="1" smtClean="0"/>
              <a:t>котурдун</a:t>
            </a:r>
            <a:r>
              <a:rPr lang="ru-RU" sz="2600" dirty="0"/>
              <a:t>, </a:t>
            </a:r>
            <a:r>
              <a:rPr lang="ru-RU" sz="2600" dirty="0" err="1"/>
              <a:t>мөмө</a:t>
            </a:r>
            <a:r>
              <a:rPr lang="ru-RU" sz="2600" dirty="0"/>
              <a:t> </a:t>
            </a:r>
            <a:r>
              <a:rPr lang="ru-RU" sz="2600" dirty="0" err="1"/>
              <a:t>чиригинин</a:t>
            </a:r>
            <a:r>
              <a:rPr lang="ru-RU" sz="2600" dirty="0"/>
              <a:t>, </a:t>
            </a:r>
            <a:r>
              <a:rPr lang="ru-RU" sz="2600" dirty="0" err="1"/>
              <a:t>ак</a:t>
            </a:r>
            <a:r>
              <a:rPr lang="ru-RU" sz="2600" dirty="0"/>
              <a:t> </a:t>
            </a:r>
            <a:r>
              <a:rPr lang="ru-RU" sz="2600" dirty="0" err="1"/>
              <a:t>кебердин</a:t>
            </a:r>
            <a:r>
              <a:rPr lang="ru-RU" sz="2600" dirty="0"/>
              <a:t> </a:t>
            </a:r>
            <a:r>
              <a:rPr lang="ru-RU" sz="2600" dirty="0" err="1"/>
              <a:t>инфекцияларынын</a:t>
            </a:r>
            <a:r>
              <a:rPr lang="ru-RU" sz="2600" dirty="0"/>
              <a:t> </a:t>
            </a:r>
            <a:r>
              <a:rPr lang="ru-RU" sz="2600" dirty="0" err="1"/>
              <a:t>жалпы</a:t>
            </a:r>
            <a:r>
              <a:rPr lang="ru-RU" sz="2600" dirty="0"/>
              <a:t> </a:t>
            </a:r>
            <a:r>
              <a:rPr lang="ru-RU" sz="2600" dirty="0" err="1"/>
              <a:t>булагы</a:t>
            </a:r>
            <a:r>
              <a:rPr lang="ru-RU" sz="2600" dirty="0"/>
              <a:t> - козу </a:t>
            </a:r>
            <a:r>
              <a:rPr lang="ru-RU" sz="2600" dirty="0" err="1"/>
              <a:t>карындар</a:t>
            </a:r>
            <a:r>
              <a:rPr lang="ru-RU" sz="2600" dirty="0"/>
              <a:t>. </a:t>
            </a:r>
            <a:r>
              <a:rPr lang="ru-RU" sz="2600" dirty="0" err="1"/>
              <a:t>Сатыкта</a:t>
            </a:r>
            <a:r>
              <a:rPr lang="ru-RU" sz="2600" dirty="0"/>
              <a:t> </a:t>
            </a:r>
            <a:r>
              <a:rPr lang="ru-RU" sz="2600" dirty="0" err="1"/>
              <a:t>болгон</a:t>
            </a:r>
            <a:r>
              <a:rPr lang="ru-RU" sz="2600" dirty="0"/>
              <a:t> </a:t>
            </a:r>
            <a:r>
              <a:rPr lang="ru-RU" sz="2600" dirty="0" err="1"/>
              <a:t>бардык</a:t>
            </a:r>
            <a:r>
              <a:rPr lang="ru-RU" sz="2600" dirty="0"/>
              <a:t> </a:t>
            </a:r>
            <a:r>
              <a:rPr lang="ru-RU" sz="2600" dirty="0" err="1"/>
              <a:t>фунгициддер</a:t>
            </a:r>
            <a:r>
              <a:rPr lang="ru-RU" sz="2600" dirty="0"/>
              <a:t> так </a:t>
            </a:r>
            <a:r>
              <a:rPr lang="ru-RU" sz="2600" dirty="0" err="1"/>
              <a:t>ошол</a:t>
            </a:r>
            <a:r>
              <a:rPr lang="ru-RU" sz="2600" dirty="0"/>
              <a:t> козу </a:t>
            </a:r>
            <a:r>
              <a:rPr lang="ru-RU" sz="2600" dirty="0" err="1" smtClean="0"/>
              <a:t>карындарга</a:t>
            </a:r>
            <a:r>
              <a:rPr lang="ru-RU" sz="2600" dirty="0" smtClean="0"/>
              <a:t> </a:t>
            </a:r>
            <a:r>
              <a:rPr lang="ru-RU" sz="2600" dirty="0" err="1" smtClean="0"/>
              <a:t>каршы</a:t>
            </a:r>
            <a:r>
              <a:rPr lang="ru-RU" sz="2600" dirty="0" smtClean="0"/>
              <a:t> </a:t>
            </a:r>
            <a:r>
              <a:rPr lang="ru-RU" sz="2600" dirty="0" err="1" smtClean="0"/>
              <a:t>колдонулат</a:t>
            </a:r>
            <a:r>
              <a:rPr lang="ru-RU" sz="2600" dirty="0" smtClean="0"/>
              <a:t>. </a:t>
            </a:r>
            <a:endParaRPr lang="ru-RU" sz="2600" dirty="0"/>
          </a:p>
          <a:p>
            <a:r>
              <a:rPr lang="ru-RU" sz="2600" dirty="0" err="1"/>
              <a:t>Бактериялар</a:t>
            </a:r>
            <a:r>
              <a:rPr lang="ru-RU" sz="2600" dirty="0"/>
              <a:t> (</a:t>
            </a:r>
            <a:r>
              <a:rPr lang="ru-RU" sz="2600" dirty="0" err="1"/>
              <a:t>кабыктын</a:t>
            </a:r>
            <a:r>
              <a:rPr lang="ru-RU" sz="2600" dirty="0"/>
              <a:t> </a:t>
            </a:r>
            <a:r>
              <a:rPr lang="ru-RU" sz="2600" dirty="0" err="1"/>
              <a:t>бактериялык</a:t>
            </a:r>
            <a:r>
              <a:rPr lang="ru-RU" sz="2600" dirty="0"/>
              <a:t> некрозу, </a:t>
            </a:r>
            <a:r>
              <a:rPr lang="ru-RU" sz="2600" dirty="0" err="1"/>
              <a:t>тамырлардын</a:t>
            </a:r>
            <a:r>
              <a:rPr lang="ru-RU" sz="2600" dirty="0"/>
              <a:t> </a:t>
            </a:r>
            <a:r>
              <a:rPr lang="ru-RU" sz="2600" dirty="0" err="1"/>
              <a:t>бактериялык</a:t>
            </a:r>
            <a:r>
              <a:rPr lang="ru-RU" sz="2600" dirty="0"/>
              <a:t> </a:t>
            </a:r>
            <a:r>
              <a:rPr lang="ru-RU" sz="2600" dirty="0" err="1"/>
              <a:t>рагы</a:t>
            </a:r>
            <a:r>
              <a:rPr lang="ru-RU" sz="2600" dirty="0"/>
              <a:t> </a:t>
            </a:r>
            <a:r>
              <a:rPr lang="ru-RU" sz="2600" dirty="0" err="1"/>
              <a:t>жана</a:t>
            </a:r>
            <a:r>
              <a:rPr lang="ru-RU" sz="2600" dirty="0"/>
              <a:t> </a:t>
            </a:r>
            <a:r>
              <a:rPr lang="ru-RU" sz="2600" dirty="0" err="1"/>
              <a:t>мөмөлөрдүн</a:t>
            </a:r>
            <a:r>
              <a:rPr lang="ru-RU" sz="2600" dirty="0"/>
              <a:t> </a:t>
            </a:r>
            <a:r>
              <a:rPr lang="ru-RU" sz="2600" dirty="0" err="1"/>
              <a:t>бактериялык</a:t>
            </a:r>
            <a:r>
              <a:rPr lang="ru-RU" sz="2600" dirty="0"/>
              <a:t> </a:t>
            </a:r>
            <a:r>
              <a:rPr lang="ru-RU" sz="2600" dirty="0" err="1"/>
              <a:t>күйүгү</a:t>
            </a:r>
            <a:r>
              <a:rPr lang="ru-RU" sz="2600" dirty="0"/>
              <a:t>) </a:t>
            </a:r>
            <a:r>
              <a:rPr lang="ru-RU" sz="2600" dirty="0" err="1"/>
              <a:t>менен</a:t>
            </a:r>
            <a:r>
              <a:rPr lang="ru-RU" sz="2600" dirty="0"/>
              <a:t> </a:t>
            </a:r>
            <a:r>
              <a:rPr lang="ru-RU" sz="2600" dirty="0" err="1"/>
              <a:t>жабыркаган</a:t>
            </a:r>
            <a:r>
              <a:rPr lang="ru-RU" sz="2600" dirty="0"/>
              <a:t> </a:t>
            </a:r>
            <a:r>
              <a:rPr lang="ru-RU" sz="2600" dirty="0" err="1"/>
              <a:t>бактардын</a:t>
            </a:r>
            <a:r>
              <a:rPr lang="ru-RU" sz="2600" dirty="0"/>
              <a:t> </a:t>
            </a:r>
            <a:r>
              <a:rPr lang="ru-RU" sz="2600" dirty="0" err="1"/>
              <a:t>пайда</a:t>
            </a:r>
            <a:r>
              <a:rPr lang="ru-RU" sz="2600" dirty="0"/>
              <a:t> </a:t>
            </a:r>
            <a:r>
              <a:rPr lang="ru-RU" sz="2600" dirty="0" err="1"/>
              <a:t>болушу</a:t>
            </a:r>
            <a:r>
              <a:rPr lang="ru-RU" sz="2600" dirty="0"/>
              <a:t>: </a:t>
            </a:r>
            <a:r>
              <a:rPr lang="ru-RU" sz="2600" dirty="0" err="1"/>
              <a:t>алар</a:t>
            </a:r>
            <a:r>
              <a:rPr lang="ru-RU" sz="2600" dirty="0"/>
              <a:t> </a:t>
            </a:r>
            <a:r>
              <a:rPr lang="ru-RU" sz="2600" dirty="0" err="1"/>
              <a:t>курт-кумурскалар</a:t>
            </a:r>
            <a:r>
              <a:rPr lang="ru-RU" sz="2600" dirty="0"/>
              <a:t> </a:t>
            </a:r>
            <a:r>
              <a:rPr lang="ru-RU" sz="2600" dirty="0" err="1"/>
              <a:t>менен</a:t>
            </a:r>
            <a:r>
              <a:rPr lang="ru-RU" sz="2600" dirty="0"/>
              <a:t> </a:t>
            </a:r>
            <a:r>
              <a:rPr lang="ru-RU" sz="2600" dirty="0" err="1"/>
              <a:t>гана</a:t>
            </a:r>
            <a:r>
              <a:rPr lang="ru-RU" sz="2600" dirty="0"/>
              <a:t> </a:t>
            </a:r>
            <a:r>
              <a:rPr lang="ru-RU" sz="2600" dirty="0" err="1"/>
              <a:t>тарабастан</a:t>
            </a:r>
            <a:r>
              <a:rPr lang="ru-RU" sz="2600" dirty="0"/>
              <a:t>, </a:t>
            </a:r>
            <a:r>
              <a:rPr lang="ru-RU" sz="2600" dirty="0" err="1"/>
              <a:t>жаан</a:t>
            </a:r>
            <a:r>
              <a:rPr lang="ru-RU" sz="2600" dirty="0"/>
              <a:t>, </a:t>
            </a:r>
            <a:r>
              <a:rPr lang="ru-RU" sz="2600" dirty="0" err="1"/>
              <a:t>шамал</a:t>
            </a:r>
            <a:r>
              <a:rPr lang="ru-RU" sz="2600" dirty="0"/>
              <a:t>, о. э. </a:t>
            </a:r>
            <a:r>
              <a:rPr lang="ru-RU" sz="2600" dirty="0" err="1"/>
              <a:t>кесүүдө</a:t>
            </a:r>
            <a:r>
              <a:rPr lang="ru-RU" sz="2600" dirty="0"/>
              <a:t> </a:t>
            </a:r>
            <a:r>
              <a:rPr lang="ru-RU" sz="2600" dirty="0" err="1"/>
              <a:t>жана</a:t>
            </a:r>
            <a:r>
              <a:rPr lang="ru-RU" sz="2600" dirty="0"/>
              <a:t> </a:t>
            </a:r>
            <a:r>
              <a:rPr lang="ru-RU" sz="2600" dirty="0" err="1"/>
              <a:t>кыйыштырууда</a:t>
            </a:r>
            <a:r>
              <a:rPr lang="ru-RU" sz="2600" dirty="0"/>
              <a:t> </a:t>
            </a:r>
            <a:r>
              <a:rPr lang="ru-RU" sz="2600" dirty="0" err="1"/>
              <a:t>жаракаттар</a:t>
            </a:r>
            <a:r>
              <a:rPr lang="ru-RU" sz="2600" dirty="0"/>
              <a:t> </a:t>
            </a:r>
            <a:r>
              <a:rPr lang="ru-RU" sz="2600" dirty="0" err="1"/>
              <a:t>аркылуу</a:t>
            </a:r>
            <a:r>
              <a:rPr lang="ru-RU" sz="2600" dirty="0"/>
              <a:t> </a:t>
            </a:r>
            <a:r>
              <a:rPr lang="ru-RU" sz="2600" dirty="0" err="1"/>
              <a:t>тарашат</a:t>
            </a:r>
            <a:r>
              <a:rPr lang="ru-RU" sz="2600" dirty="0"/>
              <a:t>.  </a:t>
            </a:r>
          </a:p>
          <a:p>
            <a:r>
              <a:rPr lang="ru-RU" sz="2600" dirty="0" err="1"/>
              <a:t>Бардык</a:t>
            </a:r>
            <a:r>
              <a:rPr lang="ru-RU" sz="2600" dirty="0"/>
              <a:t> </a:t>
            </a:r>
            <a:r>
              <a:rPr lang="ru-RU" sz="2600" dirty="0" err="1"/>
              <a:t>препараттар</a:t>
            </a:r>
            <a:r>
              <a:rPr lang="ru-RU" sz="2600" dirty="0"/>
              <a:t> </a:t>
            </a:r>
            <a:r>
              <a:rPr lang="ru-RU" sz="2600" dirty="0" err="1"/>
              <a:t>зыянкечттерге</a:t>
            </a:r>
            <a:r>
              <a:rPr lang="ru-RU" sz="2600" dirty="0"/>
              <a:t> ар </a:t>
            </a:r>
            <a:r>
              <a:rPr lang="ru-RU" sz="2600" dirty="0" err="1"/>
              <a:t>кандай</a:t>
            </a:r>
            <a:r>
              <a:rPr lang="ru-RU" sz="2600" dirty="0"/>
              <a:t> </a:t>
            </a:r>
            <a:r>
              <a:rPr lang="ru-RU" sz="2600" dirty="0" err="1"/>
              <a:t>таасир</a:t>
            </a:r>
            <a:r>
              <a:rPr lang="ru-RU" sz="2600" dirty="0"/>
              <a:t> </a:t>
            </a:r>
            <a:r>
              <a:rPr lang="ru-RU" sz="2600" dirty="0" err="1"/>
              <a:t>этет</a:t>
            </a:r>
            <a:r>
              <a:rPr lang="ru-RU" sz="2600" dirty="0"/>
              <a:t>, </a:t>
            </a:r>
            <a:r>
              <a:rPr lang="ru-RU" sz="2600" dirty="0" err="1"/>
              <a:t>ошондуктан</a:t>
            </a:r>
            <a:r>
              <a:rPr lang="ru-RU" sz="2600" dirty="0"/>
              <a:t> </a:t>
            </a:r>
            <a:r>
              <a:rPr lang="ru-RU" sz="2600" dirty="0" err="1"/>
              <a:t>бир</a:t>
            </a:r>
            <a:r>
              <a:rPr lang="ru-RU" sz="2600" dirty="0"/>
              <a:t> эле </a:t>
            </a:r>
            <a:r>
              <a:rPr lang="ru-RU" sz="2600" dirty="0" err="1"/>
              <a:t>препаратты</a:t>
            </a:r>
            <a:r>
              <a:rPr lang="ru-RU" sz="2600" dirty="0"/>
              <a:t> </a:t>
            </a:r>
            <a:r>
              <a:rPr lang="ru-RU" sz="2600" dirty="0" err="1"/>
              <a:t>дайыма</a:t>
            </a:r>
            <a:r>
              <a:rPr lang="ru-RU" sz="2600" dirty="0"/>
              <a:t> </a:t>
            </a:r>
            <a:r>
              <a:rPr lang="ru-RU" sz="2600" dirty="0" err="1"/>
              <a:t>пайдаланууда</a:t>
            </a:r>
            <a:r>
              <a:rPr lang="ru-RU" sz="2600" dirty="0"/>
              <a:t> </a:t>
            </a:r>
            <a:r>
              <a:rPr lang="ru-RU" sz="2600" dirty="0" err="1" smtClean="0"/>
              <a:t>зыянкечтерде</a:t>
            </a:r>
            <a:r>
              <a:rPr lang="ru-RU" sz="2600" dirty="0" smtClean="0"/>
              <a:t> </a:t>
            </a:r>
            <a:r>
              <a:rPr lang="ru-RU" sz="2600" dirty="0"/>
              <a:t>иммунитет (</a:t>
            </a:r>
            <a:r>
              <a:rPr lang="ru-RU" sz="2600" dirty="0" err="1" smtClean="0"/>
              <a:t>кабылдабоо</a:t>
            </a:r>
            <a:r>
              <a:rPr lang="ru-RU" sz="2600" dirty="0" smtClean="0"/>
              <a:t>) </a:t>
            </a:r>
            <a:r>
              <a:rPr lang="ru-RU" sz="2600" dirty="0" err="1"/>
              <a:t>иштелип</a:t>
            </a:r>
            <a:r>
              <a:rPr lang="ru-RU" sz="2600" dirty="0"/>
              <a:t> </a:t>
            </a:r>
            <a:r>
              <a:rPr lang="ru-RU" sz="2600" dirty="0" err="1"/>
              <a:t>чыгат</a:t>
            </a:r>
            <a:r>
              <a:rPr lang="ru-RU" sz="2600" dirty="0"/>
              <a:t>. </a:t>
            </a:r>
          </a:p>
          <a:p>
            <a:endParaRPr lang="ru-RU" sz="1900" dirty="0"/>
          </a:p>
          <a:p>
            <a:endParaRPr lang="ru-RU" sz="2000" dirty="0"/>
          </a:p>
          <a:p>
            <a:pPr marL="0" indent="0">
              <a:buFontTx/>
              <a:buChar char="-"/>
            </a:pPr>
            <a:endParaRPr lang="ru-RU" sz="2000" dirty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47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Times New Roman" panose="02020603050405020304" pitchFamily="18" charset="0"/>
              </a:rPr>
              <a:t>Мөмө-жемиш </a:t>
            </a:r>
            <a:r>
              <a:rPr lang="ru-RU" sz="3600" b="1" dirty="0" err="1" smtClean="0">
                <a:cs typeface="Times New Roman" panose="02020603050405020304" pitchFamily="18" charset="0"/>
              </a:rPr>
              <a:t>бактарынын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зыянкечтери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cs typeface="Times New Roman" panose="02020603050405020304" pitchFamily="18" charset="0"/>
              </a:rPr>
              <a:t>жана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илдеттерине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каршы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күрөшүү</a:t>
            </a:r>
            <a:r>
              <a:rPr lang="ru-RU" sz="3600" b="1" dirty="0" smtClean="0"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cs typeface="Times New Roman" panose="02020603050405020304" pitchFamily="18" charset="0"/>
              </a:rPr>
              <a:t>чаралары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7143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Вредители, болезни и сорняки фасоли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Мөмө-жемиш </a:t>
            </a:r>
            <a:r>
              <a:rPr lang="ru-RU" sz="3600" b="1" dirty="0" err="1"/>
              <a:t>бактарынын</a:t>
            </a:r>
            <a:r>
              <a:rPr lang="ru-RU" sz="3600" b="1" dirty="0"/>
              <a:t> </a:t>
            </a:r>
            <a:r>
              <a:rPr lang="ru-RU" sz="3600" b="1" dirty="0" err="1"/>
              <a:t>зыянкечтери</a:t>
            </a:r>
            <a:r>
              <a:rPr lang="ru-RU" sz="3600" b="1" dirty="0"/>
              <a:t> </a:t>
            </a:r>
          </a:p>
          <a:p>
            <a:pPr algn="ctr"/>
            <a:r>
              <a:rPr lang="ru-RU" sz="3600" b="1" dirty="0" err="1"/>
              <a:t>жана</a:t>
            </a:r>
            <a:r>
              <a:rPr lang="ru-RU" sz="3600" b="1" dirty="0"/>
              <a:t> </a:t>
            </a:r>
            <a:r>
              <a:rPr lang="ru-RU" sz="3600" b="1" dirty="0" err="1"/>
              <a:t>илдеттерине</a:t>
            </a:r>
            <a:r>
              <a:rPr lang="ru-RU" sz="3600" b="1" dirty="0"/>
              <a:t> </a:t>
            </a:r>
            <a:r>
              <a:rPr lang="ru-RU" sz="3600" b="1" dirty="0" err="1"/>
              <a:t>каршы</a:t>
            </a:r>
            <a:r>
              <a:rPr lang="ru-RU" sz="3600" b="1" dirty="0"/>
              <a:t> </a:t>
            </a:r>
            <a:r>
              <a:rPr lang="ru-RU" sz="3600" b="1" dirty="0" err="1"/>
              <a:t>күрөшүү</a:t>
            </a:r>
            <a:r>
              <a:rPr lang="ru-RU" sz="3600" b="1" dirty="0"/>
              <a:t> </a:t>
            </a:r>
            <a:r>
              <a:rPr lang="ru-RU" sz="3600" b="1" dirty="0" err="1"/>
              <a:t>чаралары</a:t>
            </a:r>
            <a:endParaRPr lang="ru-RU" sz="3600" b="1" dirty="0"/>
          </a:p>
        </p:txBody>
      </p:sp>
      <p:pic>
        <p:nvPicPr>
          <p:cNvPr id="6146" name="Рисунок 260" descr="&amp;Lcy;&amp;icy;&amp;scy;&amp;tcy;&amp;ocy;&amp;vcy;&amp;iecy;&amp;rcy;&amp;t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85860"/>
            <a:ext cx="24003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09720" y="3500439"/>
            <a:ext cx="1626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Жалбырак</a:t>
            </a:r>
            <a:r>
              <a:rPr lang="ru-RU" sz="1400" dirty="0" smtClean="0"/>
              <a:t> </a:t>
            </a:r>
            <a:r>
              <a:rPr lang="ru-RU" sz="1400" dirty="0" err="1" smtClean="0"/>
              <a:t>түргүч</a:t>
            </a:r>
            <a:endParaRPr lang="ru-RU" sz="1400" dirty="0"/>
          </a:p>
        </p:txBody>
      </p:sp>
      <p:pic>
        <p:nvPicPr>
          <p:cNvPr id="6147" name="Рисунок 263" descr="&amp;YAcy;&amp;bcy;&amp;lcy;&amp;ocy;&amp;ncy;&amp;ncy;&amp;acy;&amp;yacy; &amp;pcy;&amp;lcy;&amp;ocy;&amp;dcy;&amp;ocy;&amp;zhcy;&amp;ocy;&amp;r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37" y="1285860"/>
            <a:ext cx="2428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38612" y="3500439"/>
            <a:ext cx="1300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Мөмө</a:t>
            </a:r>
            <a:r>
              <a:rPr lang="ru-RU" sz="1400" dirty="0" smtClean="0"/>
              <a:t> </a:t>
            </a:r>
            <a:r>
              <a:rPr lang="ru-RU" sz="1400" dirty="0" err="1" smtClean="0"/>
              <a:t>жегич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6148" name="Рисунок 3" descr="IMG_0032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786191"/>
            <a:ext cx="19431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IMG_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2795" y="3786190"/>
            <a:ext cx="2009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IMG_00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53059" y="3786191"/>
            <a:ext cx="1914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0" y="6357958"/>
            <a:ext cx="5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Бактериалдык </a:t>
            </a:r>
            <a:r>
              <a:rPr lang="ru-RU" b="1" dirty="0" err="1" smtClean="0"/>
              <a:t>күйүк</a:t>
            </a:r>
            <a:r>
              <a:rPr lang="ru-RU" b="1" dirty="0" smtClean="0"/>
              <a:t> </a:t>
            </a:r>
            <a:r>
              <a:rPr lang="ru-RU" b="1" dirty="0" err="1"/>
              <a:t>илдети</a:t>
            </a:r>
            <a:endParaRPr lang="ru-RU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1818" y="1285861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67570" y="3357562"/>
            <a:ext cx="131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Монилиоз</a:t>
            </a:r>
            <a:endParaRPr lang="ru-RU" dirty="0"/>
          </a:p>
        </p:txBody>
      </p:sp>
      <p:pic>
        <p:nvPicPr>
          <p:cNvPr id="6152" name="Picture 8" descr="IMG_33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322" y="3714752"/>
            <a:ext cx="321467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39050" y="6191250"/>
            <a:ext cx="238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Жуп </a:t>
            </a:r>
            <a:r>
              <a:rPr lang="ru-RU" dirty="0" err="1" smtClean="0"/>
              <a:t>эмес</a:t>
            </a:r>
            <a:r>
              <a:rPr lang="ru-RU" dirty="0" smtClean="0"/>
              <a:t> </a:t>
            </a:r>
            <a:r>
              <a:rPr lang="ru-RU" dirty="0" err="1" smtClean="0"/>
              <a:t>жибек</a:t>
            </a:r>
            <a:r>
              <a:rPr lang="ru-RU" dirty="0" smtClean="0"/>
              <a:t> </a:t>
            </a:r>
            <a:r>
              <a:rPr lang="ru-RU" dirty="0" err="1" smtClean="0"/>
              <a:t>курту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8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" y="0"/>
            <a:ext cx="12193079" cy="1276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82" y="-110835"/>
            <a:ext cx="10898909" cy="1219200"/>
          </a:xfrm>
        </p:spPr>
        <p:txBody>
          <a:bodyPr>
            <a:noAutofit/>
          </a:bodyPr>
          <a:lstStyle/>
          <a:p>
            <a:r>
              <a:rPr lang="ky-KG" sz="3600" b="1" dirty="0">
                <a:latin typeface="+mn-lt"/>
                <a:cs typeface="Times New Roman" panose="02020603050405020304" pitchFamily="18" charset="0"/>
              </a:rPr>
              <a:t>Мөмө-жемиш бактарынын зыянкечтери </a:t>
            </a:r>
            <a:br>
              <a:rPr lang="ky-KG" sz="3600" b="1" dirty="0">
                <a:latin typeface="+mn-lt"/>
                <a:cs typeface="Times New Roman" panose="02020603050405020304" pitchFamily="18" charset="0"/>
              </a:rPr>
            </a:br>
            <a:r>
              <a:rPr lang="ky-KG" sz="3600" b="1" dirty="0">
                <a:latin typeface="+mn-lt"/>
                <a:cs typeface="Times New Roman" panose="02020603050405020304" pitchFamily="18" charset="0"/>
              </a:rPr>
              <a:t>жана илдеттерине каршы күрөшүү чаралары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574" y="1504949"/>
            <a:ext cx="11000933" cy="4321693"/>
          </a:xfrm>
        </p:spPr>
        <p:txBody>
          <a:bodyPr>
            <a:noAutofit/>
          </a:bodyPr>
          <a:lstStyle/>
          <a:p>
            <a:pPr algn="just"/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Күзүндө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сууктаганга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чейин: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өсүмдүк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калдыктарын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кылуу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сөңгөктөрдүн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тегерегин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катарлардын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ортосун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казуу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штамбдардын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өлүп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калган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кабыктарын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кылуу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шактардын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өзөгүн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20-30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акиташ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эритмеси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актоо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(2-3 кг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чопо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жана 1 кг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акиташ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10 л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сууга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Бүчүрлөр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көпкөнгө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чейин -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градустан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жогору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болгондо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кенелердин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биттердин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котурдун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ж. б.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илдеттердин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кыштоочу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стадиясын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жок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кылуу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Талстар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КЭ - 0,4-0,6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Децис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Экстра КЭ - 0,04-0,06 л/га ж. б.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препараттар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чачуу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 бордо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суюктугу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30-60 кг/га же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Полирам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ДФ - 1,5-2,5 кг/га,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Строби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ВДГ 0,14-0,2 кг/га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Терсел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2-2,5 кг/га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чыгымдоо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нормасында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пайдалануу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1108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82" y="-110835"/>
            <a:ext cx="10898909" cy="1219200"/>
          </a:xfrm>
        </p:spPr>
        <p:txBody>
          <a:bodyPr>
            <a:noAutofit/>
          </a:bodyPr>
          <a:lstStyle/>
          <a:p>
            <a:r>
              <a:rPr lang="ky-KG" sz="3600" b="1" dirty="0">
                <a:latin typeface="+mn-lt"/>
                <a:cs typeface="Times New Roman" panose="02020603050405020304" pitchFamily="18" charset="0"/>
              </a:rPr>
              <a:t>Мөмө-жемиш бактарынын зыянкечтери </a:t>
            </a:r>
            <a:br>
              <a:rPr lang="ky-KG" sz="3600" b="1" dirty="0">
                <a:latin typeface="+mn-lt"/>
                <a:cs typeface="Times New Roman" panose="02020603050405020304" pitchFamily="18" charset="0"/>
              </a:rPr>
            </a:br>
            <a:r>
              <a:rPr lang="ky-KG" sz="3600" b="1" dirty="0">
                <a:latin typeface="+mn-lt"/>
                <a:cs typeface="Times New Roman" panose="02020603050405020304" pitchFamily="18" charset="0"/>
              </a:rPr>
              <a:t>жана илдеттерине каршы күрөшүү чаралары</a:t>
            </a:r>
            <a:endParaRPr lang="ru-RU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587" y="1108363"/>
            <a:ext cx="11063921" cy="4718280"/>
          </a:xfrm>
        </p:spPr>
        <p:txBody>
          <a:bodyPr>
            <a:noAutofit/>
          </a:bodyPr>
          <a:lstStyle/>
          <a:p>
            <a:pPr algn="just"/>
            <a:r>
              <a:rPr lang="ru-RU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Ачыла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элек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гүлдөр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күлгүн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бутон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фазасында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жалбырак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жечү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зыянкечтердин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комплексине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жана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кебер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котур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ж. б.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каршы).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Бактардын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сөңгөктөрүн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жана скелет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бутактарын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кайрадан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акиташ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сүтү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жана 1 %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жездин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купоросу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актоо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сунушталат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Зыянкечтерге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 -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Фастак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0,1-0,3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Кинмикс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0,32-0,48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Талстар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0,4-0,6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Конфидор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0,15-0,25 л/га, Каратэ 0,4-0,8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Суми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-Альфа 0,13-0,25 л/га,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Би-58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- 1,1-1,9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Нурелл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-Д 1,5 л/га.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 - Топаз 0,2-0,5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Байлетон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0,15-0,2 кг/га,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Топсин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-М 1-2 кг/га,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Фундазол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1-2 кг/га.</a:t>
            </a:r>
          </a:p>
          <a:p>
            <a:pPr algn="just"/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Гүлдөп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бүтөөр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замат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зыянкечтер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жана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каршы).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Котурга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кара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ракка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ж. б.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о. э.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зыянкечтерге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жогоруда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аталган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препараттар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айкалыштылырган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чачуулар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Гүл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ачкандан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15-20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күндөн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кийин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зыянкечтер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жана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каршы).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Айкалыштырылган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кайталап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чачуу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Дарылоону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жогорудагы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аталган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препараттар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кайталоо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Түшүм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жыйноого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ай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калганда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(вегетация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мезгилинде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илдеттерге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каршы) - Топаз 0,2-0,5 л/га,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Байлетон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0,15-0,2 кг/га,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Топсин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М 1-2 кг/га,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Фундазол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1-2 кг/га.</a:t>
            </a:r>
          </a:p>
        </p:txBody>
      </p:sp>
    </p:spTree>
    <p:extLst>
      <p:ext uri="{BB962C8B-B14F-4D97-AF65-F5344CB8AC3E}">
        <p14:creationId xmlns:p14="http://schemas.microsoft.com/office/powerpoint/2010/main" val="3384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1108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82" y="-110835"/>
            <a:ext cx="10898909" cy="1219200"/>
          </a:xfrm>
        </p:spPr>
        <p:txBody>
          <a:bodyPr>
            <a:noAutofit/>
          </a:bodyPr>
          <a:lstStyle/>
          <a:p>
            <a:r>
              <a:rPr lang="ky-KG" sz="3600" b="1" dirty="0">
                <a:latin typeface="+mn-lt"/>
                <a:cs typeface="Times New Roman" panose="02020603050405020304" pitchFamily="18" charset="0"/>
              </a:rPr>
              <a:t>Бактериалдык күйүк илдетине каршы күрөшүү </a:t>
            </a:r>
            <a:br>
              <a:rPr lang="ky-KG" sz="3600" b="1" dirty="0">
                <a:latin typeface="+mn-lt"/>
                <a:cs typeface="Times New Roman" panose="02020603050405020304" pitchFamily="18" charset="0"/>
              </a:rPr>
            </a:br>
            <a:r>
              <a:rPr lang="ky-KG" sz="3600" b="1" dirty="0">
                <a:latin typeface="+mn-lt"/>
                <a:cs typeface="Times New Roman" panose="02020603050405020304" pitchFamily="18" charset="0"/>
              </a:rPr>
              <a:t>иш-чаралары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748" y="1108363"/>
            <a:ext cx="11031794" cy="534159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Бактериалдык к</a:t>
            </a:r>
            <a:r>
              <a:rPr lang="ky-KG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үйүк илдети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y-K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Мөмө жемиш бактарынын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«бактериалдык күйүк» 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илдети Кыргызстандын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аймагында 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биринчи жолу 2008-2009-жылдары Чүй облусунда катталган. Илдет бара-бара республиканын башка аймактарына, анын ичинен Ысык-Көл облусуна тараган. </a:t>
            </a:r>
            <a:endParaRPr lang="ky-KG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	Бул илдет тез таркалуусу жана зыяндуулугу үчүн карантиндик объект болуп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саналат. Ошондуктан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, ага каршы профилактикалык (алдын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алуу) 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чаралары жүргүзүү керек: илдет менен жабыркаган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сабактарды 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кыркуу, же сөңгөккө өтүп кетсе 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бакты тамыры менен толук кыйып салуу керек, андан сырткары илдет тараган аймактан башка аймакка өтүп кетпөөсү үчүн карантиндик иш-чараларды (карантиндик зоналарды коюу ж</a:t>
            </a:r>
            <a:r>
              <a:rPr lang="ky-KG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б</a:t>
            </a:r>
            <a:r>
              <a:rPr lang="ky-KG" sz="2200" dirty="0">
                <a:ea typeface="Calibri" panose="020F0502020204030204" pitchFamily="34" charset="0"/>
                <a:cs typeface="Times New Roman" panose="02020603050405020304" pitchFamily="18" charset="0"/>
              </a:rPr>
              <a:t>.) жүргүзүү керек.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4543424"/>
            <a:ext cx="2749039" cy="2314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14" y="4543423"/>
            <a:ext cx="2880851" cy="2314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665" y="4543422"/>
            <a:ext cx="2749039" cy="23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7143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Вредители, болезни и сорняки фасоли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215189"/>
            <a:ext cx="10764253" cy="4656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ky-KG" b="1" dirty="0" smtClean="0"/>
              <a:t>Алдын алуу иш-чаралары. </a:t>
            </a:r>
            <a:endParaRPr lang="ru-RU" b="1" dirty="0"/>
          </a:p>
          <a:p>
            <a:pPr marL="0" indent="0" algn="just">
              <a:buNone/>
            </a:pPr>
            <a:r>
              <a:rPr lang="ru-RU" dirty="0" err="1" smtClean="0"/>
              <a:t>Бул</a:t>
            </a:r>
            <a:r>
              <a:rPr lang="ru-RU" dirty="0" smtClean="0"/>
              <a:t> </a:t>
            </a:r>
            <a:r>
              <a:rPr lang="ru-RU" dirty="0" err="1" smtClean="0"/>
              <a:t>карантиндик</a:t>
            </a:r>
            <a:r>
              <a:rPr lang="ru-RU" dirty="0" smtClean="0"/>
              <a:t> </a:t>
            </a:r>
            <a:r>
              <a:rPr lang="ru-RU" dirty="0" err="1" smtClean="0"/>
              <a:t>илдет</a:t>
            </a:r>
            <a:r>
              <a:rPr lang="ru-RU" dirty="0" smtClean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 smtClean="0"/>
              <a:t>алмуруттун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Талгарская</a:t>
            </a:r>
            <a:r>
              <a:rPr lang="ru-RU" dirty="0"/>
              <a:t> Красавица», «Лесная Красавица», «Дюшес» «Мартовский гибрид» </a:t>
            </a:r>
            <a:r>
              <a:rPr lang="ru-RU" dirty="0" err="1" smtClean="0"/>
              <a:t>сорттору</a:t>
            </a:r>
            <a:r>
              <a:rPr lang="ru-RU" dirty="0" smtClean="0"/>
              <a:t>, </a:t>
            </a:r>
            <a:r>
              <a:rPr lang="ru-RU" dirty="0" err="1"/>
              <a:t>алманын</a:t>
            </a:r>
            <a:r>
              <a:rPr lang="ru-RU" dirty="0"/>
              <a:t> «</a:t>
            </a:r>
            <a:r>
              <a:rPr lang="ru-RU" dirty="0" err="1"/>
              <a:t>Аппорт</a:t>
            </a:r>
            <a:r>
              <a:rPr lang="ru-RU" dirty="0"/>
              <a:t> Александрова», «Превосходная», </a:t>
            </a:r>
            <a:r>
              <a:rPr lang="ru-RU" dirty="0" err="1"/>
              <a:t>жапайы</a:t>
            </a:r>
            <a:r>
              <a:rPr lang="ru-RU" dirty="0"/>
              <a:t> </a:t>
            </a:r>
            <a:r>
              <a:rPr lang="ru-RU" dirty="0" smtClean="0"/>
              <a:t>бак-</a:t>
            </a:r>
            <a:r>
              <a:rPr lang="ru-RU" dirty="0" err="1" smtClean="0"/>
              <a:t>дарактардан</a:t>
            </a:r>
            <a:r>
              <a:rPr lang="ru-RU" dirty="0" smtClean="0"/>
              <a:t> </a:t>
            </a:r>
            <a:r>
              <a:rPr lang="ru-RU" dirty="0" err="1" smtClean="0"/>
              <a:t>долоно</a:t>
            </a:r>
            <a:r>
              <a:rPr lang="ru-RU" dirty="0" smtClean="0"/>
              <a:t> </a:t>
            </a:r>
            <a:r>
              <a:rPr lang="ru-RU" dirty="0" err="1" smtClean="0"/>
              <a:t>жабыркайт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Ага </a:t>
            </a:r>
            <a:r>
              <a:rPr lang="ru-RU" dirty="0" err="1" smtClean="0"/>
              <a:t>каршы</a:t>
            </a:r>
            <a:r>
              <a:rPr lang="ru-RU" dirty="0" smtClean="0"/>
              <a:t> </a:t>
            </a:r>
            <a:r>
              <a:rPr lang="ru-RU" dirty="0" err="1"/>
              <a:t>күрөшүү</a:t>
            </a:r>
            <a:r>
              <a:rPr lang="ru-RU" dirty="0"/>
              <a:t> </a:t>
            </a:r>
            <a:r>
              <a:rPr lang="ru-RU" dirty="0" err="1"/>
              <a:t>үчүн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err="1" smtClean="0"/>
              <a:t>Соо</a:t>
            </a:r>
            <a:r>
              <a:rPr lang="ru-RU" dirty="0" smtClean="0"/>
              <a:t> </a:t>
            </a:r>
            <a:r>
              <a:rPr lang="ru-RU" dirty="0" err="1"/>
              <a:t>болгон</a:t>
            </a:r>
            <a:r>
              <a:rPr lang="ru-RU" dirty="0"/>
              <a:t> </a:t>
            </a:r>
            <a:r>
              <a:rPr lang="ru-RU" dirty="0" err="1"/>
              <a:t>отургузуучу</a:t>
            </a:r>
            <a:r>
              <a:rPr lang="ru-RU" dirty="0"/>
              <a:t> материал </a:t>
            </a:r>
            <a:r>
              <a:rPr lang="ru-RU" dirty="0" err="1"/>
              <a:t>тандоо</a:t>
            </a:r>
            <a:r>
              <a:rPr lang="ru-RU" dirty="0"/>
              <a:t>. Ал </a:t>
            </a:r>
            <a:r>
              <a:rPr lang="ru-RU" dirty="0" err="1"/>
              <a:t>үчүн</a:t>
            </a:r>
            <a:r>
              <a:rPr lang="ru-RU" dirty="0"/>
              <a:t> </a:t>
            </a:r>
            <a:r>
              <a:rPr lang="ru-RU" dirty="0" err="1"/>
              <a:t>питомниктерден</a:t>
            </a:r>
            <a:r>
              <a:rPr lang="ru-RU" dirty="0"/>
              <a:t>, </a:t>
            </a:r>
            <a:r>
              <a:rPr lang="ru-RU" dirty="0" err="1"/>
              <a:t>колдон</a:t>
            </a:r>
            <a:r>
              <a:rPr lang="ru-RU" dirty="0"/>
              <a:t>, </a:t>
            </a:r>
            <a:r>
              <a:rPr lang="ru-RU" dirty="0" err="1"/>
              <a:t>базардан</a:t>
            </a:r>
            <a:r>
              <a:rPr lang="ru-RU" dirty="0"/>
              <a:t> </a:t>
            </a:r>
            <a:r>
              <a:rPr lang="ru-RU" dirty="0" err="1"/>
              <a:t>жуктурулган</a:t>
            </a:r>
            <a:r>
              <a:rPr lang="ru-RU" dirty="0"/>
              <a:t> </a:t>
            </a:r>
            <a:r>
              <a:rPr lang="ru-RU" dirty="0" err="1"/>
              <a:t>отургузуучу</a:t>
            </a:r>
            <a:r>
              <a:rPr lang="ru-RU" dirty="0"/>
              <a:t> материал </a:t>
            </a:r>
            <a:r>
              <a:rPr lang="ru-RU" dirty="0" err="1"/>
              <a:t>сатып</a:t>
            </a:r>
            <a:r>
              <a:rPr lang="ru-RU" dirty="0"/>
              <a:t> </a:t>
            </a:r>
            <a:r>
              <a:rPr lang="ru-RU" dirty="0" err="1" smtClean="0"/>
              <a:t>албоо</a:t>
            </a:r>
            <a:r>
              <a:rPr lang="ru-RU" dirty="0" smtClean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Биринчи</a:t>
            </a:r>
            <a:r>
              <a:rPr lang="ru-RU" dirty="0"/>
              <a:t>, </a:t>
            </a:r>
            <a:r>
              <a:rPr lang="ru-RU" dirty="0" err="1"/>
              <a:t>көчөттөр</a:t>
            </a:r>
            <a:r>
              <a:rPr lang="ru-RU" dirty="0"/>
              <a:t> </a:t>
            </a:r>
            <a:r>
              <a:rPr lang="ru-RU" dirty="0" err="1"/>
              <a:t>өстүрүлүп</a:t>
            </a:r>
            <a:r>
              <a:rPr lang="ru-RU" dirty="0"/>
              <a:t> </a:t>
            </a:r>
            <a:r>
              <a:rPr lang="ru-RU" dirty="0" err="1"/>
              <a:t>жаткан</a:t>
            </a:r>
            <a:r>
              <a:rPr lang="ru-RU" dirty="0"/>
              <a:t> </a:t>
            </a:r>
            <a:r>
              <a:rPr lang="ru-RU" dirty="0" err="1"/>
              <a:t>жерге</a:t>
            </a:r>
            <a:r>
              <a:rPr lang="ru-RU" dirty="0"/>
              <a:t> </a:t>
            </a:r>
            <a:r>
              <a:rPr lang="ru-RU" dirty="0" err="1"/>
              <a:t>адистер</a:t>
            </a:r>
            <a:r>
              <a:rPr lang="ru-RU" dirty="0"/>
              <a:t>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кошо</a:t>
            </a:r>
            <a:r>
              <a:rPr lang="ru-RU" dirty="0"/>
              <a:t> </a:t>
            </a:r>
            <a:r>
              <a:rPr lang="ru-RU" dirty="0" err="1"/>
              <a:t>барып</a:t>
            </a:r>
            <a:r>
              <a:rPr lang="ru-RU" dirty="0"/>
              <a:t> </a:t>
            </a:r>
            <a:r>
              <a:rPr lang="ru-RU" dirty="0" err="1"/>
              <a:t>көрүп</a:t>
            </a:r>
            <a:r>
              <a:rPr lang="ru-RU" dirty="0"/>
              <a:t>, </a:t>
            </a:r>
            <a:r>
              <a:rPr lang="ru-RU" dirty="0" err="1"/>
              <a:t>анан</a:t>
            </a:r>
            <a:r>
              <a:rPr lang="ru-RU" dirty="0"/>
              <a:t> </a:t>
            </a:r>
            <a:r>
              <a:rPr lang="ru-RU" dirty="0" err="1"/>
              <a:t>сатып</a:t>
            </a:r>
            <a:r>
              <a:rPr lang="ru-RU" dirty="0"/>
              <a:t> </a:t>
            </a:r>
            <a:r>
              <a:rPr lang="ru-RU" dirty="0" err="1"/>
              <a:t>алуу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/>
              <a:t>П</a:t>
            </a:r>
            <a:r>
              <a:rPr lang="ru-RU" dirty="0" err="1" smtClean="0"/>
              <a:t>итомниктер</a:t>
            </a:r>
            <a:r>
              <a:rPr lang="ru-RU" dirty="0" smtClean="0"/>
              <a:t> </a:t>
            </a:r>
            <a:r>
              <a:rPr lang="ru-RU" dirty="0" err="1"/>
              <a:t>сапатка</a:t>
            </a:r>
            <a:r>
              <a:rPr lang="ru-RU" dirty="0"/>
              <a:t> </a:t>
            </a:r>
            <a:r>
              <a:rPr lang="ru-RU" dirty="0" err="1"/>
              <a:t>кепилдик</a:t>
            </a:r>
            <a:r>
              <a:rPr lang="ru-RU" dirty="0"/>
              <a:t> </a:t>
            </a:r>
            <a:r>
              <a:rPr lang="ru-RU" dirty="0" err="1"/>
              <a:t>бербейт</a:t>
            </a:r>
            <a:r>
              <a:rPr lang="ru-RU" dirty="0"/>
              <a:t>, </a:t>
            </a:r>
            <a:r>
              <a:rPr lang="ru-RU" dirty="0" err="1"/>
              <a:t>анткени</a:t>
            </a:r>
            <a:r>
              <a:rPr lang="ru-RU" dirty="0"/>
              <a:t> </a:t>
            </a:r>
            <a:r>
              <a:rPr lang="ru-RU" dirty="0" err="1"/>
              <a:t>илдет</a:t>
            </a:r>
            <a:r>
              <a:rPr lang="ru-RU" dirty="0"/>
              <a:t> </a:t>
            </a:r>
            <a:r>
              <a:rPr lang="ru-RU" dirty="0" err="1"/>
              <a:t>жашыруун</a:t>
            </a:r>
            <a:r>
              <a:rPr lang="ru-RU" dirty="0"/>
              <a:t> </a:t>
            </a:r>
            <a:r>
              <a:rPr lang="ru-RU" dirty="0" err="1"/>
              <a:t>фазага</a:t>
            </a:r>
            <a:r>
              <a:rPr lang="ru-RU" dirty="0"/>
              <a:t> </a:t>
            </a:r>
            <a:r>
              <a:rPr lang="ru-RU" dirty="0" err="1"/>
              <a:t>ээ</a:t>
            </a:r>
            <a:r>
              <a:rPr lang="ru-RU" dirty="0"/>
              <a:t>.  </a:t>
            </a:r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Биринчи</a:t>
            </a:r>
            <a:r>
              <a:rPr lang="ru-RU" dirty="0" smtClean="0"/>
              <a:t> </a:t>
            </a:r>
            <a:r>
              <a:rPr lang="ru-RU" dirty="0" err="1"/>
              <a:t>белгилери</a:t>
            </a:r>
            <a:r>
              <a:rPr lang="ru-RU" dirty="0"/>
              <a:t>,  </a:t>
            </a:r>
            <a:r>
              <a:rPr lang="ru-RU" dirty="0" err="1"/>
              <a:t>жалбырактарда</a:t>
            </a:r>
            <a:r>
              <a:rPr lang="ru-RU" dirty="0"/>
              <a:t> </a:t>
            </a:r>
            <a:r>
              <a:rPr lang="ru-RU" dirty="0" smtClean="0"/>
              <a:t>кара </a:t>
            </a:r>
            <a:r>
              <a:rPr lang="ru-RU" dirty="0" err="1" smtClean="0"/>
              <a:t>тактар</a:t>
            </a:r>
            <a:r>
              <a:rPr lang="ru-RU" dirty="0" smtClean="0"/>
              <a:t> </a:t>
            </a:r>
            <a:r>
              <a:rPr lang="ru-RU" dirty="0" err="1"/>
              <a:t>пайда</a:t>
            </a:r>
            <a:r>
              <a:rPr lang="ru-RU" dirty="0"/>
              <a:t> болот, </a:t>
            </a:r>
            <a:r>
              <a:rPr lang="ru-RU" dirty="0" err="1"/>
              <a:t>көпчүлүк</a:t>
            </a:r>
            <a:r>
              <a:rPr lang="ru-RU" dirty="0"/>
              <a:t> </a:t>
            </a:r>
            <a:r>
              <a:rPr lang="ru-RU" dirty="0" err="1"/>
              <a:t>учурларда</a:t>
            </a:r>
            <a:r>
              <a:rPr lang="ru-RU" dirty="0"/>
              <a:t> </a:t>
            </a:r>
            <a:r>
              <a:rPr lang="ru-RU" dirty="0" err="1"/>
              <a:t>сабактын</a:t>
            </a:r>
            <a:r>
              <a:rPr lang="ru-RU" dirty="0"/>
              <a:t> учу </a:t>
            </a:r>
            <a:r>
              <a:rPr lang="ru-RU" dirty="0" smtClean="0"/>
              <a:t>«</a:t>
            </a:r>
            <a:r>
              <a:rPr lang="ru-RU" dirty="0" err="1"/>
              <a:t>к</a:t>
            </a:r>
            <a:r>
              <a:rPr lang="ru-RU" dirty="0" err="1" smtClean="0"/>
              <a:t>ойчунун</a:t>
            </a:r>
            <a:r>
              <a:rPr lang="ru-RU" dirty="0" smtClean="0"/>
              <a:t> </a:t>
            </a:r>
            <a:r>
              <a:rPr lang="ru-RU" dirty="0"/>
              <a:t>аса </a:t>
            </a:r>
            <a:r>
              <a:rPr lang="ru-RU" dirty="0" err="1"/>
              <a:t>таягындай</a:t>
            </a:r>
            <a:r>
              <a:rPr lang="ru-RU" dirty="0"/>
              <a:t>»  </a:t>
            </a:r>
            <a:r>
              <a:rPr lang="ru-RU" dirty="0" err="1"/>
              <a:t>ийилип</a:t>
            </a:r>
            <a:r>
              <a:rPr lang="ru-RU" dirty="0"/>
              <a:t> </a:t>
            </a:r>
            <a:r>
              <a:rPr lang="ru-RU" dirty="0" err="1"/>
              <a:t>калат</a:t>
            </a:r>
            <a:r>
              <a:rPr lang="ru-RU" dirty="0"/>
              <a:t>. </a:t>
            </a:r>
            <a:r>
              <a:rPr lang="ru-RU" dirty="0" err="1"/>
              <a:t>Бул</a:t>
            </a:r>
            <a:r>
              <a:rPr lang="ru-RU" dirty="0"/>
              <a:t> </a:t>
            </a:r>
            <a:r>
              <a:rPr lang="ru-RU" dirty="0" err="1"/>
              <a:t>учурда</a:t>
            </a:r>
            <a:r>
              <a:rPr lang="ru-RU" dirty="0"/>
              <a:t> </a:t>
            </a:r>
            <a:r>
              <a:rPr lang="ru-RU" dirty="0" err="1"/>
              <a:t>тезинен</a:t>
            </a:r>
            <a:r>
              <a:rPr lang="ru-RU" dirty="0"/>
              <a:t> </a:t>
            </a:r>
            <a:r>
              <a:rPr lang="ru-RU" dirty="0" err="1" smtClean="0"/>
              <a:t>жабыркаган</a:t>
            </a:r>
            <a:r>
              <a:rPr lang="ru-RU" dirty="0" smtClean="0"/>
              <a:t> </a:t>
            </a:r>
            <a:r>
              <a:rPr lang="ru-RU" dirty="0" err="1"/>
              <a:t>сабактарды</a:t>
            </a:r>
            <a:r>
              <a:rPr lang="ru-RU" dirty="0"/>
              <a:t> </a:t>
            </a:r>
            <a:r>
              <a:rPr lang="ru-RU" dirty="0" err="1"/>
              <a:t>кесип</a:t>
            </a:r>
            <a:r>
              <a:rPr lang="ru-RU" dirty="0"/>
              <a:t>, </a:t>
            </a:r>
            <a:r>
              <a:rPr lang="ru-RU" dirty="0" err="1"/>
              <a:t>өрттөп</a:t>
            </a:r>
            <a:r>
              <a:rPr lang="ru-RU" dirty="0"/>
              <a:t> </a:t>
            </a:r>
            <a:r>
              <a:rPr lang="ru-RU" dirty="0" err="1"/>
              <a:t>салуу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Ар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кесүүлөрдөн</a:t>
            </a:r>
            <a:r>
              <a:rPr lang="ru-RU" dirty="0"/>
              <a:t> </a:t>
            </a:r>
            <a:r>
              <a:rPr lang="ru-RU" dirty="0" err="1"/>
              <a:t>кийин</a:t>
            </a:r>
            <a:r>
              <a:rPr lang="ru-RU" dirty="0"/>
              <a:t> секатор, </a:t>
            </a:r>
            <a:r>
              <a:rPr lang="ru-RU" dirty="0" err="1"/>
              <a:t>араа</a:t>
            </a:r>
            <a:r>
              <a:rPr lang="ru-RU" dirty="0"/>
              <a:t>, </a:t>
            </a:r>
            <a:r>
              <a:rPr lang="ru-RU" dirty="0" err="1"/>
              <a:t>бакча</a:t>
            </a:r>
            <a:r>
              <a:rPr lang="ru-RU" dirty="0"/>
              <a:t> </a:t>
            </a:r>
            <a:r>
              <a:rPr lang="ru-RU" dirty="0" err="1"/>
              <a:t>бычагын</a:t>
            </a:r>
            <a:r>
              <a:rPr lang="ru-RU" dirty="0"/>
              <a:t> </a:t>
            </a:r>
            <a:r>
              <a:rPr lang="ru-RU" dirty="0" smtClean="0"/>
              <a:t>10 % </a:t>
            </a:r>
            <a:r>
              <a:rPr lang="ru-RU" dirty="0" err="1" smtClean="0"/>
              <a:t>жез</a:t>
            </a:r>
            <a:r>
              <a:rPr lang="ru-RU" dirty="0" smtClean="0"/>
              <a:t> </a:t>
            </a:r>
            <a:r>
              <a:rPr lang="ru-RU" dirty="0" err="1"/>
              <a:t>купоросунун</a:t>
            </a:r>
            <a:r>
              <a:rPr lang="ru-RU" dirty="0"/>
              <a:t> </a:t>
            </a:r>
            <a:r>
              <a:rPr lang="ru-RU" dirty="0" err="1"/>
              <a:t>эритмеси</a:t>
            </a:r>
            <a:r>
              <a:rPr lang="ru-RU" dirty="0"/>
              <a:t>, </a:t>
            </a:r>
            <a:r>
              <a:rPr lang="ru-RU" dirty="0" smtClean="0"/>
              <a:t>70 % </a:t>
            </a:r>
            <a:r>
              <a:rPr lang="ru-RU" dirty="0"/>
              <a:t>метил </a:t>
            </a:r>
            <a:r>
              <a:rPr lang="ru-RU" dirty="0" err="1"/>
              <a:t>спирти</a:t>
            </a:r>
            <a:r>
              <a:rPr lang="ru-RU" dirty="0"/>
              <a:t> же </a:t>
            </a:r>
            <a:r>
              <a:rPr lang="ru-RU" dirty="0" smtClean="0"/>
              <a:t>10 %  </a:t>
            </a:r>
            <a:r>
              <a:rPr lang="ru-RU" dirty="0" err="1"/>
              <a:t>Na</a:t>
            </a:r>
            <a:r>
              <a:rPr lang="ru-RU" dirty="0"/>
              <a:t> </a:t>
            </a:r>
            <a:r>
              <a:rPr lang="ru-RU" dirty="0" err="1"/>
              <a:t>гипохлоридинин</a:t>
            </a:r>
            <a:r>
              <a:rPr lang="ru-RU" dirty="0"/>
              <a:t> </a:t>
            </a:r>
            <a:r>
              <a:rPr lang="ru-RU" dirty="0" err="1"/>
              <a:t>эритмеси</a:t>
            </a:r>
            <a:r>
              <a:rPr lang="ru-RU" dirty="0"/>
              <a:t> </a:t>
            </a:r>
            <a:r>
              <a:rPr lang="ru-RU" dirty="0" err="1" smtClean="0"/>
              <a:t>менен</a:t>
            </a:r>
            <a:r>
              <a:rPr lang="ru-RU" dirty="0" smtClean="0"/>
              <a:t> дезинфекциялоо </a:t>
            </a:r>
            <a:r>
              <a:rPr lang="ru-RU" dirty="0" err="1"/>
              <a:t>керек</a:t>
            </a:r>
            <a:r>
              <a:rPr lang="ru-RU" dirty="0"/>
              <a:t>. </a:t>
            </a:r>
            <a:r>
              <a:rPr lang="ru-RU" dirty="0" err="1" smtClean="0"/>
              <a:t>Сабактар</a:t>
            </a:r>
            <a:r>
              <a:rPr lang="ru-RU" dirty="0" smtClean="0"/>
              <a:t> </a:t>
            </a:r>
            <a:r>
              <a:rPr lang="ru-RU" dirty="0" err="1" smtClean="0"/>
              <a:t>кесилгенден</a:t>
            </a:r>
            <a:r>
              <a:rPr lang="ru-RU" dirty="0" smtClean="0"/>
              <a:t> </a:t>
            </a:r>
            <a:r>
              <a:rPr lang="ru-RU" dirty="0" err="1" smtClean="0"/>
              <a:t>кийин</a:t>
            </a:r>
            <a:r>
              <a:rPr lang="ru-RU" dirty="0" smtClean="0"/>
              <a:t> ал </a:t>
            </a:r>
            <a:r>
              <a:rPr lang="ru-RU" dirty="0" err="1" smtClean="0"/>
              <a:t>жерлерди</a:t>
            </a:r>
            <a:r>
              <a:rPr lang="ru-RU" dirty="0" smtClean="0"/>
              <a:t> 1 % </a:t>
            </a:r>
            <a:r>
              <a:rPr lang="ru-RU" dirty="0" err="1" smtClean="0"/>
              <a:t>жез</a:t>
            </a:r>
            <a:r>
              <a:rPr lang="ru-RU" dirty="0" smtClean="0"/>
              <a:t> купоросу же </a:t>
            </a:r>
            <a:r>
              <a:rPr lang="ru-RU" dirty="0" err="1"/>
              <a:t>эмульсиялык</a:t>
            </a:r>
            <a:r>
              <a:rPr lang="ru-RU" dirty="0"/>
              <a:t> </a:t>
            </a:r>
            <a:r>
              <a:rPr lang="ru-RU" dirty="0" smtClean="0"/>
              <a:t>боёк 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 smtClean="0"/>
              <a:t>сыйпоо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0" y="0"/>
            <a:ext cx="12192000" cy="12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Бактериалдык </a:t>
            </a:r>
            <a:r>
              <a:rPr lang="ru-RU" sz="3600" b="1" dirty="0" err="1" smtClean="0"/>
              <a:t>күйүк</a:t>
            </a:r>
            <a:r>
              <a:rPr lang="ru-RU" sz="3600" b="1" dirty="0" smtClean="0"/>
              <a:t> </a:t>
            </a:r>
            <a:r>
              <a:rPr lang="ru-RU" sz="3600" b="1" dirty="0" err="1"/>
              <a:t>илдетине</a:t>
            </a:r>
            <a:r>
              <a:rPr lang="ru-RU" sz="3600" b="1" dirty="0"/>
              <a:t> </a:t>
            </a:r>
            <a:r>
              <a:rPr lang="ru-RU" sz="3600" b="1" dirty="0" err="1"/>
              <a:t>каршы</a:t>
            </a:r>
            <a:r>
              <a:rPr lang="ru-RU" sz="3600" b="1" dirty="0"/>
              <a:t> </a:t>
            </a:r>
            <a:r>
              <a:rPr lang="ru-RU" sz="3600" b="1" dirty="0" err="1"/>
              <a:t>күрөшүү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иш-чаралары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658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1575</Words>
  <Application>Microsoft Office PowerPoint</Application>
  <PresentationFormat>Широкоэкранный</PresentationFormat>
  <Paragraphs>256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Trebuchet MS</vt:lpstr>
      <vt:lpstr>Tw Cen MT</vt:lpstr>
      <vt:lpstr>Тема Office</vt:lpstr>
      <vt:lpstr>Thatch</vt:lpstr>
      <vt:lpstr>Chart</vt:lpstr>
      <vt:lpstr>Презентация PowerPoint</vt:lpstr>
      <vt:lpstr>Мөмө-жемиш бактарынын зыянкечтери  жана илдеттерине каршы күрөшүү чаралары</vt:lpstr>
      <vt:lpstr>Презентация PowerPoint</vt:lpstr>
      <vt:lpstr>Вредители, болезни и сорняки фасоли </vt:lpstr>
      <vt:lpstr>Вредители, болезни и сорняки фасоли </vt:lpstr>
      <vt:lpstr>Мөмө-жемиш бактарынын зыянкечтери  жана илдеттерине каршы күрөшүү чаралары</vt:lpstr>
      <vt:lpstr>Мөмө-жемиш бактарынын зыянкечтери  жана илдеттерине каршы күрөшүү чаралары</vt:lpstr>
      <vt:lpstr>Бактериалдык күйүк илдетине каршы күрөшүү  иш-чаралары</vt:lpstr>
      <vt:lpstr>Вредители, болезни и сорняки фасоли </vt:lpstr>
      <vt:lpstr>Вредители, болезни и сорняки фасоли </vt:lpstr>
      <vt:lpstr>Бактериалдык күйүк илдетине каршы күрөшүү  иш-чаралары</vt:lpstr>
      <vt:lpstr>Жумушчу суюктукту даярдоо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          </vt:lpstr>
      <vt:lpstr>Список поставщиков минеральных удобрений и пестицидов по Таласской обл. 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Департамента химизации и защиты растений за 2018-2019 (на 01.09.2019) гг.</dc:title>
  <dc:creator>HP Inc.</dc:creator>
  <cp:lastModifiedBy>HP Inc.</cp:lastModifiedBy>
  <cp:revision>397</cp:revision>
  <cp:lastPrinted>2021-04-14T06:30:56Z</cp:lastPrinted>
  <dcterms:created xsi:type="dcterms:W3CDTF">2019-09-02T10:45:26Z</dcterms:created>
  <dcterms:modified xsi:type="dcterms:W3CDTF">2021-04-14T06:33:06Z</dcterms:modified>
</cp:coreProperties>
</file>