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6C16-568B-4E7C-AE02-0D58098EFD1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59D5-E7B4-43A6-BDFB-2124ABCC2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6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C59D5-E7B4-43A6-BDFB-2124ABCC21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1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4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47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7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1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2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6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3B7E-7C7C-4185-993E-00A3798D7B79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7A15-58C8-4689-9F28-F26228743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08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182880" indent="0" algn="l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573016"/>
            <a:ext cx="7128792" cy="3284984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Отдел по работе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 ЕАЭС  и вопросам ВТО </a:t>
            </a:r>
          </a:p>
          <a:p>
            <a:pPr algn="r"/>
            <a:endParaRPr lang="ru-RU" sz="28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Основные направления </a:t>
            </a: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деятельности </a:t>
            </a: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Отдела по работе с ЕАЭС и вопросам ВТО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93743"/>
              </p:ext>
            </p:extLst>
          </p:nvPr>
        </p:nvGraphicFramePr>
        <p:xfrm>
          <a:off x="683568" y="260649"/>
          <a:ext cx="7776864" cy="6547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02922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Евразийский экономический союз</a:t>
                      </a:r>
                    </a:p>
                    <a:p>
                      <a:pPr algn="ctr"/>
                      <a:endParaRPr lang="ru-RU" sz="14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4910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2015 год Создание Евразийского экономического союза 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 с международной </a:t>
                      </a:r>
                      <a:r>
                        <a:rPr lang="ru-RU" sz="2000" dirty="0" err="1" smtClean="0">
                          <a:solidFill>
                            <a:srgbClr val="C00000"/>
                          </a:solidFill>
                        </a:rPr>
                        <a:t>правосубъектностью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 и соответствующими институтами</a:t>
                      </a:r>
                    </a:p>
                    <a:p>
                      <a:pPr algn="ctr"/>
                      <a:endParaRPr lang="ru-RU" sz="18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0968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 рамках Союза обеспечивается свобода движения товаров, услуг, капитала и рабочей силы, проведение скоординированной, согласованной или единой политики в отраслях экономики, определенных настоящим Договором и международными договорами в рамках Союза 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335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Союз наделяется компетенцией в пределах и объёмах, установленных Договором о Евразийском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 экономическом союзе от 29 мая 2014 года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0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520" y="0"/>
            <a:ext cx="3240360" cy="198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• Определение стратегии, направления и перспективы формирования и развития Союза • Принимает решения, направленные на реализацию целей Союза • Решения – консенсусом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2276872"/>
            <a:ext cx="3121496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• Обеспечивает реализацию и контроль за исполнением ДЕАЭС, международных договоров в рамках Союза и решений ВЕЭС • Решения – консенсусом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89040"/>
            <a:ext cx="248376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•Постоянно действующий наднациональный регулирующий орган • Обеспечивает условия функционирования и развития Союза, вырабатывает предложения в сфере экономической интеграции в рамках Союза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5472202"/>
            <a:ext cx="1728192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</a:t>
            </a:r>
            <a:r>
              <a:rPr lang="ru-RU" sz="1400" dirty="0" smtClean="0"/>
              <a:t>сполнительный орган Комиссии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06280" y="5661248"/>
            <a:ext cx="2469975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Общее регулирование интеграционных процессов в Союзе </a:t>
            </a:r>
          </a:p>
          <a:p>
            <a:pPr algn="ctr"/>
            <a:r>
              <a:rPr lang="ru-RU" sz="1400" dirty="0" smtClean="0"/>
              <a:t>Общее руководство деятельностью ЕЭК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1844824"/>
            <a:ext cx="201622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Суд является постоянно действующим судебным органом Союза</a:t>
            </a:r>
          </a:p>
          <a:p>
            <a:pPr algn="ctr"/>
            <a:r>
              <a:rPr lang="ru-RU" sz="1400" dirty="0" smtClean="0"/>
              <a:t>Целью деятельности Суда является обеспечение в соответствии с положениями Статута единообразного применения государствами-членами и органами Союза Договора, международных договоров в рамках Союза, международных договоров Союза с третьей стороной и решений органов Союза;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116632"/>
            <a:ext cx="295232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Высший евразийский экономический совет </a:t>
            </a:r>
            <a:r>
              <a:rPr lang="ru-RU" sz="2000" b="1" dirty="0" smtClean="0">
                <a:solidFill>
                  <a:schemeClr val="tx1"/>
                </a:solidFill>
              </a:rPr>
              <a:t>(в составе глав государств)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01211" y="1655574"/>
            <a:ext cx="2736304" cy="16561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Межправительственный совет </a:t>
            </a:r>
          </a:p>
          <a:p>
            <a:pPr algn="ctr"/>
            <a:r>
              <a:rPr lang="ru-RU" dirty="0" smtClean="0"/>
              <a:t>(в составе глав правительств)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7784" y="4690054"/>
            <a:ext cx="1656184" cy="683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Коллегия </a:t>
            </a:r>
            <a:r>
              <a:rPr lang="ru-RU" sz="1400" dirty="0" smtClean="0"/>
              <a:t>(</a:t>
            </a:r>
            <a:r>
              <a:rPr lang="ru-RU" sz="1400" dirty="0" err="1" smtClean="0"/>
              <a:t>равнопредставленность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06280" y="4509120"/>
            <a:ext cx="246997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Совет </a:t>
            </a:r>
          </a:p>
          <a:p>
            <a:pPr algn="ctr"/>
            <a:r>
              <a:rPr lang="ru-RU" sz="1200" dirty="0" smtClean="0"/>
              <a:t>(по одному заместителю председателя правительств сторон)</a:t>
            </a:r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12976" y="3501008"/>
            <a:ext cx="3359223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Евразийская экономическая комиссия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38528" y="116632"/>
            <a:ext cx="2613992" cy="15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Суд ЕАЭС 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равнопредставленность</a:t>
            </a:r>
            <a:r>
              <a:rPr lang="ru-RU" sz="2000" b="1" dirty="0" smtClean="0"/>
              <a:t>; по 2 судьи от Стороны)</a:t>
            </a:r>
            <a:endParaRPr lang="ru-RU" sz="2000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012976" y="548680"/>
            <a:ext cx="40689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915816" y="2564904"/>
            <a:ext cx="5400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339752" y="4005064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3" idx="0"/>
          </p:cNvCxnSpPr>
          <p:nvPr/>
        </p:nvCxnSpPr>
        <p:spPr>
          <a:xfrm flipH="1">
            <a:off x="3455876" y="4257092"/>
            <a:ext cx="396044" cy="4329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641268" y="4257092"/>
            <a:ext cx="293458" cy="396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95936" y="537321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638528" y="551723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028384" y="155679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Структура Евразийской экономической комиссии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5494" y="1304865"/>
            <a:ext cx="2448272" cy="17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21</a:t>
            </a:r>
            <a:r>
              <a:rPr lang="ru-RU" dirty="0" smtClean="0">
                <a:solidFill>
                  <a:srgbClr val="FFC000"/>
                </a:solidFill>
              </a:rPr>
              <a:t> профильных Департаментов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7969" y="3140968"/>
            <a:ext cx="2217847" cy="792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</a:t>
            </a:r>
            <a:r>
              <a:rPr lang="ru-RU" dirty="0" smtClean="0">
                <a:solidFill>
                  <a:srgbClr val="FFC000"/>
                </a:solidFill>
              </a:rPr>
              <a:t>организационных </a:t>
            </a:r>
            <a:r>
              <a:rPr lang="ru-RU" i="1" dirty="0" smtClean="0">
                <a:solidFill>
                  <a:srgbClr val="FFC000"/>
                </a:solidFill>
              </a:rPr>
              <a:t>Департ</a:t>
            </a:r>
            <a:r>
              <a:rPr lang="ru-RU" dirty="0" smtClean="0">
                <a:solidFill>
                  <a:srgbClr val="FFC000"/>
                </a:solidFill>
              </a:rPr>
              <a:t>амента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7969" y="4221088"/>
            <a:ext cx="2023323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 </a:t>
            </a:r>
            <a:r>
              <a:rPr lang="ru-RU" dirty="0" smtClean="0">
                <a:solidFill>
                  <a:srgbClr val="FFC000"/>
                </a:solidFill>
              </a:rPr>
              <a:t>консультативных Комитета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1268760"/>
            <a:ext cx="4464496" cy="925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Департамент агропромышленной политики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2492896"/>
            <a:ext cx="53285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Совет по агропромышленной политике  ЕАЭС</a:t>
            </a:r>
          </a:p>
          <a:p>
            <a:pPr algn="ctr"/>
            <a:r>
              <a:rPr lang="ru-RU" sz="1400" dirty="0"/>
              <a:t>В </a:t>
            </a:r>
            <a:r>
              <a:rPr lang="ru-RU" sz="1400" dirty="0" smtClean="0"/>
              <a:t>составе </a:t>
            </a:r>
            <a:r>
              <a:rPr lang="ru-RU" sz="1400" dirty="0"/>
              <a:t>Совета </a:t>
            </a:r>
            <a:r>
              <a:rPr lang="ru-RU" sz="1400" dirty="0" smtClean="0"/>
              <a:t> </a:t>
            </a:r>
            <a:r>
              <a:rPr lang="ru-RU" sz="1400" dirty="0"/>
              <a:t>главы сельскохозяйственных министерств стран Союза, а также члены Коллегии ЕЭК, к сфере деятельности которых отнесены вопросы промышленности и агропромышленного комплекса, технического регулирования, санитарных, ветеринарно-санитарных и карантинных фитосанитарных мер.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4437112"/>
            <a:ext cx="504056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Консультативный  комитет по агропромышленному комплексу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При Консультативном комитете создаются рабочие группы по направлениям.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21292" y="1731386"/>
            <a:ext cx="9866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555776" y="3933057"/>
            <a:ext cx="986408" cy="720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55776" y="4725144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Отдел по работе с ЕАЭС и вопросам ВТО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Министерства сельского хозяйства, пищевой промышленности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и мелиорации Кыргызской Республики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39952" y="191683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196753"/>
            <a:ext cx="7920880" cy="1008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Приказом </a:t>
            </a:r>
            <a:r>
              <a:rPr lang="ru-RU" sz="1600" dirty="0"/>
              <a:t>министра «О составе рабочих групп» за № </a:t>
            </a:r>
            <a:r>
              <a:rPr lang="ru-RU" sz="1600" dirty="0" smtClean="0"/>
              <a:t>232 </a:t>
            </a:r>
            <a:r>
              <a:rPr lang="ru-RU" sz="1600" dirty="0"/>
              <a:t>от </a:t>
            </a:r>
            <a:r>
              <a:rPr lang="ru-RU" sz="1600" dirty="0" smtClean="0"/>
              <a:t>09.07.2019г</a:t>
            </a:r>
            <a:r>
              <a:rPr lang="ru-RU" sz="1600" dirty="0" smtClean="0"/>
              <a:t>. созданы рабочие группы по </a:t>
            </a:r>
            <a:r>
              <a:rPr lang="ru-RU" sz="1600" dirty="0" smtClean="0"/>
              <a:t>18 </a:t>
            </a:r>
            <a:r>
              <a:rPr lang="ru-RU" sz="1600" dirty="0" smtClean="0"/>
              <a:t>направлениям, в состав которых вошли </a:t>
            </a:r>
            <a:r>
              <a:rPr lang="ru-RU" sz="1600" dirty="0" smtClean="0"/>
              <a:t>сотрудники  </a:t>
            </a:r>
            <a:r>
              <a:rPr lang="ru-RU" sz="1600" dirty="0" smtClean="0"/>
              <a:t>министерства, </a:t>
            </a:r>
            <a:r>
              <a:rPr lang="ru-RU" sz="1600" dirty="0"/>
              <a:t>представители из </a:t>
            </a:r>
            <a:r>
              <a:rPr lang="ru-RU" sz="1600" dirty="0" smtClean="0"/>
              <a:t>сферы науки и бизнес-сообществ.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348881"/>
            <a:ext cx="7920880" cy="2088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/>
          </a:p>
          <a:p>
            <a:pPr algn="just"/>
            <a:endParaRPr lang="ru-RU" sz="1600" dirty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>
                <a:solidFill>
                  <a:srgbClr val="FFC000"/>
                </a:solidFill>
              </a:rPr>
              <a:t>Отдел координирует работу  рабочих групп в форме:</a:t>
            </a:r>
          </a:p>
          <a:p>
            <a:pPr algn="just"/>
            <a:r>
              <a:rPr lang="ru-RU" sz="1600" dirty="0" smtClean="0">
                <a:solidFill>
                  <a:srgbClr val="FFC000"/>
                </a:solidFill>
              </a:rPr>
              <a:t>1)</a:t>
            </a:r>
            <a:r>
              <a:rPr lang="ru-RU" sz="1600" dirty="0" smtClean="0"/>
              <a:t> организации  совещаний, заседаний в формате  видеоконференций </a:t>
            </a:r>
            <a:r>
              <a:rPr lang="ru-RU" sz="1200" dirty="0" smtClean="0"/>
              <a:t>(бронирование залов, оповещение членов РГ , подготовка и рассылка материалов, оформление протоколов);</a:t>
            </a:r>
          </a:p>
          <a:p>
            <a:pPr algn="just"/>
            <a:r>
              <a:rPr lang="ru-RU" sz="1600" dirty="0" smtClean="0">
                <a:solidFill>
                  <a:srgbClr val="FFC000"/>
                </a:solidFill>
              </a:rPr>
              <a:t>2)</a:t>
            </a:r>
            <a:r>
              <a:rPr lang="ru-RU" sz="1600" dirty="0" smtClean="0"/>
              <a:t> сбора и анализа замечаний и предложений членов РГ и выработка единой позиции  Министерства по рассматриваемым вопросам;</a:t>
            </a:r>
          </a:p>
          <a:p>
            <a:pPr algn="just"/>
            <a:r>
              <a:rPr lang="ru-RU" sz="1600" dirty="0" smtClean="0">
                <a:solidFill>
                  <a:srgbClr val="FFC000"/>
                </a:solidFill>
              </a:rPr>
              <a:t>3)</a:t>
            </a:r>
            <a:r>
              <a:rPr lang="ru-RU" sz="1600" dirty="0" smtClean="0"/>
              <a:t> определение  приоритетных  направлений  по  развитию  интеграционных  процессов  экономики Кыргызской Республики в сфере сельского хозяйства  и разработка по ним  инициативных  предложений.</a:t>
            </a:r>
          </a:p>
          <a:p>
            <a:pPr algn="just"/>
            <a:endParaRPr lang="ru-RU" sz="1600" dirty="0" smtClean="0"/>
          </a:p>
          <a:p>
            <a:pPr marL="285750" indent="-285750" algn="just">
              <a:buFontTx/>
              <a:buChar char="-"/>
            </a:pPr>
            <a:endParaRPr lang="ru-RU" sz="1600" dirty="0" smtClean="0"/>
          </a:p>
          <a:p>
            <a:pPr algn="just"/>
            <a:endParaRPr lang="ru-RU" sz="1600" dirty="0"/>
          </a:p>
        </p:txBody>
      </p:sp>
      <p:cxnSp>
        <p:nvCxnSpPr>
          <p:cNvPr id="8" name="Соединительная линия уступом 7"/>
          <p:cNvCxnSpPr>
            <a:stCxn id="5" idx="1"/>
            <a:endCxn id="6" idx="1"/>
          </p:cNvCxnSpPr>
          <p:nvPr/>
        </p:nvCxnSpPr>
        <p:spPr>
          <a:xfrm rot="10800000" flipV="1">
            <a:off x="683568" y="1700809"/>
            <a:ext cx="12700" cy="169218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58213" y="4653136"/>
            <a:ext cx="7920879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C000"/>
                </a:solidFill>
              </a:rPr>
              <a:t>По итогам работы РГ  отдел ведет работу по  исполнению принятых решений:</a:t>
            </a:r>
          </a:p>
          <a:p>
            <a:pPr algn="just"/>
            <a:r>
              <a:rPr lang="ru-RU" sz="1600" b="1" dirty="0" smtClean="0">
                <a:solidFill>
                  <a:srgbClr val="FFC000"/>
                </a:solidFill>
              </a:rPr>
              <a:t>1) </a:t>
            </a:r>
            <a:r>
              <a:rPr lang="ru-RU" sz="1600" b="1" dirty="0" smtClean="0">
                <a:solidFill>
                  <a:schemeClr val="tx1"/>
                </a:solidFill>
              </a:rPr>
              <a:t>Проводит работу по внутригосударственному согласованию проектов   нормативных  правовых  актов  Евразийского экономического союза;</a:t>
            </a:r>
            <a:endParaRPr lang="ru-RU" sz="1600" b="1" dirty="0" smtClean="0">
              <a:solidFill>
                <a:srgbClr val="FFC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FFC000"/>
                </a:solidFill>
              </a:rPr>
              <a:t>2) </a:t>
            </a:r>
            <a:r>
              <a:rPr lang="ru-RU" sz="1600" b="1" dirty="0" smtClean="0">
                <a:solidFill>
                  <a:schemeClr val="tx1"/>
                </a:solidFill>
              </a:rPr>
              <a:t>Разрабатывает  проекты  национальных нормативных правовых актов  во исполнение  обязательств  Кыргызской Республики  в рамках ЕАЭС и ВТО;</a:t>
            </a:r>
          </a:p>
          <a:p>
            <a:pPr algn="just"/>
            <a:r>
              <a:rPr lang="ru-RU" sz="1600" b="1" dirty="0" smtClean="0">
                <a:solidFill>
                  <a:srgbClr val="FFC000"/>
                </a:solidFill>
              </a:rPr>
              <a:t>3) </a:t>
            </a:r>
            <a:r>
              <a:rPr lang="ru-RU" sz="1600" b="1" dirty="0" smtClean="0">
                <a:solidFill>
                  <a:schemeClr val="tx1"/>
                </a:solidFill>
              </a:rPr>
              <a:t>Инициирует   процесс  гармонизации  национального законодательства  с правом   Евразийского экономического союза.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Организация работы  ВЕЭС, ЕМПС, ЕЭК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980728"/>
            <a:ext cx="7704856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Высший евразийский экономический совет </a:t>
            </a:r>
            <a:endParaRPr lang="ru-RU" b="1" dirty="0" smtClean="0">
              <a:solidFill>
                <a:srgbClr val="FFC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заседает  не реже  одного раза в год;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 2018 году председательствует Российская Федерация;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 очередное заседание состоялось 14 мая 2018 </a:t>
            </a:r>
            <a:r>
              <a:rPr lang="ru-RU" sz="1400" b="1" dirty="0" smtClean="0">
                <a:solidFill>
                  <a:schemeClr val="tx1"/>
                </a:solidFill>
              </a:rPr>
              <a:t>года, где </a:t>
            </a:r>
            <a:r>
              <a:rPr lang="ru-RU" sz="1400" b="1" dirty="0" smtClean="0"/>
              <a:t>представлены </a:t>
            </a:r>
            <a:r>
              <a:rPr lang="ru-RU" sz="1400" b="1" dirty="0"/>
              <a:t>доклады о первых результатах, которых Республика Армения и Кыргызская Республика добились за два года в </a:t>
            </a:r>
            <a:r>
              <a:rPr lang="ru-RU" sz="1400" b="1" dirty="0" smtClean="0"/>
              <a:t>ЕАЭС;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</a:t>
            </a:r>
            <a:r>
              <a:rPr lang="ru-RU" sz="1400" b="1" dirty="0" smtClean="0"/>
              <a:t>создан Совет </a:t>
            </a:r>
            <a:r>
              <a:rPr lang="ru-RU" sz="1400" b="1" dirty="0"/>
              <a:t>руководителей уполномоченных органов государств-членов ЕАЭС в </a:t>
            </a:r>
            <a:r>
              <a:rPr lang="ru-RU" sz="1400" b="1" dirty="0" smtClean="0"/>
              <a:t>сфер агропромышленного комплекса.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1580" y="3212976"/>
            <a:ext cx="77048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C000"/>
              </a:solidFill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Евразийский Межправительственный совет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заседает  не реже одного раза  в шесть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</a:rPr>
              <a:t>чередное заседание состоялось  2 февраля 2018 года, где </a:t>
            </a:r>
            <a:r>
              <a:rPr lang="ru-RU" sz="1400" b="1" dirty="0" smtClean="0"/>
              <a:t>члены </a:t>
            </a:r>
            <a:r>
              <a:rPr lang="ru-RU" sz="1400" b="1" dirty="0" err="1"/>
              <a:t>Межправсовета</a:t>
            </a:r>
            <a:r>
              <a:rPr lang="ru-RU" sz="1400" b="1" dirty="0"/>
              <a:t> </a:t>
            </a:r>
            <a:r>
              <a:rPr lang="ru-RU" sz="1400" b="1" dirty="0" smtClean="0"/>
              <a:t>подписали </a:t>
            </a:r>
            <a:r>
              <a:rPr lang="ru-RU" sz="1400" b="1" dirty="0"/>
              <a:t>Соглашение о маркировке товаров средствами идентификации в </a:t>
            </a:r>
            <a:r>
              <a:rPr lang="ru-RU" sz="1400" b="1" dirty="0" smtClean="0"/>
              <a:t>ЕАЭС, а также одобрили </a:t>
            </a:r>
            <a:r>
              <a:rPr lang="ru-RU" sz="1400" b="1" dirty="0"/>
              <a:t>прогнозы развития агропромышленного комплекса стран </a:t>
            </a:r>
            <a:r>
              <a:rPr lang="ru-RU" sz="1400" b="1" dirty="0" smtClean="0"/>
              <a:t>Союза;</a:t>
            </a:r>
          </a:p>
          <a:p>
            <a:pPr algn="just"/>
            <a:r>
              <a:rPr lang="ru-RU" sz="1400" b="1" smtClean="0">
                <a:solidFill>
                  <a:schemeClr val="tx1"/>
                </a:solidFill>
              </a:rPr>
              <a:t>-     очередное </a:t>
            </a:r>
            <a:r>
              <a:rPr lang="ru-RU" sz="1400" b="1" dirty="0" smtClean="0">
                <a:solidFill>
                  <a:schemeClr val="tx1"/>
                </a:solidFill>
              </a:rPr>
              <a:t>заседание состоится </a:t>
            </a:r>
            <a:r>
              <a:rPr lang="ru-RU" sz="1400" b="1" smtClean="0">
                <a:solidFill>
                  <a:schemeClr val="tx1"/>
                </a:solidFill>
              </a:rPr>
              <a:t>21 июня 2018 года.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797152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Совет Евразийской экономической комиссии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заседает ежемесячно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5661248"/>
            <a:ext cx="82089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C000"/>
              </a:solidFill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Коллегии Евразийской  экономической  комиссии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заседает  еженедельно 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9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Основные направления работы отдела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smtClean="0">
                <a:solidFill>
                  <a:srgbClr val="C00000"/>
                </a:solidFill>
              </a:rPr>
              <a:t>текущий момент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052736"/>
            <a:ext cx="84969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1600" i="1" dirty="0" smtClean="0"/>
              <a:t>Анализ, </a:t>
            </a:r>
            <a:r>
              <a:rPr lang="ru-RU" sz="1600" i="1" dirty="0"/>
              <a:t>складывающейся ситуации на </a:t>
            </a:r>
            <a:r>
              <a:rPr lang="ru-RU" sz="1600" i="1" dirty="0">
                <a:solidFill>
                  <a:srgbClr val="FFC000"/>
                </a:solidFill>
              </a:rPr>
              <a:t>рынке сахара </a:t>
            </a:r>
            <a:r>
              <a:rPr lang="ru-RU" sz="1600" i="1" dirty="0"/>
              <a:t>на территории государств-членов </a:t>
            </a:r>
            <a:r>
              <a:rPr lang="ru-RU" sz="1600" i="1" dirty="0" smtClean="0"/>
              <a:t>Союза и ведение соответствующей  работы </a:t>
            </a:r>
            <a:r>
              <a:rPr lang="ru-RU" sz="1600" i="1" dirty="0"/>
              <a:t>по исключению влияния негативных факторов на производство и сбыт сахара в республике.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540" y="2348880"/>
            <a:ext cx="84249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 smtClean="0"/>
              <a:t>     </a:t>
            </a:r>
            <a:r>
              <a:rPr lang="ru-RU" sz="1600" i="1" dirty="0" smtClean="0"/>
              <a:t>Во </a:t>
            </a:r>
            <a:r>
              <a:rPr lang="ru-RU" sz="1600" i="1" dirty="0"/>
              <a:t>избежание требований и мер, не в полной мере соответствующих   пункту 2 статьи 53 Договора о Союзе, Кыргызской Республикой </a:t>
            </a:r>
            <a:r>
              <a:rPr lang="ru-RU" sz="1600" i="1" dirty="0">
                <a:solidFill>
                  <a:srgbClr val="FFC000"/>
                </a:solidFill>
              </a:rPr>
              <a:t>инициировано и ведется работа по </a:t>
            </a:r>
            <a:r>
              <a:rPr lang="ru-RU" sz="1600" i="1" dirty="0"/>
              <a:t>внесению изменений в Технический регламент Таможенного союза 021/2011 по требованиям к муке хлебопекарной первого и высшего сортов, в части </a:t>
            </a:r>
            <a:r>
              <a:rPr lang="ru-RU" sz="1600" i="1" dirty="0">
                <a:solidFill>
                  <a:srgbClr val="FFC000"/>
                </a:solidFill>
              </a:rPr>
              <a:t>обогащения муки.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005064"/>
            <a:ext cx="860870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Участие в разработке  </a:t>
            </a:r>
            <a:r>
              <a:rPr lang="ru-RU" sz="1600" i="1" dirty="0"/>
              <a:t>проект </a:t>
            </a:r>
            <a:r>
              <a:rPr lang="ru-RU" sz="1600" i="1" dirty="0" smtClean="0"/>
              <a:t>а </a:t>
            </a:r>
            <a:r>
              <a:rPr lang="ru-RU" sz="1600" i="1" dirty="0" smtClean="0">
                <a:solidFill>
                  <a:srgbClr val="FFC000"/>
                </a:solidFill>
              </a:rPr>
              <a:t>Обзора </a:t>
            </a:r>
            <a:r>
              <a:rPr lang="ru-RU" sz="1600" i="1" dirty="0">
                <a:solidFill>
                  <a:srgbClr val="FFC000"/>
                </a:solidFill>
              </a:rPr>
              <a:t>по актуальным и проблемным вопросам реализации согласованной (скоординированной) агропромышленной политики</a:t>
            </a:r>
            <a:r>
              <a:rPr lang="ru-RU" sz="1600" i="1" dirty="0"/>
              <a:t>, по реализации которой разрабатывается проект </a:t>
            </a:r>
            <a:r>
              <a:rPr lang="ru-RU" sz="1600" i="1" dirty="0">
                <a:solidFill>
                  <a:srgbClr val="FFC000"/>
                </a:solidFill>
              </a:rPr>
              <a:t>Плана мероприятий по формированию устойчивой агропродовольственной системы в рамках Евразийского экономического союза</a:t>
            </a:r>
            <a:r>
              <a:rPr lang="ru-RU" sz="1600" i="1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805264"/>
            <a:ext cx="86409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Участвует  </a:t>
            </a:r>
            <a:r>
              <a:rPr lang="ru-RU" dirty="0"/>
              <a:t>в работе по формированию единой </a:t>
            </a:r>
            <a:r>
              <a:rPr lang="ru-RU" dirty="0">
                <a:solidFill>
                  <a:srgbClr val="FFC000"/>
                </a:solidFill>
              </a:rPr>
              <a:t>системы обращения складских свидетельств.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1597886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376</TotalTime>
  <Words>754</Words>
  <Application>Microsoft Office PowerPoint</Application>
  <PresentationFormat>Экран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</vt:lpstr>
      <vt:lpstr>Презентация PowerPoint</vt:lpstr>
      <vt:lpstr>Презентация PowerPoint</vt:lpstr>
      <vt:lpstr>Структура Евразийской экономической комиссии</vt:lpstr>
      <vt:lpstr>Отдел по работе с ЕАЭС и вопросам ВТО Министерства сельского хозяйства, пищевой промышленности  и мелиорации Кыргызской Республики</vt:lpstr>
      <vt:lpstr>Организация работы  ВЕЭС, ЕМПС, ЕЭК</vt:lpstr>
      <vt:lpstr>Основные направления работы отдела  на текущий момент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по работе с ЕАЭС и вопросам ВТО МСХППМ КР</dc:title>
  <dc:creator>RePack by Diakov</dc:creator>
  <cp:lastModifiedBy>RePack by Diakov</cp:lastModifiedBy>
  <cp:revision>35</cp:revision>
  <dcterms:created xsi:type="dcterms:W3CDTF">2018-05-30T08:06:34Z</dcterms:created>
  <dcterms:modified xsi:type="dcterms:W3CDTF">2019-10-21T05:56:09Z</dcterms:modified>
</cp:coreProperties>
</file>