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F6C16-568B-4E7C-AE02-0D58098EFD1F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C59D5-E7B4-43A6-BDFB-2124ABCC2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961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C59D5-E7B4-43A6-BDFB-2124ABCC212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417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3B7E-7C7C-4185-993E-00A3798D7B79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7A15-58C8-4689-9F28-F26228743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141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3B7E-7C7C-4185-993E-00A3798D7B79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7A15-58C8-4689-9F28-F26228743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76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3B7E-7C7C-4185-993E-00A3798D7B79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7A15-58C8-4689-9F28-F26228743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47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3B7E-7C7C-4185-993E-00A3798D7B79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7A15-58C8-4689-9F28-F26228743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91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3B7E-7C7C-4185-993E-00A3798D7B79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7A15-58C8-4689-9F28-F26228743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47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3B7E-7C7C-4185-993E-00A3798D7B79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7A15-58C8-4689-9F28-F26228743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673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3B7E-7C7C-4185-993E-00A3798D7B79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7A15-58C8-4689-9F28-F26228743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110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3B7E-7C7C-4185-993E-00A3798D7B79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7A15-58C8-4689-9F28-F26228743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023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3B7E-7C7C-4185-993E-00A3798D7B79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7A15-58C8-4689-9F28-F26228743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90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3B7E-7C7C-4185-993E-00A3798D7B79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7A15-58C8-4689-9F28-F26228743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970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3B7E-7C7C-4185-993E-00A3798D7B79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7A15-58C8-4689-9F28-F26228743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660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43B7E-7C7C-4185-993E-00A3798D7B79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E7A15-58C8-4689-9F28-F262287436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1082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95786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/>
          <a:p>
            <a:pPr marL="182880" indent="0" algn="l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/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/>
            </a:r>
            <a:br>
              <a:rPr lang="ru-RU" sz="2800" dirty="0">
                <a:solidFill>
                  <a:srgbClr val="002060"/>
                </a:solidFill>
              </a:rPr>
            </a:b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3573016"/>
            <a:ext cx="7128792" cy="3284984"/>
          </a:xfr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002060"/>
                </a:solidFill>
              </a:rPr>
              <a:t>Отдел по работе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с ЕАЭС  и вопросам ВТО </a:t>
            </a:r>
          </a:p>
          <a:p>
            <a:pPr algn="r"/>
            <a:endParaRPr lang="ru-RU" sz="2800" b="1" dirty="0" smtClean="0">
              <a:solidFill>
                <a:srgbClr val="C00000"/>
              </a:solidFill>
            </a:endParaRPr>
          </a:p>
          <a:p>
            <a:pPr algn="r"/>
            <a:r>
              <a:rPr lang="ru-RU" sz="2800" b="1" dirty="0" smtClean="0">
                <a:solidFill>
                  <a:srgbClr val="C00000"/>
                </a:solidFill>
              </a:rPr>
              <a:t>Основные направления </a:t>
            </a:r>
          </a:p>
          <a:p>
            <a:pPr algn="r"/>
            <a:r>
              <a:rPr lang="ru-RU" sz="2800" b="1" dirty="0" smtClean="0">
                <a:solidFill>
                  <a:srgbClr val="C00000"/>
                </a:solidFill>
              </a:rPr>
              <a:t>деятельности </a:t>
            </a:r>
          </a:p>
          <a:p>
            <a:pPr algn="r"/>
            <a:r>
              <a:rPr lang="ru-RU" sz="2800" b="1" dirty="0" smtClean="0">
                <a:solidFill>
                  <a:srgbClr val="C00000"/>
                </a:solidFill>
              </a:rPr>
              <a:t>Отдела по работе с ЕАЭС и вопросам ВТО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44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793743"/>
              </p:ext>
            </p:extLst>
          </p:nvPr>
        </p:nvGraphicFramePr>
        <p:xfrm>
          <a:off x="683568" y="260649"/>
          <a:ext cx="7776864" cy="6547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1029229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Евразийский экономический союз</a:t>
                      </a:r>
                    </a:p>
                    <a:p>
                      <a:pPr algn="ctr"/>
                      <a:endParaRPr lang="ru-RU" sz="1400" b="1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149105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2015 год Создание Евразийского экономического союза </a:t>
                      </a:r>
                    </a:p>
                    <a:p>
                      <a:pPr algn="ctr"/>
                      <a:endParaRPr lang="ru-RU" sz="2000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 с международной </a:t>
                      </a:r>
                      <a:r>
                        <a:rPr lang="ru-RU" sz="2000" dirty="0" err="1" smtClean="0">
                          <a:solidFill>
                            <a:srgbClr val="C00000"/>
                          </a:solidFill>
                        </a:rPr>
                        <a:t>правосубъектностью</a:t>
                      </a:r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 и соответствующими институтами</a:t>
                      </a:r>
                    </a:p>
                    <a:p>
                      <a:pPr algn="ctr"/>
                      <a:endParaRPr lang="ru-RU" sz="1800" b="1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209681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В рамках Союза обеспечивается свобода движения товаров, услуг, капитала и рабочей силы, проведение скоординированной, согласованной или единой политики в отраслях экономики, определенных настоящим Договором и международными договорами в рамках Союза </a:t>
                      </a:r>
                    </a:p>
                    <a:p>
                      <a:pPr algn="ctr"/>
                      <a:endParaRPr lang="ru-RU" sz="2000" b="1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ru-RU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4335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Союз наделяется компетенцией в пределах и объёмах, установленных Договором о Евразийском</a:t>
                      </a:r>
                      <a:r>
                        <a:rPr lang="ru-RU" sz="2000" baseline="0" dirty="0" smtClean="0">
                          <a:solidFill>
                            <a:srgbClr val="C00000"/>
                          </a:solidFill>
                        </a:rPr>
                        <a:t> экономическом союзе от 29 мая 2014 года</a:t>
                      </a:r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ru-RU" sz="2000" b="1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ru-RU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08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08520" y="0"/>
            <a:ext cx="3240360" cy="1988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• Определение стратегии, направления и перспективы формирования и развития Союза • Принимает решения, направленные на реализацию целей Союза • Решения – консенсусом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08520" y="2276872"/>
            <a:ext cx="3121496" cy="1346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• Обеспечивает реализацию и контроль за исполнением ДЕАЭС, международных договоров в рамках Союза и решений ВЕЭС • Решения – консенсусом 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789040"/>
            <a:ext cx="2483768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•Постоянно действующий наднациональный регулирующий орган • Обеспечивает условия функционирования и развития Союза, вырабатывает предложения в сфере экономической интеграции в рамках Союза 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5472202"/>
            <a:ext cx="1728192" cy="1130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И</a:t>
            </a:r>
            <a:r>
              <a:rPr lang="ru-RU" sz="1400" dirty="0" smtClean="0"/>
              <a:t>сполнительный орган Комиссии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06280" y="5661248"/>
            <a:ext cx="2469975" cy="1058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Общее регулирование интеграционных процессов в Союзе </a:t>
            </a:r>
          </a:p>
          <a:p>
            <a:pPr algn="ctr"/>
            <a:r>
              <a:rPr lang="ru-RU" sz="1400" dirty="0" smtClean="0"/>
              <a:t>Общее руководство деятельностью ЕЭК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020272" y="1844824"/>
            <a:ext cx="2016224" cy="482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Суд является постоянно действующим судебным органом Союза</a:t>
            </a:r>
          </a:p>
          <a:p>
            <a:pPr algn="ctr"/>
            <a:r>
              <a:rPr lang="ru-RU" sz="1400" dirty="0" smtClean="0"/>
              <a:t>Целью деятельности Суда является обеспечение в соответствии с положениями Статута единообразного применения государствами-членами и органами Союза Договора, международных договоров в рамках Союза, международных договоров Союза с третьей стороной и решений органов Союза;</a:t>
            </a:r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75856" y="116632"/>
            <a:ext cx="2952328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C000"/>
                </a:solidFill>
              </a:rPr>
              <a:t>Высший евразийский экономический совет </a:t>
            </a:r>
            <a:r>
              <a:rPr lang="ru-RU" sz="2000" b="1" dirty="0" smtClean="0">
                <a:solidFill>
                  <a:schemeClr val="tx1"/>
                </a:solidFill>
              </a:rPr>
              <a:t>(в составе глав государств)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01211" y="1655574"/>
            <a:ext cx="2736304" cy="16561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C000"/>
                </a:solidFill>
              </a:rPr>
              <a:t>Межправительственный совет </a:t>
            </a:r>
          </a:p>
          <a:p>
            <a:pPr algn="ctr"/>
            <a:r>
              <a:rPr lang="ru-RU" dirty="0" smtClean="0"/>
              <a:t>(в составе глав правительств)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627784" y="4690054"/>
            <a:ext cx="1656184" cy="683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C000"/>
                </a:solidFill>
              </a:rPr>
              <a:t>Коллегия </a:t>
            </a:r>
            <a:r>
              <a:rPr lang="ru-RU" sz="1400" dirty="0" smtClean="0"/>
              <a:t>(</a:t>
            </a:r>
            <a:r>
              <a:rPr lang="ru-RU" sz="1400" dirty="0" err="1" smtClean="0"/>
              <a:t>равнопредставленность</a:t>
            </a:r>
            <a:r>
              <a:rPr lang="ru-RU" sz="1400" dirty="0" smtClean="0"/>
              <a:t>)</a:t>
            </a: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406280" y="4509120"/>
            <a:ext cx="2469975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C000"/>
                </a:solidFill>
              </a:rPr>
              <a:t>Совет </a:t>
            </a:r>
          </a:p>
          <a:p>
            <a:pPr algn="ctr"/>
            <a:r>
              <a:rPr lang="ru-RU" sz="1200" dirty="0" smtClean="0"/>
              <a:t>(по одному заместителю председателя правительств сторон)</a:t>
            </a:r>
            <a:endParaRPr lang="ru-RU" sz="12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12976" y="3501008"/>
            <a:ext cx="3359223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C000"/>
                </a:solidFill>
              </a:rPr>
              <a:t>Евразийская экономическая комиссия</a:t>
            </a:r>
            <a:endParaRPr lang="ru-RU" sz="2000" b="1" dirty="0">
              <a:solidFill>
                <a:srgbClr val="FFC000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638528" y="116632"/>
            <a:ext cx="2613992" cy="1584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Суд ЕАЭС </a:t>
            </a:r>
            <a:r>
              <a:rPr lang="ru-RU" sz="2000" b="1" dirty="0" smtClean="0"/>
              <a:t>(</a:t>
            </a:r>
            <a:r>
              <a:rPr lang="ru-RU" sz="2000" b="1" dirty="0" err="1" smtClean="0"/>
              <a:t>равнопредставленность</a:t>
            </a:r>
            <a:r>
              <a:rPr lang="ru-RU" sz="2000" b="1" dirty="0" smtClean="0"/>
              <a:t>; по 2 судьи от Стороны)</a:t>
            </a:r>
            <a:endParaRPr lang="ru-RU" sz="2000" b="1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3012976" y="548680"/>
            <a:ext cx="406896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915816" y="2564904"/>
            <a:ext cx="54006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2339752" y="4005064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13" idx="0"/>
          </p:cNvCxnSpPr>
          <p:nvPr/>
        </p:nvCxnSpPr>
        <p:spPr>
          <a:xfrm flipH="1">
            <a:off x="3455876" y="4257092"/>
            <a:ext cx="396044" cy="4329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5641268" y="4257092"/>
            <a:ext cx="293458" cy="3960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3995936" y="5373216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6638528" y="5517232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8028384" y="1556792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51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Структура Евразийской экономической комиссии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5494" y="1304865"/>
            <a:ext cx="2448272" cy="1706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21</a:t>
            </a:r>
            <a:r>
              <a:rPr lang="ru-RU" dirty="0" smtClean="0">
                <a:solidFill>
                  <a:srgbClr val="FFC000"/>
                </a:solidFill>
              </a:rPr>
              <a:t> профильных Департаментов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97969" y="3140968"/>
            <a:ext cx="2217847" cy="7920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 </a:t>
            </a:r>
            <a:r>
              <a:rPr lang="ru-RU" dirty="0" smtClean="0">
                <a:solidFill>
                  <a:srgbClr val="FFC000"/>
                </a:solidFill>
              </a:rPr>
              <a:t>организационных </a:t>
            </a:r>
            <a:r>
              <a:rPr lang="ru-RU" i="1" dirty="0" smtClean="0">
                <a:solidFill>
                  <a:srgbClr val="FFC000"/>
                </a:solidFill>
              </a:rPr>
              <a:t>Департ</a:t>
            </a:r>
            <a:r>
              <a:rPr lang="ru-RU" dirty="0" smtClean="0">
                <a:solidFill>
                  <a:srgbClr val="FFC000"/>
                </a:solidFill>
              </a:rPr>
              <a:t>амента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97969" y="4221088"/>
            <a:ext cx="2023323" cy="1346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22 </a:t>
            </a:r>
            <a:r>
              <a:rPr lang="ru-RU" dirty="0" smtClean="0">
                <a:solidFill>
                  <a:srgbClr val="FFC000"/>
                </a:solidFill>
              </a:rPr>
              <a:t>консультативных Комитета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19872" y="1268760"/>
            <a:ext cx="4464496" cy="9252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C000"/>
                </a:solidFill>
              </a:rPr>
              <a:t>Департамент агропромышленной политики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03848" y="2492896"/>
            <a:ext cx="5328592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rgbClr val="FFC000"/>
                </a:solidFill>
              </a:rPr>
              <a:t>Совет по агропромышленной политике  ЕАЭС</a:t>
            </a:r>
          </a:p>
          <a:p>
            <a:pPr algn="ctr"/>
            <a:r>
              <a:rPr lang="ru-RU" sz="1400" dirty="0"/>
              <a:t>В </a:t>
            </a:r>
            <a:r>
              <a:rPr lang="ru-RU" sz="1400" dirty="0" smtClean="0"/>
              <a:t>составе </a:t>
            </a:r>
            <a:r>
              <a:rPr lang="ru-RU" sz="1400" dirty="0"/>
              <a:t>Совета </a:t>
            </a:r>
            <a:r>
              <a:rPr lang="ru-RU" sz="1400" dirty="0" smtClean="0"/>
              <a:t> </a:t>
            </a:r>
            <a:r>
              <a:rPr lang="ru-RU" sz="1400" dirty="0"/>
              <a:t>главы сельскохозяйственных министерств стран Союза, а также члены Коллегии ЕЭК, к сфере деятельности которых отнесены вопросы промышленности и агропромышленного комплекса, технического регулирования, санитарных, ветеринарно-санитарных и карантинных фитосанитарных мер.</a:t>
            </a:r>
            <a:endParaRPr lang="ru-RU" sz="1400" dirty="0" smtClean="0"/>
          </a:p>
          <a:p>
            <a:pPr algn="ctr"/>
            <a:endParaRPr lang="ru-RU" sz="1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03848" y="4437112"/>
            <a:ext cx="504056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C000"/>
                </a:solidFill>
              </a:rPr>
              <a:t>Консультативный  комитет по агропромышленному комплексу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При Консультативном комитете создаются рабочие группы по направлениям.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721292" y="1731386"/>
            <a:ext cx="98661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2555776" y="3933057"/>
            <a:ext cx="986408" cy="7200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555776" y="4725144"/>
            <a:ext cx="9144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07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FF0000"/>
                </a:solidFill>
              </a:rPr>
              <a:t>Отдел по работе с ЕАЭС и вопросам ВТО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chemeClr val="bg1"/>
                </a:solidFill>
              </a:rPr>
              <a:t>Министерства сельского хозяйства, пищевой промышленности </a:t>
            </a:r>
            <a:br>
              <a:rPr lang="ru-RU" sz="1800" b="1" dirty="0" smtClean="0">
                <a:solidFill>
                  <a:schemeClr val="bg1"/>
                </a:solidFill>
              </a:rPr>
            </a:br>
            <a:r>
              <a:rPr lang="ru-RU" sz="1800" b="1" dirty="0" smtClean="0">
                <a:solidFill>
                  <a:schemeClr val="bg1"/>
                </a:solidFill>
              </a:rPr>
              <a:t>и мелиорации Кыргызской Республики</a:t>
            </a:r>
            <a:endParaRPr lang="ru-RU" sz="18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139952" y="191683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1196753"/>
            <a:ext cx="7920880" cy="1008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Приказом </a:t>
            </a:r>
            <a:r>
              <a:rPr lang="ru-RU" sz="1600" dirty="0"/>
              <a:t>министра «О составе рабочих групп» за № </a:t>
            </a:r>
            <a:r>
              <a:rPr lang="ru-RU" sz="1600" dirty="0" smtClean="0"/>
              <a:t>232 </a:t>
            </a:r>
            <a:r>
              <a:rPr lang="ru-RU" sz="1600" dirty="0"/>
              <a:t>от </a:t>
            </a:r>
            <a:r>
              <a:rPr lang="ru-RU" sz="1600" dirty="0" smtClean="0"/>
              <a:t>09.07.2019г</a:t>
            </a:r>
            <a:r>
              <a:rPr lang="ru-RU" sz="1600" dirty="0" smtClean="0"/>
              <a:t>. созданы рабочие группы по </a:t>
            </a:r>
            <a:r>
              <a:rPr lang="ru-RU" sz="1600" dirty="0" smtClean="0"/>
              <a:t>18 </a:t>
            </a:r>
            <a:r>
              <a:rPr lang="ru-RU" sz="1600" dirty="0" smtClean="0"/>
              <a:t>направлениям, в состав которых вошли </a:t>
            </a:r>
            <a:r>
              <a:rPr lang="ru-RU" sz="1600" dirty="0" smtClean="0"/>
              <a:t>сотрудники  </a:t>
            </a:r>
            <a:r>
              <a:rPr lang="ru-RU" sz="1600" dirty="0" smtClean="0"/>
              <a:t>министерства, </a:t>
            </a:r>
            <a:r>
              <a:rPr lang="ru-RU" sz="1600" dirty="0"/>
              <a:t>представители из </a:t>
            </a:r>
            <a:r>
              <a:rPr lang="ru-RU" sz="1600" dirty="0" smtClean="0"/>
              <a:t>сферы науки и бизнес-сообществ.</a:t>
            </a:r>
            <a:endParaRPr lang="ru-RU" sz="1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3568" y="2348881"/>
            <a:ext cx="7920880" cy="20882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600" dirty="0" smtClean="0"/>
          </a:p>
          <a:p>
            <a:pPr algn="just"/>
            <a:endParaRPr lang="ru-RU" sz="1600" dirty="0"/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>
                <a:solidFill>
                  <a:srgbClr val="FFC000"/>
                </a:solidFill>
              </a:rPr>
              <a:t>Отдел координирует работу  рабочих групп в форме:</a:t>
            </a:r>
          </a:p>
          <a:p>
            <a:pPr algn="just"/>
            <a:r>
              <a:rPr lang="ru-RU" sz="1600" dirty="0" smtClean="0">
                <a:solidFill>
                  <a:srgbClr val="FFC000"/>
                </a:solidFill>
              </a:rPr>
              <a:t>1)</a:t>
            </a:r>
            <a:r>
              <a:rPr lang="ru-RU" sz="1600" dirty="0" smtClean="0"/>
              <a:t> организации  совещаний, заседаний в формате  видеоконференций </a:t>
            </a:r>
            <a:r>
              <a:rPr lang="ru-RU" sz="1200" dirty="0" smtClean="0"/>
              <a:t>(бронирование залов, оповещение членов РГ , подготовка и рассылка материалов, оформление протоколов);</a:t>
            </a:r>
          </a:p>
          <a:p>
            <a:pPr algn="just"/>
            <a:r>
              <a:rPr lang="ru-RU" sz="1600" dirty="0" smtClean="0">
                <a:solidFill>
                  <a:srgbClr val="FFC000"/>
                </a:solidFill>
              </a:rPr>
              <a:t>2)</a:t>
            </a:r>
            <a:r>
              <a:rPr lang="ru-RU" sz="1600" dirty="0" smtClean="0"/>
              <a:t> сбора и анализа замечаний и предложений членов РГ и выработка единой позиции  Министерства по рассматриваемым вопросам;</a:t>
            </a:r>
          </a:p>
          <a:p>
            <a:pPr algn="just"/>
            <a:r>
              <a:rPr lang="ru-RU" sz="1600" dirty="0" smtClean="0">
                <a:solidFill>
                  <a:srgbClr val="FFC000"/>
                </a:solidFill>
              </a:rPr>
              <a:t>3)</a:t>
            </a:r>
            <a:r>
              <a:rPr lang="ru-RU" sz="1600" dirty="0" smtClean="0"/>
              <a:t> определение  приоритетных  направлений  по  развитию  интеграционных  процессов  экономики Кыргызской Республики в сфере сельского хозяйства  и разработка по ним  инициативных  предложений.</a:t>
            </a:r>
          </a:p>
          <a:p>
            <a:pPr algn="just"/>
            <a:endParaRPr lang="ru-RU" sz="1600" dirty="0" smtClean="0"/>
          </a:p>
          <a:p>
            <a:pPr marL="285750" indent="-285750" algn="just">
              <a:buFontTx/>
              <a:buChar char="-"/>
            </a:pPr>
            <a:endParaRPr lang="ru-RU" sz="1600" dirty="0" smtClean="0"/>
          </a:p>
          <a:p>
            <a:pPr algn="just"/>
            <a:endParaRPr lang="ru-RU" sz="1600" dirty="0"/>
          </a:p>
        </p:txBody>
      </p:sp>
      <p:cxnSp>
        <p:nvCxnSpPr>
          <p:cNvPr id="8" name="Соединительная линия уступом 7"/>
          <p:cNvCxnSpPr>
            <a:stCxn id="5" idx="1"/>
            <a:endCxn id="6" idx="1"/>
          </p:cNvCxnSpPr>
          <p:nvPr/>
        </p:nvCxnSpPr>
        <p:spPr>
          <a:xfrm rot="10800000" flipV="1">
            <a:off x="683568" y="1700809"/>
            <a:ext cx="12700" cy="1692188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658213" y="4653136"/>
            <a:ext cx="7920879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C000"/>
                </a:solidFill>
              </a:rPr>
              <a:t>По итогам работы РГ  отдел ведет работу по  исполнению принятых решений:</a:t>
            </a:r>
          </a:p>
          <a:p>
            <a:pPr algn="just"/>
            <a:r>
              <a:rPr lang="ru-RU" sz="1600" b="1" dirty="0" smtClean="0">
                <a:solidFill>
                  <a:srgbClr val="FFC000"/>
                </a:solidFill>
              </a:rPr>
              <a:t>1) </a:t>
            </a:r>
            <a:r>
              <a:rPr lang="ru-RU" sz="1600" b="1" dirty="0" smtClean="0">
                <a:solidFill>
                  <a:schemeClr val="tx1"/>
                </a:solidFill>
              </a:rPr>
              <a:t>Проводит работу по внутригосударственному согласованию проектов   нормативных  правовых  актов  Евразийского экономического союза;</a:t>
            </a:r>
            <a:endParaRPr lang="ru-RU" sz="1600" b="1" dirty="0" smtClean="0">
              <a:solidFill>
                <a:srgbClr val="FFC000"/>
              </a:solidFill>
            </a:endParaRPr>
          </a:p>
          <a:p>
            <a:pPr algn="just"/>
            <a:r>
              <a:rPr lang="ru-RU" sz="1600" b="1" dirty="0" smtClean="0">
                <a:solidFill>
                  <a:srgbClr val="FFC000"/>
                </a:solidFill>
              </a:rPr>
              <a:t>2) </a:t>
            </a:r>
            <a:r>
              <a:rPr lang="ru-RU" sz="1600" b="1" dirty="0" smtClean="0">
                <a:solidFill>
                  <a:schemeClr val="tx1"/>
                </a:solidFill>
              </a:rPr>
              <a:t>Разрабатывает  проекты  национальных нормативных правовых актов  во исполнение  обязательств  Кыргызской Республики  в рамках ЕАЭС и ВТО;</a:t>
            </a:r>
          </a:p>
          <a:p>
            <a:pPr algn="just"/>
            <a:r>
              <a:rPr lang="ru-RU" sz="1600" b="1" dirty="0" smtClean="0">
                <a:solidFill>
                  <a:srgbClr val="FFC000"/>
                </a:solidFill>
              </a:rPr>
              <a:t>3) </a:t>
            </a:r>
            <a:r>
              <a:rPr lang="ru-RU" sz="1600" b="1" dirty="0" smtClean="0">
                <a:solidFill>
                  <a:schemeClr val="tx1"/>
                </a:solidFill>
              </a:rPr>
              <a:t>Инициирует   процесс  гармонизации  национального законодательства  с правом   Евразийского экономического союза.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64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Организация работы  ВЕЭС, ЕМПС, ЕЭК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576" y="980728"/>
            <a:ext cx="7704856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C000"/>
                </a:solidFill>
              </a:rPr>
              <a:t>Высший евразийский экономический совет </a:t>
            </a:r>
            <a:endParaRPr lang="ru-RU" b="1" dirty="0" smtClean="0">
              <a:solidFill>
                <a:srgbClr val="FFC000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заседает  не реже  одного раза в год;</a:t>
            </a:r>
          </a:p>
          <a:p>
            <a:pPr marL="285750" indent="-285750" algn="just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в 2018 году председательствует Российская Федерация;</a:t>
            </a:r>
          </a:p>
          <a:p>
            <a:pPr algn="just"/>
            <a:r>
              <a:rPr lang="ru-RU" sz="1400" b="1" dirty="0">
                <a:solidFill>
                  <a:schemeClr val="tx1"/>
                </a:solidFill>
              </a:rPr>
              <a:t>-  очередное заседание состоялось 14 мая 2018 </a:t>
            </a:r>
            <a:r>
              <a:rPr lang="ru-RU" sz="1400" b="1" dirty="0" smtClean="0">
                <a:solidFill>
                  <a:schemeClr val="tx1"/>
                </a:solidFill>
              </a:rPr>
              <a:t>года, где </a:t>
            </a:r>
            <a:r>
              <a:rPr lang="ru-RU" sz="1400" b="1" dirty="0" smtClean="0"/>
              <a:t>представлены </a:t>
            </a:r>
            <a:r>
              <a:rPr lang="ru-RU" sz="1400" b="1" dirty="0"/>
              <a:t>доклады о первых результатах, которых Республика Армения и Кыргызская Республика добились за два года в </a:t>
            </a:r>
            <a:r>
              <a:rPr lang="ru-RU" sz="1400" b="1" dirty="0" smtClean="0"/>
              <a:t>ЕАЭС;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 </a:t>
            </a:r>
            <a:r>
              <a:rPr lang="ru-RU" sz="1400" b="1" dirty="0" smtClean="0"/>
              <a:t>создан Совет </a:t>
            </a:r>
            <a:r>
              <a:rPr lang="ru-RU" sz="1400" b="1" dirty="0"/>
              <a:t>руководителей уполномоченных органов государств-членов ЕАЭС в </a:t>
            </a:r>
            <a:r>
              <a:rPr lang="ru-RU" sz="1400" b="1" dirty="0" smtClean="0"/>
              <a:t>сфер агропромышленного комплекса.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91580" y="3212976"/>
            <a:ext cx="770485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FFC000"/>
              </a:solidFill>
            </a:endParaRPr>
          </a:p>
          <a:p>
            <a:pPr algn="ctr"/>
            <a:r>
              <a:rPr lang="ru-RU" b="1" dirty="0" smtClean="0">
                <a:solidFill>
                  <a:srgbClr val="FFC000"/>
                </a:solidFill>
              </a:rPr>
              <a:t>Евразийский Межправительственный совет</a:t>
            </a:r>
          </a:p>
          <a:p>
            <a:pPr marL="285750" indent="-285750" algn="just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заседает  не реже одного раза  в шесть месяцев;</a:t>
            </a:r>
          </a:p>
          <a:p>
            <a:pPr marL="285750" indent="-285750" algn="just">
              <a:buFontTx/>
              <a:buChar char="-"/>
            </a:pPr>
            <a:r>
              <a:rPr lang="ru-RU" sz="1400" b="1" dirty="0">
                <a:solidFill>
                  <a:schemeClr val="tx1"/>
                </a:solidFill>
              </a:rPr>
              <a:t>о</a:t>
            </a:r>
            <a:r>
              <a:rPr lang="ru-RU" sz="1400" b="1" dirty="0" smtClean="0">
                <a:solidFill>
                  <a:schemeClr val="tx1"/>
                </a:solidFill>
              </a:rPr>
              <a:t>чередное заседание состоялось  2 февраля 2018 года, где </a:t>
            </a:r>
            <a:r>
              <a:rPr lang="ru-RU" sz="1400" b="1" dirty="0" smtClean="0"/>
              <a:t>члены </a:t>
            </a:r>
            <a:r>
              <a:rPr lang="ru-RU" sz="1400" b="1" dirty="0" err="1"/>
              <a:t>Межправсовета</a:t>
            </a:r>
            <a:r>
              <a:rPr lang="ru-RU" sz="1400" b="1" dirty="0"/>
              <a:t> </a:t>
            </a:r>
            <a:r>
              <a:rPr lang="ru-RU" sz="1400" b="1" dirty="0" smtClean="0"/>
              <a:t>подписали </a:t>
            </a:r>
            <a:r>
              <a:rPr lang="ru-RU" sz="1400" b="1" dirty="0"/>
              <a:t>Соглашение о маркировке товаров средствами идентификации в </a:t>
            </a:r>
            <a:r>
              <a:rPr lang="ru-RU" sz="1400" b="1" dirty="0" smtClean="0"/>
              <a:t>ЕАЭС, а также одобрили </a:t>
            </a:r>
            <a:r>
              <a:rPr lang="ru-RU" sz="1400" b="1" dirty="0"/>
              <a:t>прогнозы развития агропромышленного комплекса стран </a:t>
            </a:r>
            <a:r>
              <a:rPr lang="ru-RU" sz="1400" b="1" dirty="0" smtClean="0"/>
              <a:t>Союза;</a:t>
            </a:r>
          </a:p>
          <a:p>
            <a:pPr algn="just"/>
            <a:r>
              <a:rPr lang="ru-RU" sz="1400" b="1" smtClean="0">
                <a:solidFill>
                  <a:schemeClr val="tx1"/>
                </a:solidFill>
              </a:rPr>
              <a:t>-     очередное </a:t>
            </a:r>
            <a:r>
              <a:rPr lang="ru-RU" sz="1400" b="1" dirty="0" smtClean="0">
                <a:solidFill>
                  <a:schemeClr val="tx1"/>
                </a:solidFill>
              </a:rPr>
              <a:t>заседание состоится </a:t>
            </a:r>
            <a:r>
              <a:rPr lang="ru-RU" sz="1400" b="1" smtClean="0">
                <a:solidFill>
                  <a:schemeClr val="tx1"/>
                </a:solidFill>
              </a:rPr>
              <a:t>21 июня 2018 года. 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endParaRPr lang="ru-RU" b="1" dirty="0" smtClean="0">
              <a:solidFill>
                <a:srgbClr val="FFC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7584" y="4797152"/>
            <a:ext cx="763284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C000"/>
                </a:solidFill>
              </a:rPr>
              <a:t>Совет Евразийской экономической комиссии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заседает ежемесячно  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5661248"/>
            <a:ext cx="820891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FFC000"/>
              </a:solidFill>
            </a:endParaRPr>
          </a:p>
          <a:p>
            <a:pPr algn="ctr"/>
            <a:r>
              <a:rPr lang="ru-RU" b="1" dirty="0" smtClean="0">
                <a:solidFill>
                  <a:srgbClr val="FFC000"/>
                </a:solidFill>
              </a:rPr>
              <a:t>Коллегии Евразийской  экономической  комиссии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заседает  еженедельно </a:t>
            </a:r>
          </a:p>
          <a:p>
            <a:pPr algn="ctr"/>
            <a:endParaRPr lang="ru-RU" sz="1400" b="1" dirty="0">
              <a:solidFill>
                <a:schemeClr val="tx1"/>
              </a:solidFill>
            </a:endParaRPr>
          </a:p>
          <a:p>
            <a:pPr algn="ctr"/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493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Основные направления работы отдела 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на </a:t>
            </a:r>
            <a:r>
              <a:rPr lang="ru-RU" sz="2000" b="1" smtClean="0">
                <a:solidFill>
                  <a:srgbClr val="C00000"/>
                </a:solidFill>
              </a:rPr>
              <a:t>текущий момент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052736"/>
            <a:ext cx="849694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ru-RU" sz="1600" i="1" dirty="0" smtClean="0"/>
              <a:t>Анализ, </a:t>
            </a:r>
            <a:r>
              <a:rPr lang="ru-RU" sz="1600" i="1" dirty="0"/>
              <a:t>складывающейся ситуации на </a:t>
            </a:r>
            <a:r>
              <a:rPr lang="ru-RU" sz="1600" i="1" dirty="0">
                <a:solidFill>
                  <a:srgbClr val="FFC000"/>
                </a:solidFill>
              </a:rPr>
              <a:t>рынке сахара </a:t>
            </a:r>
            <a:r>
              <a:rPr lang="ru-RU" sz="1600" i="1" dirty="0"/>
              <a:t>на территории государств-членов </a:t>
            </a:r>
            <a:r>
              <a:rPr lang="ru-RU" sz="1600" i="1" dirty="0" smtClean="0"/>
              <a:t>Союза и ведение соответствующей  работы </a:t>
            </a:r>
            <a:r>
              <a:rPr lang="ru-RU" sz="1600" i="1" dirty="0"/>
              <a:t>по исключению влияния негативных факторов на производство и сбыт сахара в республике.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31540" y="2348880"/>
            <a:ext cx="842493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i="1" dirty="0" smtClean="0"/>
              <a:t>     </a:t>
            </a:r>
            <a:r>
              <a:rPr lang="ru-RU" sz="1600" i="1" dirty="0" smtClean="0"/>
              <a:t>Во </a:t>
            </a:r>
            <a:r>
              <a:rPr lang="ru-RU" sz="1600" i="1" dirty="0"/>
              <a:t>избежание требований и мер, не в полной мере соответствующих   пункту 2 статьи 53 Договора о Союзе, Кыргызской Республикой </a:t>
            </a:r>
            <a:r>
              <a:rPr lang="ru-RU" sz="1600" i="1" dirty="0">
                <a:solidFill>
                  <a:srgbClr val="FFC000"/>
                </a:solidFill>
              </a:rPr>
              <a:t>инициировано и ведется работа по </a:t>
            </a:r>
            <a:r>
              <a:rPr lang="ru-RU" sz="1600" i="1" dirty="0"/>
              <a:t>внесению изменений в Технический регламент Таможенного союза 021/2011 по требованиям к муке хлебопекарной первого и высшего сортов, в части </a:t>
            </a:r>
            <a:r>
              <a:rPr lang="ru-RU" sz="1600" i="1" dirty="0">
                <a:solidFill>
                  <a:srgbClr val="FFC000"/>
                </a:solidFill>
              </a:rPr>
              <a:t>обогащения муки.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4005064"/>
            <a:ext cx="8608708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/>
              <a:t>Участие в разработке  </a:t>
            </a:r>
            <a:r>
              <a:rPr lang="ru-RU" sz="1600" i="1" dirty="0"/>
              <a:t>проект </a:t>
            </a:r>
            <a:r>
              <a:rPr lang="ru-RU" sz="1600" i="1" dirty="0" smtClean="0"/>
              <a:t>а </a:t>
            </a:r>
            <a:r>
              <a:rPr lang="ru-RU" sz="1600" i="1" dirty="0" smtClean="0">
                <a:solidFill>
                  <a:srgbClr val="FFC000"/>
                </a:solidFill>
              </a:rPr>
              <a:t>Обзора </a:t>
            </a:r>
            <a:r>
              <a:rPr lang="ru-RU" sz="1600" i="1" dirty="0">
                <a:solidFill>
                  <a:srgbClr val="FFC000"/>
                </a:solidFill>
              </a:rPr>
              <a:t>по актуальным и проблемным вопросам реализации согласованной (скоординированной) агропромышленной политики</a:t>
            </a:r>
            <a:r>
              <a:rPr lang="ru-RU" sz="1600" i="1" dirty="0"/>
              <a:t>, по реализации которой разрабатывается проект </a:t>
            </a:r>
            <a:r>
              <a:rPr lang="ru-RU" sz="1600" i="1" dirty="0">
                <a:solidFill>
                  <a:srgbClr val="FFC000"/>
                </a:solidFill>
              </a:rPr>
              <a:t>Плана мероприятий по формированию устойчивой агропродовольственной системы в рамках Евразийского экономического союза</a:t>
            </a:r>
            <a:r>
              <a:rPr lang="ru-RU" sz="1600" i="1" dirty="0"/>
              <a:t>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5805264"/>
            <a:ext cx="864096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Участвует  </a:t>
            </a:r>
            <a:r>
              <a:rPr lang="ru-RU" dirty="0"/>
              <a:t>в работе по формированию единой </a:t>
            </a:r>
            <a:r>
              <a:rPr lang="ru-RU" dirty="0">
                <a:solidFill>
                  <a:srgbClr val="FFC000"/>
                </a:solidFill>
              </a:rPr>
              <a:t>системы обращения складских свидетельств.</a:t>
            </a:r>
          </a:p>
        </p:txBody>
      </p:sp>
    </p:spTree>
    <p:extLst>
      <p:ext uri="{BB962C8B-B14F-4D97-AF65-F5344CB8AC3E}">
        <p14:creationId xmlns:p14="http://schemas.microsoft.com/office/powerpoint/2010/main" val="15978864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376</TotalTime>
  <Words>754</Words>
  <Application>Microsoft Office PowerPoint</Application>
  <PresentationFormat>Экран (4:3)</PresentationFormat>
  <Paragraphs>74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  </vt:lpstr>
      <vt:lpstr>Презентация PowerPoint</vt:lpstr>
      <vt:lpstr>Презентация PowerPoint</vt:lpstr>
      <vt:lpstr>Структура Евразийской экономической комиссии</vt:lpstr>
      <vt:lpstr>Отдел по работе с ЕАЭС и вопросам ВТО Министерства сельского хозяйства, пищевой промышленности  и мелиорации Кыргызской Республики</vt:lpstr>
      <vt:lpstr>Организация работы  ВЕЭС, ЕМПС, ЕЭК</vt:lpstr>
      <vt:lpstr>Основные направления работы отдела  на текущий момент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Отдел по работе с ЕАЭС и вопросам ВТО МСХППМ КР</dc:title>
  <dc:creator>RePack by Diakov</dc:creator>
  <cp:lastModifiedBy>RePack by Diakov</cp:lastModifiedBy>
  <cp:revision>35</cp:revision>
  <dcterms:created xsi:type="dcterms:W3CDTF">2018-05-30T08:06:34Z</dcterms:created>
  <dcterms:modified xsi:type="dcterms:W3CDTF">2019-10-21T05:56:09Z</dcterms:modified>
</cp:coreProperties>
</file>