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0" y="-6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39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9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17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6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7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8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6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3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0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0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8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5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9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09700-DB7C-5549-9E54-F1A54F2884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6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2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73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46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86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07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63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23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58DEA-88A8-4508-9FAE-E7618E6B64B9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BB2C3-D61E-4E07-BA0C-C3589BE594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10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3A8FE1C-F156-1746-BFE6-2B4AAB9BC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CEE1BA9-E18F-9843-AF30-089B285383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132856"/>
            <a:ext cx="7772400" cy="1470025"/>
          </a:xfrm>
        </p:spPr>
        <p:txBody>
          <a:bodyPr/>
          <a:lstStyle/>
          <a:p>
            <a:r>
              <a:rPr lang="ru-RU" b="1" dirty="0" smtClean="0"/>
              <a:t>Защита плодового сада от бактериального ожога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Национальная академия наук</a:t>
            </a:r>
            <a:r>
              <a:rPr lang="en-US" dirty="0" smtClean="0"/>
              <a:t> </a:t>
            </a:r>
            <a:r>
              <a:rPr lang="ru-RU" dirty="0" smtClean="0"/>
              <a:t>КР,</a:t>
            </a:r>
          </a:p>
          <a:p>
            <a:r>
              <a:rPr lang="ru-RU" dirty="0" smtClean="0"/>
              <a:t>Институт биологии</a:t>
            </a:r>
          </a:p>
          <a:p>
            <a:r>
              <a:rPr lang="ru-RU" dirty="0" err="1" smtClean="0"/>
              <a:t>Канд.с-х.наук</a:t>
            </a:r>
            <a:r>
              <a:rPr lang="ru-RU" dirty="0" smtClean="0"/>
              <a:t> </a:t>
            </a:r>
            <a:r>
              <a:rPr lang="ru-RU" dirty="0" err="1" smtClean="0"/>
              <a:t>Чакаев</a:t>
            </a:r>
            <a:r>
              <a:rPr lang="ru-RU" dirty="0" smtClean="0"/>
              <a:t> </a:t>
            </a:r>
            <a:r>
              <a:rPr lang="ru-RU" dirty="0" err="1" smtClean="0"/>
              <a:t>Джалил</a:t>
            </a:r>
            <a:r>
              <a:rPr lang="ru-RU" dirty="0" smtClean="0"/>
              <a:t> </a:t>
            </a:r>
            <a:r>
              <a:rPr lang="ru-RU" dirty="0" err="1" smtClean="0"/>
              <a:t>Шакенович</a:t>
            </a:r>
            <a:endParaRPr lang="en-US" dirty="0" smtClean="0"/>
          </a:p>
          <a:p>
            <a:r>
              <a:rPr lang="en-US" dirty="0" smtClean="0"/>
              <a:t>jalil_chakaev@yahoo.com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03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141985" cy="185980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Меры борьбы с бактериальным ожогом плодовых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204864"/>
            <a:ext cx="3141985" cy="3921299"/>
          </a:xfrm>
        </p:spPr>
        <p:txBody>
          <a:bodyPr/>
          <a:lstStyle/>
          <a:p>
            <a:r>
              <a:rPr lang="ru-RU" sz="2400" dirty="0"/>
              <a:t>П</a:t>
            </a:r>
            <a:r>
              <a:rPr lang="ru-RU" sz="2400" dirty="0" smtClean="0"/>
              <a:t>рофилактическая обработка садов антибиотиками (стрептомицин, </a:t>
            </a:r>
          </a:p>
          <a:p>
            <a:r>
              <a:rPr lang="ru-RU" sz="2400" dirty="0" err="1" smtClean="0"/>
              <a:t>фитолавин</a:t>
            </a:r>
            <a:r>
              <a:rPr lang="ru-RU" sz="2400" dirty="0" smtClean="0"/>
              <a:t>, </a:t>
            </a:r>
            <a:r>
              <a:rPr lang="ru-RU" sz="2400" dirty="0" err="1" smtClean="0"/>
              <a:t>касумин</a:t>
            </a:r>
            <a:r>
              <a:rPr lang="ru-RU" dirty="0" smtClean="0"/>
              <a:t>) </a:t>
            </a:r>
          </a:p>
          <a:p>
            <a:r>
              <a:rPr lang="ru-RU" sz="2400" dirty="0" smtClean="0"/>
              <a:t>во время цветения с интервалом 3-4 дня.</a:t>
            </a:r>
            <a:endParaRPr lang="ru-RU" sz="2400" dirty="0"/>
          </a:p>
        </p:txBody>
      </p:sp>
      <p:pic>
        <p:nvPicPr>
          <p:cNvPr id="5" name="Объект 4" descr="ÐÐ°ÑÑÐ¸Ð½ÐºÐ¸ Ð¿Ð¾ Ð·Ð°Ð¿ÑÐ¾ÑÑ ÑÑÑÐµÐ¿ÑÐ¾Ð¼Ð¸ÑÐ¸Ð½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6672"/>
            <a:ext cx="161925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Еко Садиба: Фунгицид Фитолавин, 2 мл - цена в Киеве, доставка по Украине.  фунгицид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133675" cy="3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 descr="ÐÐ°ÑÑÐ¸Ð½ÐºÐ¸ Ð¿Ð¾ Ð·Ð°Ð¿ÑÐ¾ÑÑ ÐºÐ°ÑÑÐ¼Ð¸Ð½ ÑÑÐ½Ð³Ð¸ÑÐ¸Ð´ ÑÐµÐ½Ð°"/>
          <p:cNvPicPr>
            <a:picLocks noGr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95759"/>
            <a:ext cx="3024336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36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>
                <a:latin typeface="Times" pitchFamily="-111" charset="0"/>
                <a:ea typeface="Times" pitchFamily="-111" charset="0"/>
                <a:cs typeface="Times" pitchFamily="-111" charset="0"/>
              </a:rPr>
              <a:t>Борьба с бактериальным ожогом с помощью Стрептомицина</a:t>
            </a:r>
            <a:endParaRPr lang="en-US" sz="3600" b="1" dirty="0" smtClean="0"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15" name="Freeform 3"/>
          <p:cNvSpPr>
            <a:spLocks/>
          </p:cNvSpPr>
          <p:nvPr/>
        </p:nvSpPr>
        <p:spPr bwMode="auto">
          <a:xfrm>
            <a:off x="2089150" y="4035425"/>
            <a:ext cx="4859338" cy="1047750"/>
          </a:xfrm>
          <a:custGeom>
            <a:avLst/>
            <a:gdLst>
              <a:gd name="T0" fmla="*/ 0 w 3061"/>
              <a:gd name="T1" fmla="*/ 2147483647 h 660"/>
              <a:gd name="T2" fmla="*/ 2147483647 w 3061"/>
              <a:gd name="T3" fmla="*/ 0 h 660"/>
              <a:gd name="T4" fmla="*/ 2147483647 w 3061"/>
              <a:gd name="T5" fmla="*/ 2147483647 h 660"/>
              <a:gd name="T6" fmla="*/ 2147483647 w 3061"/>
              <a:gd name="T7" fmla="*/ 2147483647 h 660"/>
              <a:gd name="T8" fmla="*/ 0 w 3061"/>
              <a:gd name="T9" fmla="*/ 2147483647 h 6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61"/>
              <a:gd name="T16" fmla="*/ 0 h 660"/>
              <a:gd name="T17" fmla="*/ 3061 w 3061"/>
              <a:gd name="T18" fmla="*/ 660 h 6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61" h="660">
                <a:moveTo>
                  <a:pt x="0" y="287"/>
                </a:moveTo>
                <a:lnTo>
                  <a:pt x="423" y="0"/>
                </a:lnTo>
                <a:lnTo>
                  <a:pt x="3061" y="316"/>
                </a:lnTo>
                <a:lnTo>
                  <a:pt x="2839" y="660"/>
                </a:lnTo>
                <a:lnTo>
                  <a:pt x="0" y="287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16" name="Freeform 4"/>
          <p:cNvSpPr>
            <a:spLocks/>
          </p:cNvSpPr>
          <p:nvPr/>
        </p:nvSpPr>
        <p:spPr bwMode="auto">
          <a:xfrm>
            <a:off x="1968500" y="1225550"/>
            <a:ext cx="792163" cy="3265488"/>
          </a:xfrm>
          <a:custGeom>
            <a:avLst/>
            <a:gdLst>
              <a:gd name="T0" fmla="*/ 2147483647 w 499"/>
              <a:gd name="T1" fmla="*/ 2147483647 h 2057"/>
              <a:gd name="T2" fmla="*/ 0 w 499"/>
              <a:gd name="T3" fmla="*/ 2147483647 h 2057"/>
              <a:gd name="T4" fmla="*/ 2147483647 w 499"/>
              <a:gd name="T5" fmla="*/ 0 h 2057"/>
              <a:gd name="T6" fmla="*/ 2147483647 w 499"/>
              <a:gd name="T7" fmla="*/ 2147483647 h 2057"/>
              <a:gd name="T8" fmla="*/ 2147483647 w 499"/>
              <a:gd name="T9" fmla="*/ 2147483647 h 20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9"/>
              <a:gd name="T16" fmla="*/ 0 h 2057"/>
              <a:gd name="T17" fmla="*/ 499 w 499"/>
              <a:gd name="T18" fmla="*/ 2057 h 20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9" h="2057">
                <a:moveTo>
                  <a:pt x="76" y="2057"/>
                </a:moveTo>
                <a:lnTo>
                  <a:pt x="0" y="148"/>
                </a:lnTo>
                <a:lnTo>
                  <a:pt x="448" y="0"/>
                </a:lnTo>
                <a:lnTo>
                  <a:pt x="499" y="1770"/>
                </a:lnTo>
                <a:lnTo>
                  <a:pt x="76" y="2057"/>
                </a:lnTo>
                <a:close/>
              </a:path>
            </a:pathLst>
          </a:cu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17" name="Freeform 5"/>
          <p:cNvSpPr>
            <a:spLocks/>
          </p:cNvSpPr>
          <p:nvPr/>
        </p:nvSpPr>
        <p:spPr bwMode="auto">
          <a:xfrm>
            <a:off x="2679700" y="1225550"/>
            <a:ext cx="4392613" cy="3311525"/>
          </a:xfrm>
          <a:custGeom>
            <a:avLst/>
            <a:gdLst>
              <a:gd name="T0" fmla="*/ 2147483647 w 2767"/>
              <a:gd name="T1" fmla="*/ 2147483647 h 2086"/>
              <a:gd name="T2" fmla="*/ 0 w 2767"/>
              <a:gd name="T3" fmla="*/ 0 h 2086"/>
              <a:gd name="T4" fmla="*/ 2147483647 w 2767"/>
              <a:gd name="T5" fmla="*/ 2147483647 h 2086"/>
              <a:gd name="T6" fmla="*/ 2147483647 w 2767"/>
              <a:gd name="T7" fmla="*/ 2147483647 h 2086"/>
              <a:gd name="T8" fmla="*/ 2147483647 w 2767"/>
              <a:gd name="T9" fmla="*/ 2147483647 h 20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67"/>
              <a:gd name="T16" fmla="*/ 0 h 2086"/>
              <a:gd name="T17" fmla="*/ 2767 w 2767"/>
              <a:gd name="T18" fmla="*/ 2086 h 20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67" h="2086">
                <a:moveTo>
                  <a:pt x="51" y="1770"/>
                </a:moveTo>
                <a:lnTo>
                  <a:pt x="0" y="0"/>
                </a:lnTo>
                <a:lnTo>
                  <a:pt x="2767" y="162"/>
                </a:lnTo>
                <a:lnTo>
                  <a:pt x="2689" y="2086"/>
                </a:lnTo>
                <a:lnTo>
                  <a:pt x="51" y="1770"/>
                </a:lnTo>
                <a:close/>
              </a:path>
            </a:pathLst>
          </a:cu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2089150" y="4035425"/>
            <a:ext cx="4859338" cy="501650"/>
          </a:xfrm>
          <a:custGeom>
            <a:avLst/>
            <a:gdLst>
              <a:gd name="T0" fmla="*/ 0 w 3061"/>
              <a:gd name="T1" fmla="*/ 2147483647 h 316"/>
              <a:gd name="T2" fmla="*/ 2147483647 w 3061"/>
              <a:gd name="T3" fmla="*/ 0 h 316"/>
              <a:gd name="T4" fmla="*/ 2147483647 w 3061"/>
              <a:gd name="T5" fmla="*/ 2147483647 h 316"/>
              <a:gd name="T6" fmla="*/ 0 60000 65536"/>
              <a:gd name="T7" fmla="*/ 0 60000 65536"/>
              <a:gd name="T8" fmla="*/ 0 60000 65536"/>
              <a:gd name="T9" fmla="*/ 0 w 3061"/>
              <a:gd name="T10" fmla="*/ 0 h 316"/>
              <a:gd name="T11" fmla="*/ 3061 w 3061"/>
              <a:gd name="T12" fmla="*/ 316 h 3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61" h="316">
                <a:moveTo>
                  <a:pt x="0" y="287"/>
                </a:moveTo>
                <a:lnTo>
                  <a:pt x="423" y="0"/>
                </a:lnTo>
                <a:lnTo>
                  <a:pt x="3061" y="31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2078038" y="3735388"/>
            <a:ext cx="4884737" cy="477837"/>
          </a:xfrm>
          <a:custGeom>
            <a:avLst/>
            <a:gdLst>
              <a:gd name="T0" fmla="*/ 0 w 3077"/>
              <a:gd name="T1" fmla="*/ 2147483647 h 301"/>
              <a:gd name="T2" fmla="*/ 2147483647 w 3077"/>
              <a:gd name="T3" fmla="*/ 0 h 301"/>
              <a:gd name="T4" fmla="*/ 2147483647 w 3077"/>
              <a:gd name="T5" fmla="*/ 2147483647 h 301"/>
              <a:gd name="T6" fmla="*/ 0 60000 65536"/>
              <a:gd name="T7" fmla="*/ 0 60000 65536"/>
              <a:gd name="T8" fmla="*/ 0 60000 65536"/>
              <a:gd name="T9" fmla="*/ 0 w 3077"/>
              <a:gd name="T10" fmla="*/ 0 h 301"/>
              <a:gd name="T11" fmla="*/ 3077 w 3077"/>
              <a:gd name="T12" fmla="*/ 301 h 3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77" h="301">
                <a:moveTo>
                  <a:pt x="0" y="274"/>
                </a:moveTo>
                <a:lnTo>
                  <a:pt x="424" y="0"/>
                </a:lnTo>
                <a:lnTo>
                  <a:pt x="3077" y="301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20" name="Freeform 8"/>
          <p:cNvSpPr>
            <a:spLocks/>
          </p:cNvSpPr>
          <p:nvPr/>
        </p:nvSpPr>
        <p:spPr bwMode="auto">
          <a:xfrm>
            <a:off x="2063750" y="3433763"/>
            <a:ext cx="4910138" cy="449262"/>
          </a:xfrm>
          <a:custGeom>
            <a:avLst/>
            <a:gdLst>
              <a:gd name="T0" fmla="*/ 0 w 3093"/>
              <a:gd name="T1" fmla="*/ 2147483647 h 283"/>
              <a:gd name="T2" fmla="*/ 2147483647 w 3093"/>
              <a:gd name="T3" fmla="*/ 0 h 283"/>
              <a:gd name="T4" fmla="*/ 2147483647 w 3093"/>
              <a:gd name="T5" fmla="*/ 2147483647 h 283"/>
              <a:gd name="T6" fmla="*/ 0 60000 65536"/>
              <a:gd name="T7" fmla="*/ 0 60000 65536"/>
              <a:gd name="T8" fmla="*/ 0 60000 65536"/>
              <a:gd name="T9" fmla="*/ 0 w 3093"/>
              <a:gd name="T10" fmla="*/ 0 h 283"/>
              <a:gd name="T11" fmla="*/ 3093 w 3093"/>
              <a:gd name="T12" fmla="*/ 283 h 2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93" h="283">
                <a:moveTo>
                  <a:pt x="0" y="258"/>
                </a:moveTo>
                <a:lnTo>
                  <a:pt x="428" y="0"/>
                </a:lnTo>
                <a:lnTo>
                  <a:pt x="3093" y="283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52638" y="3127375"/>
            <a:ext cx="4935537" cy="423863"/>
          </a:xfrm>
          <a:custGeom>
            <a:avLst/>
            <a:gdLst>
              <a:gd name="T0" fmla="*/ 0 w 3109"/>
              <a:gd name="T1" fmla="*/ 2147483647 h 267"/>
              <a:gd name="T2" fmla="*/ 2147483647 w 3109"/>
              <a:gd name="T3" fmla="*/ 0 h 267"/>
              <a:gd name="T4" fmla="*/ 2147483647 w 3109"/>
              <a:gd name="T5" fmla="*/ 2147483647 h 267"/>
              <a:gd name="T6" fmla="*/ 0 60000 65536"/>
              <a:gd name="T7" fmla="*/ 0 60000 65536"/>
              <a:gd name="T8" fmla="*/ 0 60000 65536"/>
              <a:gd name="T9" fmla="*/ 0 w 3109"/>
              <a:gd name="T10" fmla="*/ 0 h 267"/>
              <a:gd name="T11" fmla="*/ 3109 w 3109"/>
              <a:gd name="T12" fmla="*/ 267 h 2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09" h="267">
                <a:moveTo>
                  <a:pt x="0" y="244"/>
                </a:moveTo>
                <a:lnTo>
                  <a:pt x="429" y="0"/>
                </a:lnTo>
                <a:lnTo>
                  <a:pt x="3109" y="267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22" name="Freeform 10"/>
          <p:cNvSpPr>
            <a:spLocks/>
          </p:cNvSpPr>
          <p:nvPr/>
        </p:nvSpPr>
        <p:spPr bwMode="auto">
          <a:xfrm>
            <a:off x="2038350" y="2817813"/>
            <a:ext cx="4964113" cy="398462"/>
          </a:xfrm>
          <a:custGeom>
            <a:avLst/>
            <a:gdLst>
              <a:gd name="T0" fmla="*/ 0 w 3127"/>
              <a:gd name="T1" fmla="*/ 2147483647 h 251"/>
              <a:gd name="T2" fmla="*/ 2147483647 w 3127"/>
              <a:gd name="T3" fmla="*/ 0 h 251"/>
              <a:gd name="T4" fmla="*/ 2147483647 w 3127"/>
              <a:gd name="T5" fmla="*/ 2147483647 h 251"/>
              <a:gd name="T6" fmla="*/ 0 60000 65536"/>
              <a:gd name="T7" fmla="*/ 0 60000 65536"/>
              <a:gd name="T8" fmla="*/ 0 60000 65536"/>
              <a:gd name="T9" fmla="*/ 0 w 3127"/>
              <a:gd name="T10" fmla="*/ 0 h 251"/>
              <a:gd name="T11" fmla="*/ 3127 w 3127"/>
              <a:gd name="T12" fmla="*/ 251 h 2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7" h="251">
                <a:moveTo>
                  <a:pt x="0" y="228"/>
                </a:moveTo>
                <a:lnTo>
                  <a:pt x="433" y="0"/>
                </a:lnTo>
                <a:lnTo>
                  <a:pt x="3127" y="251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2024063" y="2506663"/>
            <a:ext cx="4991100" cy="371475"/>
          </a:xfrm>
          <a:custGeom>
            <a:avLst/>
            <a:gdLst>
              <a:gd name="T0" fmla="*/ 0 w 3144"/>
              <a:gd name="T1" fmla="*/ 2147483647 h 234"/>
              <a:gd name="T2" fmla="*/ 2147483647 w 3144"/>
              <a:gd name="T3" fmla="*/ 0 h 234"/>
              <a:gd name="T4" fmla="*/ 2147483647 w 3144"/>
              <a:gd name="T5" fmla="*/ 2147483647 h 234"/>
              <a:gd name="T6" fmla="*/ 0 60000 65536"/>
              <a:gd name="T7" fmla="*/ 0 60000 65536"/>
              <a:gd name="T8" fmla="*/ 0 60000 65536"/>
              <a:gd name="T9" fmla="*/ 0 w 3144"/>
              <a:gd name="T10" fmla="*/ 0 h 234"/>
              <a:gd name="T11" fmla="*/ 3144 w 3144"/>
              <a:gd name="T12" fmla="*/ 234 h 2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4" h="234">
                <a:moveTo>
                  <a:pt x="0" y="212"/>
                </a:moveTo>
                <a:lnTo>
                  <a:pt x="436" y="0"/>
                </a:lnTo>
                <a:lnTo>
                  <a:pt x="3144" y="23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2012950" y="2190750"/>
            <a:ext cx="5016500" cy="344488"/>
          </a:xfrm>
          <a:custGeom>
            <a:avLst/>
            <a:gdLst>
              <a:gd name="T0" fmla="*/ 0 w 3160"/>
              <a:gd name="T1" fmla="*/ 2147483647 h 217"/>
              <a:gd name="T2" fmla="*/ 2147483647 w 3160"/>
              <a:gd name="T3" fmla="*/ 0 h 217"/>
              <a:gd name="T4" fmla="*/ 2147483647 w 3160"/>
              <a:gd name="T5" fmla="*/ 2147483647 h 217"/>
              <a:gd name="T6" fmla="*/ 0 60000 65536"/>
              <a:gd name="T7" fmla="*/ 0 60000 65536"/>
              <a:gd name="T8" fmla="*/ 0 60000 65536"/>
              <a:gd name="T9" fmla="*/ 0 w 3160"/>
              <a:gd name="T10" fmla="*/ 0 h 217"/>
              <a:gd name="T11" fmla="*/ 3160 w 3160"/>
              <a:gd name="T12" fmla="*/ 217 h 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60" h="217">
                <a:moveTo>
                  <a:pt x="0" y="197"/>
                </a:moveTo>
                <a:lnTo>
                  <a:pt x="438" y="0"/>
                </a:lnTo>
                <a:lnTo>
                  <a:pt x="3160" y="217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1997075" y="1873250"/>
            <a:ext cx="5046663" cy="314325"/>
          </a:xfrm>
          <a:custGeom>
            <a:avLst/>
            <a:gdLst>
              <a:gd name="T0" fmla="*/ 0 w 3179"/>
              <a:gd name="T1" fmla="*/ 2147483647 h 198"/>
              <a:gd name="T2" fmla="*/ 2147483647 w 3179"/>
              <a:gd name="T3" fmla="*/ 0 h 198"/>
              <a:gd name="T4" fmla="*/ 2147483647 w 3179"/>
              <a:gd name="T5" fmla="*/ 2147483647 h 198"/>
              <a:gd name="T6" fmla="*/ 0 60000 65536"/>
              <a:gd name="T7" fmla="*/ 0 60000 65536"/>
              <a:gd name="T8" fmla="*/ 0 60000 65536"/>
              <a:gd name="T9" fmla="*/ 0 w 3179"/>
              <a:gd name="T10" fmla="*/ 0 h 198"/>
              <a:gd name="T11" fmla="*/ 3179 w 3179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9" h="198">
                <a:moveTo>
                  <a:pt x="0" y="180"/>
                </a:moveTo>
                <a:lnTo>
                  <a:pt x="441" y="0"/>
                </a:lnTo>
                <a:lnTo>
                  <a:pt x="3179" y="19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26" name="Freeform 14"/>
          <p:cNvSpPr>
            <a:spLocks/>
          </p:cNvSpPr>
          <p:nvPr/>
        </p:nvSpPr>
        <p:spPr bwMode="auto">
          <a:xfrm>
            <a:off x="1982788" y="1552575"/>
            <a:ext cx="5075237" cy="285750"/>
          </a:xfrm>
          <a:custGeom>
            <a:avLst/>
            <a:gdLst>
              <a:gd name="T0" fmla="*/ 0 w 3197"/>
              <a:gd name="T1" fmla="*/ 2147483647 h 180"/>
              <a:gd name="T2" fmla="*/ 2147483647 w 3197"/>
              <a:gd name="T3" fmla="*/ 0 h 180"/>
              <a:gd name="T4" fmla="*/ 2147483647 w 3197"/>
              <a:gd name="T5" fmla="*/ 2147483647 h 180"/>
              <a:gd name="T6" fmla="*/ 0 60000 65536"/>
              <a:gd name="T7" fmla="*/ 0 60000 65536"/>
              <a:gd name="T8" fmla="*/ 0 60000 65536"/>
              <a:gd name="T9" fmla="*/ 0 w 3197"/>
              <a:gd name="T10" fmla="*/ 0 h 180"/>
              <a:gd name="T11" fmla="*/ 3197 w 3197"/>
              <a:gd name="T12" fmla="*/ 180 h 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97" h="180">
                <a:moveTo>
                  <a:pt x="0" y="164"/>
                </a:moveTo>
                <a:lnTo>
                  <a:pt x="444" y="0"/>
                </a:lnTo>
                <a:lnTo>
                  <a:pt x="3197" y="18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27" name="Freeform 15"/>
          <p:cNvSpPr>
            <a:spLocks/>
          </p:cNvSpPr>
          <p:nvPr/>
        </p:nvSpPr>
        <p:spPr bwMode="auto">
          <a:xfrm>
            <a:off x="1968500" y="1225550"/>
            <a:ext cx="5103813" cy="257175"/>
          </a:xfrm>
          <a:custGeom>
            <a:avLst/>
            <a:gdLst>
              <a:gd name="T0" fmla="*/ 0 w 3215"/>
              <a:gd name="T1" fmla="*/ 2147483647 h 162"/>
              <a:gd name="T2" fmla="*/ 2147483647 w 3215"/>
              <a:gd name="T3" fmla="*/ 0 h 162"/>
              <a:gd name="T4" fmla="*/ 2147483647 w 3215"/>
              <a:gd name="T5" fmla="*/ 2147483647 h 162"/>
              <a:gd name="T6" fmla="*/ 0 60000 65536"/>
              <a:gd name="T7" fmla="*/ 0 60000 65536"/>
              <a:gd name="T8" fmla="*/ 0 60000 65536"/>
              <a:gd name="T9" fmla="*/ 0 w 3215"/>
              <a:gd name="T10" fmla="*/ 0 h 162"/>
              <a:gd name="T11" fmla="*/ 3215 w 3215"/>
              <a:gd name="T12" fmla="*/ 162 h 1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15" h="162">
                <a:moveTo>
                  <a:pt x="0" y="148"/>
                </a:moveTo>
                <a:lnTo>
                  <a:pt x="448" y="0"/>
                </a:lnTo>
                <a:lnTo>
                  <a:pt x="3215" y="16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28" name="Freeform 16"/>
          <p:cNvSpPr>
            <a:spLocks/>
          </p:cNvSpPr>
          <p:nvPr/>
        </p:nvSpPr>
        <p:spPr bwMode="auto">
          <a:xfrm>
            <a:off x="2089150" y="4035425"/>
            <a:ext cx="4859338" cy="1047750"/>
          </a:xfrm>
          <a:custGeom>
            <a:avLst/>
            <a:gdLst>
              <a:gd name="T0" fmla="*/ 2147483647 w 3061"/>
              <a:gd name="T1" fmla="*/ 2147483647 h 660"/>
              <a:gd name="T2" fmla="*/ 2147483647 w 3061"/>
              <a:gd name="T3" fmla="*/ 2147483647 h 660"/>
              <a:gd name="T4" fmla="*/ 0 w 3061"/>
              <a:gd name="T5" fmla="*/ 2147483647 h 660"/>
              <a:gd name="T6" fmla="*/ 2147483647 w 3061"/>
              <a:gd name="T7" fmla="*/ 0 h 660"/>
              <a:gd name="T8" fmla="*/ 2147483647 w 3061"/>
              <a:gd name="T9" fmla="*/ 2147483647 h 6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61"/>
              <a:gd name="T16" fmla="*/ 0 h 660"/>
              <a:gd name="T17" fmla="*/ 3061 w 3061"/>
              <a:gd name="T18" fmla="*/ 660 h 6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61" h="660">
                <a:moveTo>
                  <a:pt x="3061" y="316"/>
                </a:moveTo>
                <a:lnTo>
                  <a:pt x="2839" y="660"/>
                </a:lnTo>
                <a:lnTo>
                  <a:pt x="0" y="287"/>
                </a:lnTo>
                <a:lnTo>
                  <a:pt x="423" y="0"/>
                </a:lnTo>
                <a:lnTo>
                  <a:pt x="3061" y="316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29" name="Freeform 17"/>
          <p:cNvSpPr>
            <a:spLocks/>
          </p:cNvSpPr>
          <p:nvPr/>
        </p:nvSpPr>
        <p:spPr bwMode="auto">
          <a:xfrm>
            <a:off x="1963738" y="1219200"/>
            <a:ext cx="790575" cy="3265488"/>
          </a:xfrm>
          <a:custGeom>
            <a:avLst/>
            <a:gdLst>
              <a:gd name="T0" fmla="*/ 2147483647 w 498"/>
              <a:gd name="T1" fmla="*/ 2147483647 h 2057"/>
              <a:gd name="T2" fmla="*/ 0 w 498"/>
              <a:gd name="T3" fmla="*/ 2147483647 h 2057"/>
              <a:gd name="T4" fmla="*/ 2147483647 w 498"/>
              <a:gd name="T5" fmla="*/ 0 h 2057"/>
              <a:gd name="T6" fmla="*/ 2147483647 w 498"/>
              <a:gd name="T7" fmla="*/ 2147483647 h 2057"/>
              <a:gd name="T8" fmla="*/ 2147483647 w 498"/>
              <a:gd name="T9" fmla="*/ 2147483647 h 20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8"/>
              <a:gd name="T16" fmla="*/ 0 h 2057"/>
              <a:gd name="T17" fmla="*/ 498 w 498"/>
              <a:gd name="T18" fmla="*/ 2057 h 20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8" h="2057">
                <a:moveTo>
                  <a:pt x="76" y="2057"/>
                </a:moveTo>
                <a:lnTo>
                  <a:pt x="0" y="148"/>
                </a:lnTo>
                <a:lnTo>
                  <a:pt x="447" y="0"/>
                </a:lnTo>
                <a:lnTo>
                  <a:pt x="498" y="1770"/>
                </a:lnTo>
                <a:lnTo>
                  <a:pt x="76" y="2057"/>
                </a:lnTo>
                <a:close/>
              </a:path>
            </a:pathLst>
          </a:custGeom>
          <a:noFill/>
          <a:ln w="11113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30" name="Freeform 18"/>
          <p:cNvSpPr>
            <a:spLocks/>
          </p:cNvSpPr>
          <p:nvPr/>
        </p:nvSpPr>
        <p:spPr bwMode="auto">
          <a:xfrm>
            <a:off x="2673350" y="1219200"/>
            <a:ext cx="4392613" cy="3311525"/>
          </a:xfrm>
          <a:custGeom>
            <a:avLst/>
            <a:gdLst>
              <a:gd name="T0" fmla="*/ 2147483647 w 2767"/>
              <a:gd name="T1" fmla="*/ 2147483647 h 2086"/>
              <a:gd name="T2" fmla="*/ 0 w 2767"/>
              <a:gd name="T3" fmla="*/ 0 h 2086"/>
              <a:gd name="T4" fmla="*/ 2147483647 w 2767"/>
              <a:gd name="T5" fmla="*/ 2147483647 h 2086"/>
              <a:gd name="T6" fmla="*/ 2147483647 w 2767"/>
              <a:gd name="T7" fmla="*/ 2147483647 h 2086"/>
              <a:gd name="T8" fmla="*/ 2147483647 w 2767"/>
              <a:gd name="T9" fmla="*/ 2147483647 h 20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67"/>
              <a:gd name="T16" fmla="*/ 0 h 2086"/>
              <a:gd name="T17" fmla="*/ 2767 w 2767"/>
              <a:gd name="T18" fmla="*/ 2086 h 20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67" h="2086">
                <a:moveTo>
                  <a:pt x="51" y="1770"/>
                </a:moveTo>
                <a:lnTo>
                  <a:pt x="0" y="0"/>
                </a:lnTo>
                <a:lnTo>
                  <a:pt x="2767" y="163"/>
                </a:lnTo>
                <a:lnTo>
                  <a:pt x="2689" y="2086"/>
                </a:lnTo>
                <a:lnTo>
                  <a:pt x="51" y="1770"/>
                </a:lnTo>
                <a:close/>
              </a:path>
            </a:pathLst>
          </a:custGeom>
          <a:noFill/>
          <a:ln w="11113">
            <a:solidFill>
              <a:srgbClr val="808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2089150" y="4491038"/>
            <a:ext cx="4506913" cy="59213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>
            <a:off x="2089150" y="4491038"/>
            <a:ext cx="1588" cy="571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33" name="Line 21"/>
          <p:cNvSpPr>
            <a:spLocks noChangeShapeType="1"/>
          </p:cNvSpPr>
          <p:nvPr/>
        </p:nvSpPr>
        <p:spPr bwMode="auto">
          <a:xfrm>
            <a:off x="2782888" y="4583113"/>
            <a:ext cx="1587" cy="571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3498850" y="4676775"/>
            <a:ext cx="1588" cy="571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35" name="Line 23"/>
          <p:cNvSpPr>
            <a:spLocks noChangeShapeType="1"/>
          </p:cNvSpPr>
          <p:nvPr/>
        </p:nvSpPr>
        <p:spPr bwMode="auto">
          <a:xfrm>
            <a:off x="4235450" y="4775200"/>
            <a:ext cx="1588" cy="571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>
            <a:off x="4997450" y="4875213"/>
            <a:ext cx="1588" cy="571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>
            <a:off x="5783263" y="4978400"/>
            <a:ext cx="1587" cy="571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6596063" y="5083175"/>
            <a:ext cx="1587" cy="571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 rot="758546">
            <a:off x="6650056" y="4973204"/>
            <a:ext cx="202561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ru-RU" sz="2000" b="1" dirty="0">
                <a:solidFill>
                  <a:srgbClr val="0000FF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Обработка </a:t>
            </a:r>
          </a:p>
          <a:p>
            <a:pPr defTabSz="457200"/>
            <a:r>
              <a:rPr lang="ru-RU" sz="2000" b="1" dirty="0">
                <a:solidFill>
                  <a:srgbClr val="0000FF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Стрептомицином</a:t>
            </a:r>
            <a:endParaRPr lang="en-US" sz="2000" b="1" dirty="0">
              <a:solidFill>
                <a:srgbClr val="0000FF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40" name="Freeform 28"/>
          <p:cNvSpPr>
            <a:spLocks/>
          </p:cNvSpPr>
          <p:nvPr/>
        </p:nvSpPr>
        <p:spPr bwMode="auto">
          <a:xfrm>
            <a:off x="6596063" y="4537075"/>
            <a:ext cx="352425" cy="546100"/>
          </a:xfrm>
          <a:custGeom>
            <a:avLst/>
            <a:gdLst>
              <a:gd name="T0" fmla="*/ 2147483647 w 222"/>
              <a:gd name="T1" fmla="*/ 0 h 344"/>
              <a:gd name="T2" fmla="*/ 0 w 222"/>
              <a:gd name="T3" fmla="*/ 2147483647 h 344"/>
              <a:gd name="T4" fmla="*/ 2147483647 w 222"/>
              <a:gd name="T5" fmla="*/ 2147483647 h 344"/>
              <a:gd name="T6" fmla="*/ 0 60000 65536"/>
              <a:gd name="T7" fmla="*/ 0 60000 65536"/>
              <a:gd name="T8" fmla="*/ 0 60000 65536"/>
              <a:gd name="T9" fmla="*/ 0 w 222"/>
              <a:gd name="T10" fmla="*/ 0 h 344"/>
              <a:gd name="T11" fmla="*/ 222 w 222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" h="344">
                <a:moveTo>
                  <a:pt x="222" y="0"/>
                </a:moveTo>
                <a:lnTo>
                  <a:pt x="0" y="344"/>
                </a:lnTo>
                <a:lnTo>
                  <a:pt x="36" y="344"/>
                </a:lnTo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41" name="Line 29"/>
          <p:cNvSpPr>
            <a:spLocks noChangeShapeType="1"/>
          </p:cNvSpPr>
          <p:nvPr/>
        </p:nvSpPr>
        <p:spPr bwMode="auto">
          <a:xfrm>
            <a:off x="6780213" y="4800600"/>
            <a:ext cx="57150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42" name="Line 30"/>
          <p:cNvSpPr>
            <a:spLocks noChangeShapeType="1"/>
          </p:cNvSpPr>
          <p:nvPr/>
        </p:nvSpPr>
        <p:spPr bwMode="auto">
          <a:xfrm>
            <a:off x="6948488" y="4537075"/>
            <a:ext cx="57150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8943" name="Freeform 31"/>
          <p:cNvSpPr>
            <a:spLocks/>
          </p:cNvSpPr>
          <p:nvPr/>
        </p:nvSpPr>
        <p:spPr bwMode="auto">
          <a:xfrm>
            <a:off x="2982913" y="3465513"/>
            <a:ext cx="141287" cy="779462"/>
          </a:xfrm>
          <a:custGeom>
            <a:avLst/>
            <a:gdLst>
              <a:gd name="T0" fmla="*/ 2147483647 w 89"/>
              <a:gd name="T1" fmla="*/ 2147483647 h 491"/>
              <a:gd name="T2" fmla="*/ 0 w 89"/>
              <a:gd name="T3" fmla="*/ 2147483647 h 491"/>
              <a:gd name="T4" fmla="*/ 2147483647 w 89"/>
              <a:gd name="T5" fmla="*/ 0 h 491"/>
              <a:gd name="T6" fmla="*/ 2147483647 w 89"/>
              <a:gd name="T7" fmla="*/ 2147483647 h 491"/>
              <a:gd name="T8" fmla="*/ 2147483647 w 89"/>
              <a:gd name="T9" fmla="*/ 2147483647 h 4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91"/>
              <a:gd name="T17" fmla="*/ 89 w 89"/>
              <a:gd name="T18" fmla="*/ 491 h 4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91">
                <a:moveTo>
                  <a:pt x="11" y="491"/>
                </a:moveTo>
                <a:lnTo>
                  <a:pt x="0" y="50"/>
                </a:lnTo>
                <a:lnTo>
                  <a:pt x="78" y="0"/>
                </a:lnTo>
                <a:lnTo>
                  <a:pt x="89" y="435"/>
                </a:lnTo>
                <a:lnTo>
                  <a:pt x="11" y="491"/>
                </a:lnTo>
                <a:close/>
              </a:path>
            </a:pathLst>
          </a:custGeom>
          <a:solidFill>
            <a:srgbClr val="8033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44" name="Freeform 32"/>
          <p:cNvSpPr>
            <a:spLocks/>
          </p:cNvSpPr>
          <p:nvPr/>
        </p:nvSpPr>
        <p:spPr bwMode="auto">
          <a:xfrm>
            <a:off x="2978150" y="3459163"/>
            <a:ext cx="139700" cy="779462"/>
          </a:xfrm>
          <a:custGeom>
            <a:avLst/>
            <a:gdLst>
              <a:gd name="T0" fmla="*/ 2147483647 w 88"/>
              <a:gd name="T1" fmla="*/ 2147483647 h 491"/>
              <a:gd name="T2" fmla="*/ 0 w 88"/>
              <a:gd name="T3" fmla="*/ 2147483647 h 491"/>
              <a:gd name="T4" fmla="*/ 2147483647 w 88"/>
              <a:gd name="T5" fmla="*/ 0 h 491"/>
              <a:gd name="T6" fmla="*/ 2147483647 w 88"/>
              <a:gd name="T7" fmla="*/ 2147483647 h 491"/>
              <a:gd name="T8" fmla="*/ 2147483647 w 88"/>
              <a:gd name="T9" fmla="*/ 2147483647 h 4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8"/>
              <a:gd name="T16" fmla="*/ 0 h 491"/>
              <a:gd name="T17" fmla="*/ 88 w 88"/>
              <a:gd name="T18" fmla="*/ 491 h 4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8" h="491">
                <a:moveTo>
                  <a:pt x="11" y="491"/>
                </a:moveTo>
                <a:lnTo>
                  <a:pt x="0" y="51"/>
                </a:lnTo>
                <a:lnTo>
                  <a:pt x="77" y="0"/>
                </a:lnTo>
                <a:lnTo>
                  <a:pt x="88" y="435"/>
                </a:lnTo>
                <a:lnTo>
                  <a:pt x="11" y="491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45" name="Freeform 33"/>
          <p:cNvSpPr>
            <a:spLocks/>
          </p:cNvSpPr>
          <p:nvPr/>
        </p:nvSpPr>
        <p:spPr bwMode="auto">
          <a:xfrm>
            <a:off x="2714625" y="3514725"/>
            <a:ext cx="285750" cy="730250"/>
          </a:xfrm>
          <a:custGeom>
            <a:avLst/>
            <a:gdLst>
              <a:gd name="T0" fmla="*/ 2147483647 w 180"/>
              <a:gd name="T1" fmla="*/ 2147483647 h 460"/>
              <a:gd name="T2" fmla="*/ 0 w 180"/>
              <a:gd name="T3" fmla="*/ 0 h 460"/>
              <a:gd name="T4" fmla="*/ 2147483647 w 180"/>
              <a:gd name="T5" fmla="*/ 2147483647 h 460"/>
              <a:gd name="T6" fmla="*/ 2147483647 w 180"/>
              <a:gd name="T7" fmla="*/ 2147483647 h 460"/>
              <a:gd name="T8" fmla="*/ 2147483647 w 180"/>
              <a:gd name="T9" fmla="*/ 2147483647 h 4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0"/>
              <a:gd name="T16" fmla="*/ 0 h 460"/>
              <a:gd name="T17" fmla="*/ 180 w 180"/>
              <a:gd name="T18" fmla="*/ 460 h 4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0" h="460">
                <a:moveTo>
                  <a:pt x="12" y="438"/>
                </a:moveTo>
                <a:lnTo>
                  <a:pt x="0" y="0"/>
                </a:lnTo>
                <a:lnTo>
                  <a:pt x="169" y="19"/>
                </a:lnTo>
                <a:lnTo>
                  <a:pt x="180" y="460"/>
                </a:lnTo>
                <a:lnTo>
                  <a:pt x="12" y="438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46" name="Freeform 34"/>
          <p:cNvSpPr>
            <a:spLocks/>
          </p:cNvSpPr>
          <p:nvPr/>
        </p:nvSpPr>
        <p:spPr bwMode="auto">
          <a:xfrm>
            <a:off x="2708275" y="3508375"/>
            <a:ext cx="287338" cy="730250"/>
          </a:xfrm>
          <a:custGeom>
            <a:avLst/>
            <a:gdLst>
              <a:gd name="T0" fmla="*/ 2147483647 w 181"/>
              <a:gd name="T1" fmla="*/ 2147483647 h 460"/>
              <a:gd name="T2" fmla="*/ 0 w 181"/>
              <a:gd name="T3" fmla="*/ 0 h 460"/>
              <a:gd name="T4" fmla="*/ 2147483647 w 181"/>
              <a:gd name="T5" fmla="*/ 2147483647 h 460"/>
              <a:gd name="T6" fmla="*/ 2147483647 w 181"/>
              <a:gd name="T7" fmla="*/ 2147483647 h 460"/>
              <a:gd name="T8" fmla="*/ 2147483647 w 181"/>
              <a:gd name="T9" fmla="*/ 2147483647 h 4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460"/>
              <a:gd name="T17" fmla="*/ 181 w 181"/>
              <a:gd name="T18" fmla="*/ 460 h 4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460">
                <a:moveTo>
                  <a:pt x="13" y="438"/>
                </a:moveTo>
                <a:lnTo>
                  <a:pt x="0" y="0"/>
                </a:lnTo>
                <a:lnTo>
                  <a:pt x="170" y="20"/>
                </a:lnTo>
                <a:lnTo>
                  <a:pt x="181" y="460"/>
                </a:lnTo>
                <a:lnTo>
                  <a:pt x="13" y="438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47" name="Freeform 35"/>
          <p:cNvSpPr>
            <a:spLocks/>
          </p:cNvSpPr>
          <p:nvPr/>
        </p:nvSpPr>
        <p:spPr bwMode="auto">
          <a:xfrm>
            <a:off x="2714625" y="3436938"/>
            <a:ext cx="392113" cy="107950"/>
          </a:xfrm>
          <a:custGeom>
            <a:avLst/>
            <a:gdLst>
              <a:gd name="T0" fmla="*/ 2147483647 w 247"/>
              <a:gd name="T1" fmla="*/ 2147483647 h 68"/>
              <a:gd name="T2" fmla="*/ 2147483647 w 247"/>
              <a:gd name="T3" fmla="*/ 2147483647 h 68"/>
              <a:gd name="T4" fmla="*/ 2147483647 w 247"/>
              <a:gd name="T5" fmla="*/ 0 h 68"/>
              <a:gd name="T6" fmla="*/ 0 w 247"/>
              <a:gd name="T7" fmla="*/ 2147483647 h 68"/>
              <a:gd name="T8" fmla="*/ 2147483647 w 247"/>
              <a:gd name="T9" fmla="*/ 2147483647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7"/>
              <a:gd name="T16" fmla="*/ 0 h 68"/>
              <a:gd name="T17" fmla="*/ 247 w 247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7" h="68">
                <a:moveTo>
                  <a:pt x="169" y="68"/>
                </a:moveTo>
                <a:lnTo>
                  <a:pt x="247" y="18"/>
                </a:lnTo>
                <a:lnTo>
                  <a:pt x="81" y="0"/>
                </a:lnTo>
                <a:lnTo>
                  <a:pt x="0" y="49"/>
                </a:lnTo>
                <a:lnTo>
                  <a:pt x="169" y="68"/>
                </a:lnTo>
                <a:close/>
              </a:path>
            </a:pathLst>
          </a:custGeom>
          <a:solidFill>
            <a:srgbClr val="BF4D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48" name="Freeform 36"/>
          <p:cNvSpPr>
            <a:spLocks/>
          </p:cNvSpPr>
          <p:nvPr/>
        </p:nvSpPr>
        <p:spPr bwMode="auto">
          <a:xfrm>
            <a:off x="2708275" y="3430588"/>
            <a:ext cx="392113" cy="109537"/>
          </a:xfrm>
          <a:custGeom>
            <a:avLst/>
            <a:gdLst>
              <a:gd name="T0" fmla="*/ 2147483647 w 247"/>
              <a:gd name="T1" fmla="*/ 2147483647 h 69"/>
              <a:gd name="T2" fmla="*/ 2147483647 w 247"/>
              <a:gd name="T3" fmla="*/ 2147483647 h 69"/>
              <a:gd name="T4" fmla="*/ 2147483647 w 247"/>
              <a:gd name="T5" fmla="*/ 0 h 69"/>
              <a:gd name="T6" fmla="*/ 0 w 247"/>
              <a:gd name="T7" fmla="*/ 2147483647 h 69"/>
              <a:gd name="T8" fmla="*/ 2147483647 w 247"/>
              <a:gd name="T9" fmla="*/ 2147483647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7"/>
              <a:gd name="T16" fmla="*/ 0 h 69"/>
              <a:gd name="T17" fmla="*/ 247 w 247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7" h="69">
                <a:moveTo>
                  <a:pt x="170" y="69"/>
                </a:moveTo>
                <a:lnTo>
                  <a:pt x="247" y="18"/>
                </a:lnTo>
                <a:lnTo>
                  <a:pt x="81" y="0"/>
                </a:lnTo>
                <a:lnTo>
                  <a:pt x="0" y="49"/>
                </a:lnTo>
                <a:lnTo>
                  <a:pt x="170" y="69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49" name="Freeform 37"/>
          <p:cNvSpPr>
            <a:spLocks/>
          </p:cNvSpPr>
          <p:nvPr/>
        </p:nvSpPr>
        <p:spPr bwMode="auto">
          <a:xfrm>
            <a:off x="3640138" y="1463675"/>
            <a:ext cx="150812" cy="2863850"/>
          </a:xfrm>
          <a:custGeom>
            <a:avLst/>
            <a:gdLst>
              <a:gd name="T0" fmla="*/ 2147483647 w 95"/>
              <a:gd name="T1" fmla="*/ 2147483647 h 1804"/>
              <a:gd name="T2" fmla="*/ 0 w 95"/>
              <a:gd name="T3" fmla="*/ 2147483647 h 1804"/>
              <a:gd name="T4" fmla="*/ 2147483647 w 95"/>
              <a:gd name="T5" fmla="*/ 0 h 1804"/>
              <a:gd name="T6" fmla="*/ 2147483647 w 95"/>
              <a:gd name="T7" fmla="*/ 2147483647 h 1804"/>
              <a:gd name="T8" fmla="*/ 2147483647 w 95"/>
              <a:gd name="T9" fmla="*/ 2147483647 h 18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1804"/>
              <a:gd name="T17" fmla="*/ 95 w 95"/>
              <a:gd name="T18" fmla="*/ 1804 h 18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1804">
                <a:moveTo>
                  <a:pt x="23" y="1804"/>
                </a:moveTo>
                <a:lnTo>
                  <a:pt x="0" y="30"/>
                </a:lnTo>
                <a:lnTo>
                  <a:pt x="74" y="0"/>
                </a:lnTo>
                <a:lnTo>
                  <a:pt x="95" y="1746"/>
                </a:lnTo>
                <a:lnTo>
                  <a:pt x="23" y="1804"/>
                </a:lnTo>
                <a:close/>
              </a:path>
            </a:pathLst>
          </a:custGeom>
          <a:solidFill>
            <a:srgbClr val="8033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50" name="Freeform 38"/>
          <p:cNvSpPr>
            <a:spLocks/>
          </p:cNvSpPr>
          <p:nvPr/>
        </p:nvSpPr>
        <p:spPr bwMode="auto">
          <a:xfrm>
            <a:off x="3633788" y="1457325"/>
            <a:ext cx="152400" cy="2863850"/>
          </a:xfrm>
          <a:custGeom>
            <a:avLst/>
            <a:gdLst>
              <a:gd name="T0" fmla="*/ 2147483647 w 96"/>
              <a:gd name="T1" fmla="*/ 2147483647 h 1804"/>
              <a:gd name="T2" fmla="*/ 0 w 96"/>
              <a:gd name="T3" fmla="*/ 2147483647 h 1804"/>
              <a:gd name="T4" fmla="*/ 2147483647 w 96"/>
              <a:gd name="T5" fmla="*/ 0 h 1804"/>
              <a:gd name="T6" fmla="*/ 2147483647 w 96"/>
              <a:gd name="T7" fmla="*/ 2147483647 h 1804"/>
              <a:gd name="T8" fmla="*/ 2147483647 w 96"/>
              <a:gd name="T9" fmla="*/ 2147483647 h 18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"/>
              <a:gd name="T16" fmla="*/ 0 h 1804"/>
              <a:gd name="T17" fmla="*/ 96 w 96"/>
              <a:gd name="T18" fmla="*/ 1804 h 18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" h="1804">
                <a:moveTo>
                  <a:pt x="23" y="1804"/>
                </a:moveTo>
                <a:lnTo>
                  <a:pt x="0" y="31"/>
                </a:lnTo>
                <a:lnTo>
                  <a:pt x="74" y="0"/>
                </a:lnTo>
                <a:lnTo>
                  <a:pt x="96" y="1747"/>
                </a:lnTo>
                <a:lnTo>
                  <a:pt x="23" y="1804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51" name="Freeform 39"/>
          <p:cNvSpPr>
            <a:spLocks/>
          </p:cNvSpPr>
          <p:nvPr/>
        </p:nvSpPr>
        <p:spPr bwMode="auto">
          <a:xfrm>
            <a:off x="3352800" y="1495425"/>
            <a:ext cx="323850" cy="2832100"/>
          </a:xfrm>
          <a:custGeom>
            <a:avLst/>
            <a:gdLst>
              <a:gd name="T0" fmla="*/ 2147483647 w 204"/>
              <a:gd name="T1" fmla="*/ 2147483647 h 1784"/>
              <a:gd name="T2" fmla="*/ 0 w 204"/>
              <a:gd name="T3" fmla="*/ 0 h 1784"/>
              <a:gd name="T4" fmla="*/ 2147483647 w 204"/>
              <a:gd name="T5" fmla="*/ 2147483647 h 1784"/>
              <a:gd name="T6" fmla="*/ 2147483647 w 204"/>
              <a:gd name="T7" fmla="*/ 2147483647 h 1784"/>
              <a:gd name="T8" fmla="*/ 2147483647 w 204"/>
              <a:gd name="T9" fmla="*/ 2147483647 h 17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"/>
              <a:gd name="T16" fmla="*/ 0 h 1784"/>
              <a:gd name="T17" fmla="*/ 204 w 204"/>
              <a:gd name="T18" fmla="*/ 1784 h 17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" h="1784">
                <a:moveTo>
                  <a:pt x="33" y="1762"/>
                </a:moveTo>
                <a:lnTo>
                  <a:pt x="0" y="0"/>
                </a:lnTo>
                <a:lnTo>
                  <a:pt x="181" y="10"/>
                </a:lnTo>
                <a:lnTo>
                  <a:pt x="204" y="1784"/>
                </a:lnTo>
                <a:lnTo>
                  <a:pt x="33" y="1762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52" name="Freeform 40"/>
          <p:cNvSpPr>
            <a:spLocks/>
          </p:cNvSpPr>
          <p:nvPr/>
        </p:nvSpPr>
        <p:spPr bwMode="auto">
          <a:xfrm>
            <a:off x="3348038" y="1489075"/>
            <a:ext cx="322262" cy="2832100"/>
          </a:xfrm>
          <a:custGeom>
            <a:avLst/>
            <a:gdLst>
              <a:gd name="T0" fmla="*/ 2147483647 w 203"/>
              <a:gd name="T1" fmla="*/ 2147483647 h 1784"/>
              <a:gd name="T2" fmla="*/ 0 w 203"/>
              <a:gd name="T3" fmla="*/ 0 h 1784"/>
              <a:gd name="T4" fmla="*/ 2147483647 w 203"/>
              <a:gd name="T5" fmla="*/ 2147483647 h 1784"/>
              <a:gd name="T6" fmla="*/ 2147483647 w 203"/>
              <a:gd name="T7" fmla="*/ 2147483647 h 1784"/>
              <a:gd name="T8" fmla="*/ 2147483647 w 203"/>
              <a:gd name="T9" fmla="*/ 2147483647 h 17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3"/>
              <a:gd name="T16" fmla="*/ 0 h 1784"/>
              <a:gd name="T17" fmla="*/ 203 w 203"/>
              <a:gd name="T18" fmla="*/ 1784 h 17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3" h="1784">
                <a:moveTo>
                  <a:pt x="32" y="1763"/>
                </a:moveTo>
                <a:lnTo>
                  <a:pt x="0" y="0"/>
                </a:lnTo>
                <a:lnTo>
                  <a:pt x="180" y="11"/>
                </a:lnTo>
                <a:lnTo>
                  <a:pt x="203" y="1784"/>
                </a:lnTo>
                <a:lnTo>
                  <a:pt x="32" y="1763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53" name="Freeform 41"/>
          <p:cNvSpPr>
            <a:spLocks/>
          </p:cNvSpPr>
          <p:nvPr/>
        </p:nvSpPr>
        <p:spPr bwMode="auto">
          <a:xfrm>
            <a:off x="3352800" y="1446213"/>
            <a:ext cx="404813" cy="65087"/>
          </a:xfrm>
          <a:custGeom>
            <a:avLst/>
            <a:gdLst>
              <a:gd name="T0" fmla="*/ 2147483647 w 255"/>
              <a:gd name="T1" fmla="*/ 2147483647 h 41"/>
              <a:gd name="T2" fmla="*/ 2147483647 w 255"/>
              <a:gd name="T3" fmla="*/ 2147483647 h 41"/>
              <a:gd name="T4" fmla="*/ 2147483647 w 255"/>
              <a:gd name="T5" fmla="*/ 0 h 41"/>
              <a:gd name="T6" fmla="*/ 0 w 255"/>
              <a:gd name="T7" fmla="*/ 2147483647 h 41"/>
              <a:gd name="T8" fmla="*/ 2147483647 w 255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5"/>
              <a:gd name="T16" fmla="*/ 0 h 41"/>
              <a:gd name="T17" fmla="*/ 255 w 255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5" h="41">
                <a:moveTo>
                  <a:pt x="181" y="41"/>
                </a:moveTo>
                <a:lnTo>
                  <a:pt x="255" y="11"/>
                </a:lnTo>
                <a:lnTo>
                  <a:pt x="78" y="0"/>
                </a:lnTo>
                <a:lnTo>
                  <a:pt x="0" y="31"/>
                </a:lnTo>
                <a:lnTo>
                  <a:pt x="181" y="41"/>
                </a:lnTo>
                <a:close/>
              </a:path>
            </a:pathLst>
          </a:custGeom>
          <a:solidFill>
            <a:srgbClr val="BF4D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54" name="Freeform 42"/>
          <p:cNvSpPr>
            <a:spLocks/>
          </p:cNvSpPr>
          <p:nvPr/>
        </p:nvSpPr>
        <p:spPr bwMode="auto">
          <a:xfrm>
            <a:off x="3348038" y="1439863"/>
            <a:ext cx="403225" cy="66675"/>
          </a:xfrm>
          <a:custGeom>
            <a:avLst/>
            <a:gdLst>
              <a:gd name="T0" fmla="*/ 2147483647 w 254"/>
              <a:gd name="T1" fmla="*/ 2147483647 h 42"/>
              <a:gd name="T2" fmla="*/ 2147483647 w 254"/>
              <a:gd name="T3" fmla="*/ 2147483647 h 42"/>
              <a:gd name="T4" fmla="*/ 2147483647 w 254"/>
              <a:gd name="T5" fmla="*/ 0 h 42"/>
              <a:gd name="T6" fmla="*/ 0 w 254"/>
              <a:gd name="T7" fmla="*/ 2147483647 h 42"/>
              <a:gd name="T8" fmla="*/ 2147483647 w 254"/>
              <a:gd name="T9" fmla="*/ 2147483647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42"/>
              <a:gd name="T17" fmla="*/ 254 w 254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42">
                <a:moveTo>
                  <a:pt x="180" y="42"/>
                </a:moveTo>
                <a:lnTo>
                  <a:pt x="254" y="11"/>
                </a:lnTo>
                <a:lnTo>
                  <a:pt x="77" y="0"/>
                </a:lnTo>
                <a:lnTo>
                  <a:pt x="0" y="31"/>
                </a:lnTo>
                <a:lnTo>
                  <a:pt x="180" y="42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55" name="Freeform 43"/>
          <p:cNvSpPr>
            <a:spLocks/>
          </p:cNvSpPr>
          <p:nvPr/>
        </p:nvSpPr>
        <p:spPr bwMode="auto">
          <a:xfrm>
            <a:off x="4373563" y="3416300"/>
            <a:ext cx="104775" cy="996950"/>
          </a:xfrm>
          <a:custGeom>
            <a:avLst/>
            <a:gdLst>
              <a:gd name="T0" fmla="*/ 2147483647 w 66"/>
              <a:gd name="T1" fmla="*/ 2147483647 h 628"/>
              <a:gd name="T2" fmla="*/ 0 w 66"/>
              <a:gd name="T3" fmla="*/ 2147483647 h 628"/>
              <a:gd name="T4" fmla="*/ 2147483647 w 66"/>
              <a:gd name="T5" fmla="*/ 0 h 628"/>
              <a:gd name="T6" fmla="*/ 2147483647 w 66"/>
              <a:gd name="T7" fmla="*/ 2147483647 h 628"/>
              <a:gd name="T8" fmla="*/ 2147483647 w 66"/>
              <a:gd name="T9" fmla="*/ 2147483647 h 6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628"/>
              <a:gd name="T17" fmla="*/ 66 w 66"/>
              <a:gd name="T18" fmla="*/ 628 h 6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628">
                <a:moveTo>
                  <a:pt x="1" y="628"/>
                </a:moveTo>
                <a:lnTo>
                  <a:pt x="0" y="51"/>
                </a:lnTo>
                <a:lnTo>
                  <a:pt x="66" y="0"/>
                </a:lnTo>
                <a:lnTo>
                  <a:pt x="66" y="569"/>
                </a:lnTo>
                <a:lnTo>
                  <a:pt x="1" y="628"/>
                </a:lnTo>
                <a:close/>
              </a:path>
            </a:pathLst>
          </a:custGeom>
          <a:solidFill>
            <a:srgbClr val="8033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56" name="Freeform 44"/>
          <p:cNvSpPr>
            <a:spLocks/>
          </p:cNvSpPr>
          <p:nvPr/>
        </p:nvSpPr>
        <p:spPr bwMode="auto">
          <a:xfrm>
            <a:off x="4367213" y="3411538"/>
            <a:ext cx="106362" cy="996950"/>
          </a:xfrm>
          <a:custGeom>
            <a:avLst/>
            <a:gdLst>
              <a:gd name="T0" fmla="*/ 2147483647 w 67"/>
              <a:gd name="T1" fmla="*/ 2147483647 h 628"/>
              <a:gd name="T2" fmla="*/ 0 w 67"/>
              <a:gd name="T3" fmla="*/ 2147483647 h 628"/>
              <a:gd name="T4" fmla="*/ 2147483647 w 67"/>
              <a:gd name="T5" fmla="*/ 0 h 628"/>
              <a:gd name="T6" fmla="*/ 2147483647 w 67"/>
              <a:gd name="T7" fmla="*/ 2147483647 h 628"/>
              <a:gd name="T8" fmla="*/ 2147483647 w 67"/>
              <a:gd name="T9" fmla="*/ 2147483647 h 6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"/>
              <a:gd name="T16" fmla="*/ 0 h 628"/>
              <a:gd name="T17" fmla="*/ 67 w 67"/>
              <a:gd name="T18" fmla="*/ 628 h 6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" h="628">
                <a:moveTo>
                  <a:pt x="2" y="628"/>
                </a:moveTo>
                <a:lnTo>
                  <a:pt x="0" y="50"/>
                </a:lnTo>
                <a:lnTo>
                  <a:pt x="67" y="0"/>
                </a:lnTo>
                <a:lnTo>
                  <a:pt x="67" y="568"/>
                </a:lnTo>
                <a:lnTo>
                  <a:pt x="2" y="628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57" name="Freeform 45"/>
          <p:cNvSpPr>
            <a:spLocks/>
          </p:cNvSpPr>
          <p:nvPr/>
        </p:nvSpPr>
        <p:spPr bwMode="auto">
          <a:xfrm>
            <a:off x="4086225" y="3468688"/>
            <a:ext cx="288925" cy="944562"/>
          </a:xfrm>
          <a:custGeom>
            <a:avLst/>
            <a:gdLst>
              <a:gd name="T0" fmla="*/ 2147483647 w 182"/>
              <a:gd name="T1" fmla="*/ 2147483647 h 595"/>
              <a:gd name="T2" fmla="*/ 0 w 182"/>
              <a:gd name="T3" fmla="*/ 0 h 595"/>
              <a:gd name="T4" fmla="*/ 2147483647 w 182"/>
              <a:gd name="T5" fmla="*/ 2147483647 h 595"/>
              <a:gd name="T6" fmla="*/ 2147483647 w 182"/>
              <a:gd name="T7" fmla="*/ 2147483647 h 595"/>
              <a:gd name="T8" fmla="*/ 2147483647 w 182"/>
              <a:gd name="T9" fmla="*/ 2147483647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"/>
              <a:gd name="T16" fmla="*/ 0 h 595"/>
              <a:gd name="T17" fmla="*/ 182 w 182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" h="595">
                <a:moveTo>
                  <a:pt x="4" y="574"/>
                </a:moveTo>
                <a:lnTo>
                  <a:pt x="0" y="0"/>
                </a:lnTo>
                <a:lnTo>
                  <a:pt x="181" y="18"/>
                </a:lnTo>
                <a:lnTo>
                  <a:pt x="182" y="595"/>
                </a:lnTo>
                <a:lnTo>
                  <a:pt x="4" y="574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58" name="Freeform 46"/>
          <p:cNvSpPr>
            <a:spLocks/>
          </p:cNvSpPr>
          <p:nvPr/>
        </p:nvSpPr>
        <p:spPr bwMode="auto">
          <a:xfrm>
            <a:off x="4081463" y="3462338"/>
            <a:ext cx="288925" cy="946150"/>
          </a:xfrm>
          <a:custGeom>
            <a:avLst/>
            <a:gdLst>
              <a:gd name="T0" fmla="*/ 2147483647 w 182"/>
              <a:gd name="T1" fmla="*/ 2147483647 h 596"/>
              <a:gd name="T2" fmla="*/ 0 w 182"/>
              <a:gd name="T3" fmla="*/ 0 h 596"/>
              <a:gd name="T4" fmla="*/ 2147483647 w 182"/>
              <a:gd name="T5" fmla="*/ 2147483647 h 596"/>
              <a:gd name="T6" fmla="*/ 2147483647 w 182"/>
              <a:gd name="T7" fmla="*/ 2147483647 h 596"/>
              <a:gd name="T8" fmla="*/ 2147483647 w 182"/>
              <a:gd name="T9" fmla="*/ 2147483647 h 5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"/>
              <a:gd name="T16" fmla="*/ 0 h 596"/>
              <a:gd name="T17" fmla="*/ 182 w 182"/>
              <a:gd name="T18" fmla="*/ 596 h 5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" h="596">
                <a:moveTo>
                  <a:pt x="3" y="574"/>
                </a:moveTo>
                <a:lnTo>
                  <a:pt x="0" y="0"/>
                </a:lnTo>
                <a:lnTo>
                  <a:pt x="180" y="18"/>
                </a:lnTo>
                <a:lnTo>
                  <a:pt x="182" y="596"/>
                </a:lnTo>
                <a:lnTo>
                  <a:pt x="3" y="574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59" name="Freeform 47"/>
          <p:cNvSpPr>
            <a:spLocks/>
          </p:cNvSpPr>
          <p:nvPr/>
        </p:nvSpPr>
        <p:spPr bwMode="auto">
          <a:xfrm>
            <a:off x="4086225" y="3387725"/>
            <a:ext cx="392113" cy="109538"/>
          </a:xfrm>
          <a:custGeom>
            <a:avLst/>
            <a:gdLst>
              <a:gd name="T0" fmla="*/ 2147483647 w 247"/>
              <a:gd name="T1" fmla="*/ 2147483647 h 69"/>
              <a:gd name="T2" fmla="*/ 2147483647 w 247"/>
              <a:gd name="T3" fmla="*/ 2147483647 h 69"/>
              <a:gd name="T4" fmla="*/ 2147483647 w 247"/>
              <a:gd name="T5" fmla="*/ 0 h 69"/>
              <a:gd name="T6" fmla="*/ 0 w 247"/>
              <a:gd name="T7" fmla="*/ 2147483647 h 69"/>
              <a:gd name="T8" fmla="*/ 2147483647 w 247"/>
              <a:gd name="T9" fmla="*/ 2147483647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7"/>
              <a:gd name="T16" fmla="*/ 0 h 69"/>
              <a:gd name="T17" fmla="*/ 247 w 247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7" h="69">
                <a:moveTo>
                  <a:pt x="181" y="69"/>
                </a:moveTo>
                <a:lnTo>
                  <a:pt x="247" y="18"/>
                </a:lnTo>
                <a:lnTo>
                  <a:pt x="69" y="0"/>
                </a:lnTo>
                <a:lnTo>
                  <a:pt x="0" y="51"/>
                </a:lnTo>
                <a:lnTo>
                  <a:pt x="181" y="69"/>
                </a:lnTo>
                <a:close/>
              </a:path>
            </a:pathLst>
          </a:custGeom>
          <a:solidFill>
            <a:srgbClr val="BF4D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60" name="Freeform 48"/>
          <p:cNvSpPr>
            <a:spLocks/>
          </p:cNvSpPr>
          <p:nvPr/>
        </p:nvSpPr>
        <p:spPr bwMode="auto">
          <a:xfrm>
            <a:off x="4081463" y="3382963"/>
            <a:ext cx="392112" cy="107950"/>
          </a:xfrm>
          <a:custGeom>
            <a:avLst/>
            <a:gdLst>
              <a:gd name="T0" fmla="*/ 2147483647 w 247"/>
              <a:gd name="T1" fmla="*/ 2147483647 h 68"/>
              <a:gd name="T2" fmla="*/ 2147483647 w 247"/>
              <a:gd name="T3" fmla="*/ 2147483647 h 68"/>
              <a:gd name="T4" fmla="*/ 2147483647 w 247"/>
              <a:gd name="T5" fmla="*/ 0 h 68"/>
              <a:gd name="T6" fmla="*/ 0 w 247"/>
              <a:gd name="T7" fmla="*/ 2147483647 h 68"/>
              <a:gd name="T8" fmla="*/ 2147483647 w 247"/>
              <a:gd name="T9" fmla="*/ 2147483647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7"/>
              <a:gd name="T16" fmla="*/ 0 h 68"/>
              <a:gd name="T17" fmla="*/ 247 w 247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7" h="68">
                <a:moveTo>
                  <a:pt x="180" y="68"/>
                </a:moveTo>
                <a:lnTo>
                  <a:pt x="247" y="18"/>
                </a:lnTo>
                <a:lnTo>
                  <a:pt x="68" y="0"/>
                </a:lnTo>
                <a:lnTo>
                  <a:pt x="0" y="50"/>
                </a:lnTo>
                <a:lnTo>
                  <a:pt x="180" y="68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61" name="Freeform 49"/>
          <p:cNvSpPr>
            <a:spLocks/>
          </p:cNvSpPr>
          <p:nvPr/>
        </p:nvSpPr>
        <p:spPr bwMode="auto">
          <a:xfrm>
            <a:off x="5094288" y="3244850"/>
            <a:ext cx="106362" cy="1257300"/>
          </a:xfrm>
          <a:custGeom>
            <a:avLst/>
            <a:gdLst>
              <a:gd name="T0" fmla="*/ 0 w 67"/>
              <a:gd name="T1" fmla="*/ 2147483647 h 792"/>
              <a:gd name="T2" fmla="*/ 2147483647 w 67"/>
              <a:gd name="T3" fmla="*/ 2147483647 h 792"/>
              <a:gd name="T4" fmla="*/ 2147483647 w 67"/>
              <a:gd name="T5" fmla="*/ 0 h 792"/>
              <a:gd name="T6" fmla="*/ 2147483647 w 67"/>
              <a:gd name="T7" fmla="*/ 2147483647 h 792"/>
              <a:gd name="T8" fmla="*/ 0 w 67"/>
              <a:gd name="T9" fmla="*/ 2147483647 h 7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"/>
              <a:gd name="T16" fmla="*/ 0 h 792"/>
              <a:gd name="T17" fmla="*/ 67 w 67"/>
              <a:gd name="T18" fmla="*/ 792 h 7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" h="792">
                <a:moveTo>
                  <a:pt x="0" y="792"/>
                </a:moveTo>
                <a:lnTo>
                  <a:pt x="8" y="49"/>
                </a:lnTo>
                <a:lnTo>
                  <a:pt x="67" y="0"/>
                </a:lnTo>
                <a:lnTo>
                  <a:pt x="58" y="731"/>
                </a:lnTo>
                <a:lnTo>
                  <a:pt x="0" y="792"/>
                </a:lnTo>
                <a:close/>
              </a:path>
            </a:pathLst>
          </a:custGeom>
          <a:solidFill>
            <a:srgbClr val="8033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62" name="Freeform 50"/>
          <p:cNvSpPr>
            <a:spLocks/>
          </p:cNvSpPr>
          <p:nvPr/>
        </p:nvSpPr>
        <p:spPr bwMode="auto">
          <a:xfrm>
            <a:off x="5089525" y="3238500"/>
            <a:ext cx="106363" cy="1258888"/>
          </a:xfrm>
          <a:custGeom>
            <a:avLst/>
            <a:gdLst>
              <a:gd name="T0" fmla="*/ 0 w 67"/>
              <a:gd name="T1" fmla="*/ 2147483647 h 793"/>
              <a:gd name="T2" fmla="*/ 2147483647 w 67"/>
              <a:gd name="T3" fmla="*/ 2147483647 h 793"/>
              <a:gd name="T4" fmla="*/ 2147483647 w 67"/>
              <a:gd name="T5" fmla="*/ 0 h 793"/>
              <a:gd name="T6" fmla="*/ 2147483647 w 67"/>
              <a:gd name="T7" fmla="*/ 2147483647 h 793"/>
              <a:gd name="T8" fmla="*/ 0 w 67"/>
              <a:gd name="T9" fmla="*/ 2147483647 h 7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"/>
              <a:gd name="T16" fmla="*/ 0 h 793"/>
              <a:gd name="T17" fmla="*/ 67 w 67"/>
              <a:gd name="T18" fmla="*/ 793 h 7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" h="793">
                <a:moveTo>
                  <a:pt x="0" y="793"/>
                </a:moveTo>
                <a:lnTo>
                  <a:pt x="7" y="49"/>
                </a:lnTo>
                <a:lnTo>
                  <a:pt x="67" y="0"/>
                </a:lnTo>
                <a:lnTo>
                  <a:pt x="58" y="731"/>
                </a:lnTo>
                <a:lnTo>
                  <a:pt x="0" y="793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63" name="Freeform 51"/>
          <p:cNvSpPr>
            <a:spLocks/>
          </p:cNvSpPr>
          <p:nvPr/>
        </p:nvSpPr>
        <p:spPr bwMode="auto">
          <a:xfrm>
            <a:off x="4802188" y="3294063"/>
            <a:ext cx="304800" cy="1208087"/>
          </a:xfrm>
          <a:custGeom>
            <a:avLst/>
            <a:gdLst>
              <a:gd name="T0" fmla="*/ 0 w 192"/>
              <a:gd name="T1" fmla="*/ 2147483647 h 761"/>
              <a:gd name="T2" fmla="*/ 2147483647 w 192"/>
              <a:gd name="T3" fmla="*/ 0 h 761"/>
              <a:gd name="T4" fmla="*/ 2147483647 w 192"/>
              <a:gd name="T5" fmla="*/ 2147483647 h 761"/>
              <a:gd name="T6" fmla="*/ 2147483647 w 192"/>
              <a:gd name="T7" fmla="*/ 2147483647 h 761"/>
              <a:gd name="T8" fmla="*/ 0 w 192"/>
              <a:gd name="T9" fmla="*/ 2147483647 h 7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761"/>
              <a:gd name="T17" fmla="*/ 192 w 192"/>
              <a:gd name="T18" fmla="*/ 761 h 7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761">
                <a:moveTo>
                  <a:pt x="0" y="739"/>
                </a:moveTo>
                <a:lnTo>
                  <a:pt x="4" y="0"/>
                </a:lnTo>
                <a:lnTo>
                  <a:pt x="192" y="18"/>
                </a:lnTo>
                <a:lnTo>
                  <a:pt x="184" y="761"/>
                </a:lnTo>
                <a:lnTo>
                  <a:pt x="0" y="739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64" name="Freeform 52"/>
          <p:cNvSpPr>
            <a:spLocks/>
          </p:cNvSpPr>
          <p:nvPr/>
        </p:nvSpPr>
        <p:spPr bwMode="auto">
          <a:xfrm>
            <a:off x="4797425" y="3287713"/>
            <a:ext cx="303213" cy="1209675"/>
          </a:xfrm>
          <a:custGeom>
            <a:avLst/>
            <a:gdLst>
              <a:gd name="T0" fmla="*/ 0 w 191"/>
              <a:gd name="T1" fmla="*/ 2147483647 h 762"/>
              <a:gd name="T2" fmla="*/ 2147483647 w 191"/>
              <a:gd name="T3" fmla="*/ 0 h 762"/>
              <a:gd name="T4" fmla="*/ 2147483647 w 191"/>
              <a:gd name="T5" fmla="*/ 2147483647 h 762"/>
              <a:gd name="T6" fmla="*/ 2147483647 w 191"/>
              <a:gd name="T7" fmla="*/ 2147483647 h 762"/>
              <a:gd name="T8" fmla="*/ 0 w 191"/>
              <a:gd name="T9" fmla="*/ 2147483647 h 7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"/>
              <a:gd name="T16" fmla="*/ 0 h 762"/>
              <a:gd name="T17" fmla="*/ 191 w 191"/>
              <a:gd name="T18" fmla="*/ 762 h 7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" h="762">
                <a:moveTo>
                  <a:pt x="0" y="740"/>
                </a:moveTo>
                <a:lnTo>
                  <a:pt x="3" y="0"/>
                </a:lnTo>
                <a:lnTo>
                  <a:pt x="191" y="18"/>
                </a:lnTo>
                <a:lnTo>
                  <a:pt x="184" y="762"/>
                </a:lnTo>
                <a:lnTo>
                  <a:pt x="0" y="74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65" name="Freeform 53"/>
          <p:cNvSpPr>
            <a:spLocks/>
          </p:cNvSpPr>
          <p:nvPr/>
        </p:nvSpPr>
        <p:spPr bwMode="auto">
          <a:xfrm>
            <a:off x="4808538" y="3216275"/>
            <a:ext cx="392112" cy="106363"/>
          </a:xfrm>
          <a:custGeom>
            <a:avLst/>
            <a:gdLst>
              <a:gd name="T0" fmla="*/ 2147483647 w 247"/>
              <a:gd name="T1" fmla="*/ 2147483647 h 67"/>
              <a:gd name="T2" fmla="*/ 2147483647 w 247"/>
              <a:gd name="T3" fmla="*/ 2147483647 h 67"/>
              <a:gd name="T4" fmla="*/ 2147483647 w 247"/>
              <a:gd name="T5" fmla="*/ 0 h 67"/>
              <a:gd name="T6" fmla="*/ 0 w 247"/>
              <a:gd name="T7" fmla="*/ 2147483647 h 67"/>
              <a:gd name="T8" fmla="*/ 2147483647 w 247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7"/>
              <a:gd name="T16" fmla="*/ 0 h 67"/>
              <a:gd name="T17" fmla="*/ 247 w 247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7" h="67">
                <a:moveTo>
                  <a:pt x="188" y="67"/>
                </a:moveTo>
                <a:lnTo>
                  <a:pt x="247" y="18"/>
                </a:lnTo>
                <a:lnTo>
                  <a:pt x="63" y="0"/>
                </a:lnTo>
                <a:lnTo>
                  <a:pt x="0" y="49"/>
                </a:lnTo>
                <a:lnTo>
                  <a:pt x="188" y="67"/>
                </a:lnTo>
                <a:close/>
              </a:path>
            </a:pathLst>
          </a:custGeom>
          <a:solidFill>
            <a:srgbClr val="BF4D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66" name="Freeform 54"/>
          <p:cNvSpPr>
            <a:spLocks/>
          </p:cNvSpPr>
          <p:nvPr/>
        </p:nvSpPr>
        <p:spPr bwMode="auto">
          <a:xfrm>
            <a:off x="4802188" y="3209925"/>
            <a:ext cx="393700" cy="106363"/>
          </a:xfrm>
          <a:custGeom>
            <a:avLst/>
            <a:gdLst>
              <a:gd name="T0" fmla="*/ 2147483647 w 248"/>
              <a:gd name="T1" fmla="*/ 2147483647 h 67"/>
              <a:gd name="T2" fmla="*/ 2147483647 w 248"/>
              <a:gd name="T3" fmla="*/ 2147483647 h 67"/>
              <a:gd name="T4" fmla="*/ 2147483647 w 248"/>
              <a:gd name="T5" fmla="*/ 0 h 67"/>
              <a:gd name="T6" fmla="*/ 0 w 248"/>
              <a:gd name="T7" fmla="*/ 2147483647 h 67"/>
              <a:gd name="T8" fmla="*/ 2147483647 w 248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67"/>
              <a:gd name="T17" fmla="*/ 248 w 248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67">
                <a:moveTo>
                  <a:pt x="188" y="67"/>
                </a:moveTo>
                <a:lnTo>
                  <a:pt x="248" y="18"/>
                </a:lnTo>
                <a:lnTo>
                  <a:pt x="63" y="0"/>
                </a:lnTo>
                <a:lnTo>
                  <a:pt x="0" y="49"/>
                </a:lnTo>
                <a:lnTo>
                  <a:pt x="188" y="67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67" name="Freeform 55"/>
          <p:cNvSpPr>
            <a:spLocks/>
          </p:cNvSpPr>
          <p:nvPr/>
        </p:nvSpPr>
        <p:spPr bwMode="auto">
          <a:xfrm>
            <a:off x="5834063" y="1809750"/>
            <a:ext cx="146050" cy="2784475"/>
          </a:xfrm>
          <a:custGeom>
            <a:avLst/>
            <a:gdLst>
              <a:gd name="T0" fmla="*/ 0 w 92"/>
              <a:gd name="T1" fmla="*/ 2147483647 h 1754"/>
              <a:gd name="T2" fmla="*/ 2147483647 w 92"/>
              <a:gd name="T3" fmla="*/ 2147483647 h 1754"/>
              <a:gd name="T4" fmla="*/ 2147483647 w 92"/>
              <a:gd name="T5" fmla="*/ 0 h 1754"/>
              <a:gd name="T6" fmla="*/ 2147483647 w 92"/>
              <a:gd name="T7" fmla="*/ 2147483647 h 1754"/>
              <a:gd name="T8" fmla="*/ 0 w 92"/>
              <a:gd name="T9" fmla="*/ 2147483647 h 17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1754"/>
              <a:gd name="T17" fmla="*/ 92 w 92"/>
              <a:gd name="T18" fmla="*/ 1754 h 17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1754">
                <a:moveTo>
                  <a:pt x="0" y="1754"/>
                </a:moveTo>
                <a:lnTo>
                  <a:pt x="38" y="36"/>
                </a:lnTo>
                <a:lnTo>
                  <a:pt x="92" y="0"/>
                </a:lnTo>
                <a:lnTo>
                  <a:pt x="52" y="1691"/>
                </a:lnTo>
                <a:lnTo>
                  <a:pt x="0" y="1754"/>
                </a:lnTo>
                <a:close/>
              </a:path>
            </a:pathLst>
          </a:custGeom>
          <a:solidFill>
            <a:srgbClr val="8033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68" name="Freeform 56"/>
          <p:cNvSpPr>
            <a:spLocks/>
          </p:cNvSpPr>
          <p:nvPr/>
        </p:nvSpPr>
        <p:spPr bwMode="auto">
          <a:xfrm>
            <a:off x="5827713" y="1803400"/>
            <a:ext cx="146050" cy="2784475"/>
          </a:xfrm>
          <a:custGeom>
            <a:avLst/>
            <a:gdLst>
              <a:gd name="T0" fmla="*/ 0 w 92"/>
              <a:gd name="T1" fmla="*/ 2147483647 h 1754"/>
              <a:gd name="T2" fmla="*/ 2147483647 w 92"/>
              <a:gd name="T3" fmla="*/ 2147483647 h 1754"/>
              <a:gd name="T4" fmla="*/ 2147483647 w 92"/>
              <a:gd name="T5" fmla="*/ 0 h 1754"/>
              <a:gd name="T6" fmla="*/ 2147483647 w 92"/>
              <a:gd name="T7" fmla="*/ 2147483647 h 1754"/>
              <a:gd name="T8" fmla="*/ 0 w 92"/>
              <a:gd name="T9" fmla="*/ 2147483647 h 17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1754"/>
              <a:gd name="T17" fmla="*/ 92 w 92"/>
              <a:gd name="T18" fmla="*/ 1754 h 17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1754">
                <a:moveTo>
                  <a:pt x="0" y="1754"/>
                </a:moveTo>
                <a:lnTo>
                  <a:pt x="38" y="37"/>
                </a:lnTo>
                <a:lnTo>
                  <a:pt x="92" y="0"/>
                </a:lnTo>
                <a:lnTo>
                  <a:pt x="53" y="1691"/>
                </a:lnTo>
                <a:lnTo>
                  <a:pt x="0" y="1754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69" name="Freeform 57"/>
          <p:cNvSpPr>
            <a:spLocks/>
          </p:cNvSpPr>
          <p:nvPr/>
        </p:nvSpPr>
        <p:spPr bwMode="auto">
          <a:xfrm>
            <a:off x="5535613" y="1847850"/>
            <a:ext cx="358775" cy="2746375"/>
          </a:xfrm>
          <a:custGeom>
            <a:avLst/>
            <a:gdLst>
              <a:gd name="T0" fmla="*/ 0 w 226"/>
              <a:gd name="T1" fmla="*/ 2147483647 h 1730"/>
              <a:gd name="T2" fmla="*/ 2147483647 w 226"/>
              <a:gd name="T3" fmla="*/ 0 h 1730"/>
              <a:gd name="T4" fmla="*/ 2147483647 w 226"/>
              <a:gd name="T5" fmla="*/ 2147483647 h 1730"/>
              <a:gd name="T6" fmla="*/ 2147483647 w 226"/>
              <a:gd name="T7" fmla="*/ 2147483647 h 1730"/>
              <a:gd name="T8" fmla="*/ 0 w 226"/>
              <a:gd name="T9" fmla="*/ 2147483647 h 17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6"/>
              <a:gd name="T16" fmla="*/ 0 h 1730"/>
              <a:gd name="T17" fmla="*/ 226 w 226"/>
              <a:gd name="T18" fmla="*/ 1730 h 17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6" h="1730">
                <a:moveTo>
                  <a:pt x="0" y="1706"/>
                </a:moveTo>
                <a:lnTo>
                  <a:pt x="29" y="0"/>
                </a:lnTo>
                <a:lnTo>
                  <a:pt x="226" y="12"/>
                </a:lnTo>
                <a:lnTo>
                  <a:pt x="188" y="1730"/>
                </a:lnTo>
                <a:lnTo>
                  <a:pt x="0" y="1706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70" name="Freeform 58"/>
          <p:cNvSpPr>
            <a:spLocks/>
          </p:cNvSpPr>
          <p:nvPr/>
        </p:nvSpPr>
        <p:spPr bwMode="auto">
          <a:xfrm>
            <a:off x="5530850" y="1841500"/>
            <a:ext cx="357188" cy="2746375"/>
          </a:xfrm>
          <a:custGeom>
            <a:avLst/>
            <a:gdLst>
              <a:gd name="T0" fmla="*/ 0 w 225"/>
              <a:gd name="T1" fmla="*/ 2147483647 h 1730"/>
              <a:gd name="T2" fmla="*/ 2147483647 w 225"/>
              <a:gd name="T3" fmla="*/ 0 h 1730"/>
              <a:gd name="T4" fmla="*/ 2147483647 w 225"/>
              <a:gd name="T5" fmla="*/ 2147483647 h 1730"/>
              <a:gd name="T6" fmla="*/ 2147483647 w 225"/>
              <a:gd name="T7" fmla="*/ 2147483647 h 1730"/>
              <a:gd name="T8" fmla="*/ 0 w 225"/>
              <a:gd name="T9" fmla="*/ 2147483647 h 17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5"/>
              <a:gd name="T16" fmla="*/ 0 h 1730"/>
              <a:gd name="T17" fmla="*/ 225 w 225"/>
              <a:gd name="T18" fmla="*/ 1730 h 17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5" h="1730">
                <a:moveTo>
                  <a:pt x="0" y="1707"/>
                </a:moveTo>
                <a:lnTo>
                  <a:pt x="29" y="0"/>
                </a:lnTo>
                <a:lnTo>
                  <a:pt x="225" y="13"/>
                </a:lnTo>
                <a:lnTo>
                  <a:pt x="187" y="1730"/>
                </a:lnTo>
                <a:lnTo>
                  <a:pt x="0" y="1707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71" name="Freeform 59"/>
          <p:cNvSpPr>
            <a:spLocks/>
          </p:cNvSpPr>
          <p:nvPr/>
        </p:nvSpPr>
        <p:spPr bwMode="auto">
          <a:xfrm>
            <a:off x="5581650" y="1789113"/>
            <a:ext cx="398463" cy="77787"/>
          </a:xfrm>
          <a:custGeom>
            <a:avLst/>
            <a:gdLst>
              <a:gd name="T0" fmla="*/ 2147483647 w 251"/>
              <a:gd name="T1" fmla="*/ 2147483647 h 49"/>
              <a:gd name="T2" fmla="*/ 2147483647 w 251"/>
              <a:gd name="T3" fmla="*/ 2147483647 h 49"/>
              <a:gd name="T4" fmla="*/ 2147483647 w 251"/>
              <a:gd name="T5" fmla="*/ 0 h 49"/>
              <a:gd name="T6" fmla="*/ 0 w 251"/>
              <a:gd name="T7" fmla="*/ 2147483647 h 49"/>
              <a:gd name="T8" fmla="*/ 2147483647 w 251"/>
              <a:gd name="T9" fmla="*/ 2147483647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1"/>
              <a:gd name="T16" fmla="*/ 0 h 49"/>
              <a:gd name="T17" fmla="*/ 251 w 251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1" h="49">
                <a:moveTo>
                  <a:pt x="197" y="49"/>
                </a:moveTo>
                <a:lnTo>
                  <a:pt x="251" y="13"/>
                </a:lnTo>
                <a:lnTo>
                  <a:pt x="56" y="0"/>
                </a:lnTo>
                <a:lnTo>
                  <a:pt x="0" y="37"/>
                </a:lnTo>
                <a:lnTo>
                  <a:pt x="197" y="49"/>
                </a:lnTo>
                <a:close/>
              </a:path>
            </a:pathLst>
          </a:custGeom>
          <a:solidFill>
            <a:srgbClr val="BF4D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72" name="Freeform 60"/>
          <p:cNvSpPr>
            <a:spLocks/>
          </p:cNvSpPr>
          <p:nvPr/>
        </p:nvSpPr>
        <p:spPr bwMode="auto">
          <a:xfrm>
            <a:off x="5576888" y="1784350"/>
            <a:ext cx="396875" cy="77788"/>
          </a:xfrm>
          <a:custGeom>
            <a:avLst/>
            <a:gdLst>
              <a:gd name="T0" fmla="*/ 2147483647 w 250"/>
              <a:gd name="T1" fmla="*/ 2147483647 h 49"/>
              <a:gd name="T2" fmla="*/ 2147483647 w 250"/>
              <a:gd name="T3" fmla="*/ 2147483647 h 49"/>
              <a:gd name="T4" fmla="*/ 2147483647 w 250"/>
              <a:gd name="T5" fmla="*/ 0 h 49"/>
              <a:gd name="T6" fmla="*/ 0 w 250"/>
              <a:gd name="T7" fmla="*/ 2147483647 h 49"/>
              <a:gd name="T8" fmla="*/ 2147483647 w 250"/>
              <a:gd name="T9" fmla="*/ 2147483647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0"/>
              <a:gd name="T16" fmla="*/ 0 h 49"/>
              <a:gd name="T17" fmla="*/ 250 w 250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0" h="49">
                <a:moveTo>
                  <a:pt x="196" y="49"/>
                </a:moveTo>
                <a:lnTo>
                  <a:pt x="250" y="12"/>
                </a:lnTo>
                <a:lnTo>
                  <a:pt x="56" y="0"/>
                </a:lnTo>
                <a:lnTo>
                  <a:pt x="0" y="36"/>
                </a:lnTo>
                <a:lnTo>
                  <a:pt x="196" y="49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73" name="Freeform 61"/>
          <p:cNvSpPr>
            <a:spLocks/>
          </p:cNvSpPr>
          <p:nvPr/>
        </p:nvSpPr>
        <p:spPr bwMode="auto">
          <a:xfrm>
            <a:off x="6599238" y="3105150"/>
            <a:ext cx="122237" cy="1582738"/>
          </a:xfrm>
          <a:custGeom>
            <a:avLst/>
            <a:gdLst>
              <a:gd name="T0" fmla="*/ 0 w 77"/>
              <a:gd name="T1" fmla="*/ 2147483647 h 997"/>
              <a:gd name="T2" fmla="*/ 2147483647 w 77"/>
              <a:gd name="T3" fmla="*/ 2147483647 h 997"/>
              <a:gd name="T4" fmla="*/ 2147483647 w 77"/>
              <a:gd name="T5" fmla="*/ 0 h 997"/>
              <a:gd name="T6" fmla="*/ 2147483647 w 77"/>
              <a:gd name="T7" fmla="*/ 2147483647 h 997"/>
              <a:gd name="T8" fmla="*/ 0 w 77"/>
              <a:gd name="T9" fmla="*/ 2147483647 h 9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997"/>
              <a:gd name="T17" fmla="*/ 77 w 77"/>
              <a:gd name="T18" fmla="*/ 997 h 9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997">
                <a:moveTo>
                  <a:pt x="0" y="997"/>
                </a:moveTo>
                <a:lnTo>
                  <a:pt x="32" y="50"/>
                </a:lnTo>
                <a:lnTo>
                  <a:pt x="77" y="0"/>
                </a:lnTo>
                <a:lnTo>
                  <a:pt x="45" y="932"/>
                </a:lnTo>
                <a:lnTo>
                  <a:pt x="0" y="997"/>
                </a:lnTo>
                <a:close/>
              </a:path>
            </a:pathLst>
          </a:custGeom>
          <a:solidFill>
            <a:srgbClr val="8033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74" name="Freeform 62"/>
          <p:cNvSpPr>
            <a:spLocks/>
          </p:cNvSpPr>
          <p:nvPr/>
        </p:nvSpPr>
        <p:spPr bwMode="auto">
          <a:xfrm>
            <a:off x="6592888" y="3098800"/>
            <a:ext cx="123825" cy="1584325"/>
          </a:xfrm>
          <a:custGeom>
            <a:avLst/>
            <a:gdLst>
              <a:gd name="T0" fmla="*/ 0 w 78"/>
              <a:gd name="T1" fmla="*/ 2147483647 h 998"/>
              <a:gd name="T2" fmla="*/ 2147483647 w 78"/>
              <a:gd name="T3" fmla="*/ 2147483647 h 998"/>
              <a:gd name="T4" fmla="*/ 2147483647 w 78"/>
              <a:gd name="T5" fmla="*/ 0 h 998"/>
              <a:gd name="T6" fmla="*/ 2147483647 w 78"/>
              <a:gd name="T7" fmla="*/ 2147483647 h 998"/>
              <a:gd name="T8" fmla="*/ 0 w 78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"/>
              <a:gd name="T16" fmla="*/ 0 h 998"/>
              <a:gd name="T17" fmla="*/ 78 w 78"/>
              <a:gd name="T18" fmla="*/ 998 h 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" h="998">
                <a:moveTo>
                  <a:pt x="0" y="998"/>
                </a:moveTo>
                <a:lnTo>
                  <a:pt x="33" y="51"/>
                </a:lnTo>
                <a:lnTo>
                  <a:pt x="78" y="0"/>
                </a:lnTo>
                <a:lnTo>
                  <a:pt x="45" y="933"/>
                </a:lnTo>
                <a:lnTo>
                  <a:pt x="0" y="998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75" name="Freeform 63"/>
          <p:cNvSpPr>
            <a:spLocks/>
          </p:cNvSpPr>
          <p:nvPr/>
        </p:nvSpPr>
        <p:spPr bwMode="auto">
          <a:xfrm>
            <a:off x="6289675" y="3155950"/>
            <a:ext cx="360363" cy="1531938"/>
          </a:xfrm>
          <a:custGeom>
            <a:avLst/>
            <a:gdLst>
              <a:gd name="T0" fmla="*/ 0 w 227"/>
              <a:gd name="T1" fmla="*/ 2147483647 h 965"/>
              <a:gd name="T2" fmla="*/ 2147483647 w 227"/>
              <a:gd name="T3" fmla="*/ 0 h 965"/>
              <a:gd name="T4" fmla="*/ 2147483647 w 227"/>
              <a:gd name="T5" fmla="*/ 2147483647 h 965"/>
              <a:gd name="T6" fmla="*/ 2147483647 w 227"/>
              <a:gd name="T7" fmla="*/ 2147483647 h 965"/>
              <a:gd name="T8" fmla="*/ 0 w 227"/>
              <a:gd name="T9" fmla="*/ 2147483647 h 9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965"/>
              <a:gd name="T17" fmla="*/ 227 w 227"/>
              <a:gd name="T18" fmla="*/ 965 h 9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965">
                <a:moveTo>
                  <a:pt x="0" y="942"/>
                </a:moveTo>
                <a:lnTo>
                  <a:pt x="29" y="0"/>
                </a:lnTo>
                <a:lnTo>
                  <a:pt x="227" y="18"/>
                </a:lnTo>
                <a:lnTo>
                  <a:pt x="195" y="965"/>
                </a:lnTo>
                <a:lnTo>
                  <a:pt x="0" y="942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76" name="Freeform 64"/>
          <p:cNvSpPr>
            <a:spLocks/>
          </p:cNvSpPr>
          <p:nvPr/>
        </p:nvSpPr>
        <p:spPr bwMode="auto">
          <a:xfrm>
            <a:off x="6283325" y="3151188"/>
            <a:ext cx="361950" cy="1531937"/>
          </a:xfrm>
          <a:custGeom>
            <a:avLst/>
            <a:gdLst>
              <a:gd name="T0" fmla="*/ 0 w 228"/>
              <a:gd name="T1" fmla="*/ 2147483647 h 965"/>
              <a:gd name="T2" fmla="*/ 2147483647 w 228"/>
              <a:gd name="T3" fmla="*/ 0 h 965"/>
              <a:gd name="T4" fmla="*/ 2147483647 w 228"/>
              <a:gd name="T5" fmla="*/ 2147483647 h 965"/>
              <a:gd name="T6" fmla="*/ 2147483647 w 228"/>
              <a:gd name="T7" fmla="*/ 2147483647 h 965"/>
              <a:gd name="T8" fmla="*/ 0 w 228"/>
              <a:gd name="T9" fmla="*/ 2147483647 h 9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8"/>
              <a:gd name="T16" fmla="*/ 0 h 965"/>
              <a:gd name="T17" fmla="*/ 228 w 228"/>
              <a:gd name="T18" fmla="*/ 965 h 9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8" h="965">
                <a:moveTo>
                  <a:pt x="0" y="941"/>
                </a:moveTo>
                <a:lnTo>
                  <a:pt x="29" y="0"/>
                </a:lnTo>
                <a:lnTo>
                  <a:pt x="228" y="18"/>
                </a:lnTo>
                <a:lnTo>
                  <a:pt x="195" y="965"/>
                </a:lnTo>
                <a:lnTo>
                  <a:pt x="0" y="941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77" name="Freeform 65"/>
          <p:cNvSpPr>
            <a:spLocks/>
          </p:cNvSpPr>
          <p:nvPr/>
        </p:nvSpPr>
        <p:spPr bwMode="auto">
          <a:xfrm>
            <a:off x="6335713" y="3076575"/>
            <a:ext cx="385762" cy="107950"/>
          </a:xfrm>
          <a:custGeom>
            <a:avLst/>
            <a:gdLst>
              <a:gd name="T0" fmla="*/ 2147483647 w 243"/>
              <a:gd name="T1" fmla="*/ 2147483647 h 68"/>
              <a:gd name="T2" fmla="*/ 2147483647 w 243"/>
              <a:gd name="T3" fmla="*/ 2147483647 h 68"/>
              <a:gd name="T4" fmla="*/ 2147483647 w 243"/>
              <a:gd name="T5" fmla="*/ 0 h 68"/>
              <a:gd name="T6" fmla="*/ 0 w 243"/>
              <a:gd name="T7" fmla="*/ 2147483647 h 68"/>
              <a:gd name="T8" fmla="*/ 2147483647 w 243"/>
              <a:gd name="T9" fmla="*/ 2147483647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3"/>
              <a:gd name="T16" fmla="*/ 0 h 68"/>
              <a:gd name="T17" fmla="*/ 243 w 243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3" h="68">
                <a:moveTo>
                  <a:pt x="198" y="68"/>
                </a:moveTo>
                <a:lnTo>
                  <a:pt x="243" y="18"/>
                </a:lnTo>
                <a:lnTo>
                  <a:pt x="47" y="0"/>
                </a:lnTo>
                <a:lnTo>
                  <a:pt x="0" y="50"/>
                </a:lnTo>
                <a:lnTo>
                  <a:pt x="198" y="68"/>
                </a:lnTo>
                <a:close/>
              </a:path>
            </a:pathLst>
          </a:custGeom>
          <a:solidFill>
            <a:srgbClr val="BF4D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78" name="Freeform 66"/>
          <p:cNvSpPr>
            <a:spLocks/>
          </p:cNvSpPr>
          <p:nvPr/>
        </p:nvSpPr>
        <p:spPr bwMode="auto">
          <a:xfrm>
            <a:off x="6329363" y="3070225"/>
            <a:ext cx="387350" cy="109538"/>
          </a:xfrm>
          <a:custGeom>
            <a:avLst/>
            <a:gdLst>
              <a:gd name="T0" fmla="*/ 2147483647 w 244"/>
              <a:gd name="T1" fmla="*/ 2147483647 h 69"/>
              <a:gd name="T2" fmla="*/ 2147483647 w 244"/>
              <a:gd name="T3" fmla="*/ 2147483647 h 69"/>
              <a:gd name="T4" fmla="*/ 2147483647 w 244"/>
              <a:gd name="T5" fmla="*/ 0 h 69"/>
              <a:gd name="T6" fmla="*/ 0 w 244"/>
              <a:gd name="T7" fmla="*/ 2147483647 h 69"/>
              <a:gd name="T8" fmla="*/ 2147483647 w 244"/>
              <a:gd name="T9" fmla="*/ 2147483647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4"/>
              <a:gd name="T16" fmla="*/ 0 h 69"/>
              <a:gd name="T17" fmla="*/ 244 w 244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4" h="69">
                <a:moveTo>
                  <a:pt x="199" y="69"/>
                </a:moveTo>
                <a:lnTo>
                  <a:pt x="244" y="18"/>
                </a:lnTo>
                <a:lnTo>
                  <a:pt x="47" y="0"/>
                </a:lnTo>
                <a:lnTo>
                  <a:pt x="0" y="51"/>
                </a:lnTo>
                <a:lnTo>
                  <a:pt x="199" y="69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79" name="Freeform 67"/>
          <p:cNvSpPr>
            <a:spLocks/>
          </p:cNvSpPr>
          <p:nvPr/>
        </p:nvSpPr>
        <p:spPr bwMode="auto">
          <a:xfrm>
            <a:off x="2401888" y="4348163"/>
            <a:ext cx="406400" cy="131762"/>
          </a:xfrm>
          <a:custGeom>
            <a:avLst/>
            <a:gdLst>
              <a:gd name="T0" fmla="*/ 2147483647 w 256"/>
              <a:gd name="T1" fmla="*/ 2147483647 h 83"/>
              <a:gd name="T2" fmla="*/ 2147483647 w 256"/>
              <a:gd name="T3" fmla="*/ 2147483647 h 83"/>
              <a:gd name="T4" fmla="*/ 2147483647 w 256"/>
              <a:gd name="T5" fmla="*/ 0 h 83"/>
              <a:gd name="T6" fmla="*/ 0 w 256"/>
              <a:gd name="T7" fmla="*/ 2147483647 h 83"/>
              <a:gd name="T8" fmla="*/ 2147483647 w 256"/>
              <a:gd name="T9" fmla="*/ 2147483647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83"/>
              <a:gd name="T17" fmla="*/ 256 w 256"/>
              <a:gd name="T18" fmla="*/ 83 h 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83">
                <a:moveTo>
                  <a:pt x="173" y="83"/>
                </a:moveTo>
                <a:lnTo>
                  <a:pt x="256" y="23"/>
                </a:lnTo>
                <a:lnTo>
                  <a:pt x="87" y="0"/>
                </a:lnTo>
                <a:lnTo>
                  <a:pt x="0" y="61"/>
                </a:lnTo>
                <a:lnTo>
                  <a:pt x="173" y="83"/>
                </a:lnTo>
                <a:close/>
              </a:path>
            </a:pathLst>
          </a:custGeom>
          <a:solidFill>
            <a:srgbClr val="99BFB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80" name="Freeform 68"/>
          <p:cNvSpPr>
            <a:spLocks/>
          </p:cNvSpPr>
          <p:nvPr/>
        </p:nvSpPr>
        <p:spPr bwMode="auto">
          <a:xfrm>
            <a:off x="2395538" y="4341813"/>
            <a:ext cx="407987" cy="131762"/>
          </a:xfrm>
          <a:custGeom>
            <a:avLst/>
            <a:gdLst>
              <a:gd name="T0" fmla="*/ 2147483647 w 257"/>
              <a:gd name="T1" fmla="*/ 2147483647 h 83"/>
              <a:gd name="T2" fmla="*/ 2147483647 w 257"/>
              <a:gd name="T3" fmla="*/ 2147483647 h 83"/>
              <a:gd name="T4" fmla="*/ 2147483647 w 257"/>
              <a:gd name="T5" fmla="*/ 0 h 83"/>
              <a:gd name="T6" fmla="*/ 0 w 257"/>
              <a:gd name="T7" fmla="*/ 2147483647 h 83"/>
              <a:gd name="T8" fmla="*/ 2147483647 w 257"/>
              <a:gd name="T9" fmla="*/ 2147483647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"/>
              <a:gd name="T16" fmla="*/ 0 h 83"/>
              <a:gd name="T17" fmla="*/ 257 w 257"/>
              <a:gd name="T18" fmla="*/ 83 h 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" h="83">
                <a:moveTo>
                  <a:pt x="174" y="83"/>
                </a:moveTo>
                <a:lnTo>
                  <a:pt x="257" y="24"/>
                </a:lnTo>
                <a:lnTo>
                  <a:pt x="87" y="0"/>
                </a:lnTo>
                <a:lnTo>
                  <a:pt x="0" y="61"/>
                </a:lnTo>
                <a:lnTo>
                  <a:pt x="174" y="83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81" name="Freeform 69"/>
          <p:cNvSpPr>
            <a:spLocks/>
          </p:cNvSpPr>
          <p:nvPr/>
        </p:nvSpPr>
        <p:spPr bwMode="auto">
          <a:xfrm>
            <a:off x="3373438" y="4298950"/>
            <a:ext cx="125412" cy="271463"/>
          </a:xfrm>
          <a:custGeom>
            <a:avLst/>
            <a:gdLst>
              <a:gd name="T0" fmla="*/ 2147483647 w 79"/>
              <a:gd name="T1" fmla="*/ 2147483647 h 171"/>
              <a:gd name="T2" fmla="*/ 0 w 79"/>
              <a:gd name="T3" fmla="*/ 2147483647 h 171"/>
              <a:gd name="T4" fmla="*/ 2147483647 w 79"/>
              <a:gd name="T5" fmla="*/ 0 h 171"/>
              <a:gd name="T6" fmla="*/ 2147483647 w 79"/>
              <a:gd name="T7" fmla="*/ 2147483647 h 171"/>
              <a:gd name="T8" fmla="*/ 2147483647 w 79"/>
              <a:gd name="T9" fmla="*/ 2147483647 h 1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"/>
              <a:gd name="T16" fmla="*/ 0 h 171"/>
              <a:gd name="T17" fmla="*/ 79 w 79"/>
              <a:gd name="T18" fmla="*/ 171 h 1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" h="171">
                <a:moveTo>
                  <a:pt x="2" y="171"/>
                </a:moveTo>
                <a:lnTo>
                  <a:pt x="0" y="61"/>
                </a:lnTo>
                <a:lnTo>
                  <a:pt x="77" y="0"/>
                </a:lnTo>
                <a:lnTo>
                  <a:pt x="79" y="108"/>
                </a:lnTo>
                <a:lnTo>
                  <a:pt x="2" y="171"/>
                </a:lnTo>
                <a:close/>
              </a:path>
            </a:pathLst>
          </a:custGeom>
          <a:solidFill>
            <a:srgbClr val="66808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82" name="Freeform 70"/>
          <p:cNvSpPr>
            <a:spLocks/>
          </p:cNvSpPr>
          <p:nvPr/>
        </p:nvSpPr>
        <p:spPr bwMode="auto">
          <a:xfrm>
            <a:off x="3367088" y="4292600"/>
            <a:ext cx="127000" cy="273050"/>
          </a:xfrm>
          <a:custGeom>
            <a:avLst/>
            <a:gdLst>
              <a:gd name="T0" fmla="*/ 2147483647 w 80"/>
              <a:gd name="T1" fmla="*/ 2147483647 h 172"/>
              <a:gd name="T2" fmla="*/ 0 w 80"/>
              <a:gd name="T3" fmla="*/ 2147483647 h 172"/>
              <a:gd name="T4" fmla="*/ 2147483647 w 80"/>
              <a:gd name="T5" fmla="*/ 0 h 172"/>
              <a:gd name="T6" fmla="*/ 2147483647 w 80"/>
              <a:gd name="T7" fmla="*/ 2147483647 h 172"/>
              <a:gd name="T8" fmla="*/ 2147483647 w 80"/>
              <a:gd name="T9" fmla="*/ 2147483647 h 1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0"/>
              <a:gd name="T16" fmla="*/ 0 h 172"/>
              <a:gd name="T17" fmla="*/ 80 w 80"/>
              <a:gd name="T18" fmla="*/ 172 h 1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0" h="172">
                <a:moveTo>
                  <a:pt x="2" y="172"/>
                </a:moveTo>
                <a:lnTo>
                  <a:pt x="0" y="62"/>
                </a:lnTo>
                <a:lnTo>
                  <a:pt x="78" y="0"/>
                </a:lnTo>
                <a:lnTo>
                  <a:pt x="80" y="109"/>
                </a:lnTo>
                <a:lnTo>
                  <a:pt x="2" y="172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83" name="Freeform 71"/>
          <p:cNvSpPr>
            <a:spLocks/>
          </p:cNvSpPr>
          <p:nvPr/>
        </p:nvSpPr>
        <p:spPr bwMode="auto">
          <a:xfrm>
            <a:off x="3089275" y="4359275"/>
            <a:ext cx="287338" cy="211138"/>
          </a:xfrm>
          <a:custGeom>
            <a:avLst/>
            <a:gdLst>
              <a:gd name="T0" fmla="*/ 2147483647 w 181"/>
              <a:gd name="T1" fmla="*/ 2147483647 h 133"/>
              <a:gd name="T2" fmla="*/ 0 w 181"/>
              <a:gd name="T3" fmla="*/ 0 h 133"/>
              <a:gd name="T4" fmla="*/ 2147483647 w 181"/>
              <a:gd name="T5" fmla="*/ 2147483647 h 133"/>
              <a:gd name="T6" fmla="*/ 2147483647 w 181"/>
              <a:gd name="T7" fmla="*/ 2147483647 h 133"/>
              <a:gd name="T8" fmla="*/ 2147483647 w 181"/>
              <a:gd name="T9" fmla="*/ 2147483647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133"/>
              <a:gd name="T17" fmla="*/ 181 w 181"/>
              <a:gd name="T18" fmla="*/ 133 h 1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133">
                <a:moveTo>
                  <a:pt x="4" y="110"/>
                </a:moveTo>
                <a:lnTo>
                  <a:pt x="0" y="0"/>
                </a:lnTo>
                <a:lnTo>
                  <a:pt x="179" y="23"/>
                </a:lnTo>
                <a:lnTo>
                  <a:pt x="181" y="133"/>
                </a:lnTo>
                <a:lnTo>
                  <a:pt x="4" y="110"/>
                </a:ln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84" name="Freeform 72"/>
          <p:cNvSpPr>
            <a:spLocks/>
          </p:cNvSpPr>
          <p:nvPr/>
        </p:nvSpPr>
        <p:spPr bwMode="auto">
          <a:xfrm>
            <a:off x="3082925" y="4352925"/>
            <a:ext cx="287338" cy="212725"/>
          </a:xfrm>
          <a:custGeom>
            <a:avLst/>
            <a:gdLst>
              <a:gd name="T0" fmla="*/ 2147483647 w 181"/>
              <a:gd name="T1" fmla="*/ 2147483647 h 134"/>
              <a:gd name="T2" fmla="*/ 0 w 181"/>
              <a:gd name="T3" fmla="*/ 0 h 134"/>
              <a:gd name="T4" fmla="*/ 2147483647 w 181"/>
              <a:gd name="T5" fmla="*/ 2147483647 h 134"/>
              <a:gd name="T6" fmla="*/ 2147483647 w 181"/>
              <a:gd name="T7" fmla="*/ 2147483647 h 134"/>
              <a:gd name="T8" fmla="*/ 2147483647 w 181"/>
              <a:gd name="T9" fmla="*/ 2147483647 h 1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134"/>
              <a:gd name="T17" fmla="*/ 181 w 181"/>
              <a:gd name="T18" fmla="*/ 134 h 1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134">
                <a:moveTo>
                  <a:pt x="4" y="110"/>
                </a:moveTo>
                <a:lnTo>
                  <a:pt x="0" y="0"/>
                </a:lnTo>
                <a:lnTo>
                  <a:pt x="179" y="24"/>
                </a:lnTo>
                <a:lnTo>
                  <a:pt x="181" y="134"/>
                </a:lnTo>
                <a:lnTo>
                  <a:pt x="4" y="11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85" name="Freeform 73"/>
          <p:cNvSpPr>
            <a:spLocks/>
          </p:cNvSpPr>
          <p:nvPr/>
        </p:nvSpPr>
        <p:spPr bwMode="auto">
          <a:xfrm>
            <a:off x="3089275" y="4264025"/>
            <a:ext cx="406400" cy="131763"/>
          </a:xfrm>
          <a:custGeom>
            <a:avLst/>
            <a:gdLst>
              <a:gd name="T0" fmla="*/ 2147483647 w 256"/>
              <a:gd name="T1" fmla="*/ 2147483647 h 83"/>
              <a:gd name="T2" fmla="*/ 2147483647 w 256"/>
              <a:gd name="T3" fmla="*/ 2147483647 h 83"/>
              <a:gd name="T4" fmla="*/ 2147483647 w 256"/>
              <a:gd name="T5" fmla="*/ 0 h 83"/>
              <a:gd name="T6" fmla="*/ 0 w 256"/>
              <a:gd name="T7" fmla="*/ 2147483647 h 83"/>
              <a:gd name="T8" fmla="*/ 2147483647 w 256"/>
              <a:gd name="T9" fmla="*/ 2147483647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83"/>
              <a:gd name="T17" fmla="*/ 256 w 256"/>
              <a:gd name="T18" fmla="*/ 83 h 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83">
                <a:moveTo>
                  <a:pt x="179" y="83"/>
                </a:moveTo>
                <a:lnTo>
                  <a:pt x="256" y="22"/>
                </a:lnTo>
                <a:lnTo>
                  <a:pt x="81" y="0"/>
                </a:lnTo>
                <a:lnTo>
                  <a:pt x="0" y="60"/>
                </a:lnTo>
                <a:lnTo>
                  <a:pt x="179" y="83"/>
                </a:lnTo>
                <a:close/>
              </a:path>
            </a:pathLst>
          </a:custGeom>
          <a:solidFill>
            <a:srgbClr val="99BFB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86" name="Freeform 74"/>
          <p:cNvSpPr>
            <a:spLocks/>
          </p:cNvSpPr>
          <p:nvPr/>
        </p:nvSpPr>
        <p:spPr bwMode="auto">
          <a:xfrm>
            <a:off x="3082925" y="4259263"/>
            <a:ext cx="407988" cy="131762"/>
          </a:xfrm>
          <a:custGeom>
            <a:avLst/>
            <a:gdLst>
              <a:gd name="T0" fmla="*/ 2147483647 w 257"/>
              <a:gd name="T1" fmla="*/ 2147483647 h 83"/>
              <a:gd name="T2" fmla="*/ 2147483647 w 257"/>
              <a:gd name="T3" fmla="*/ 2147483647 h 83"/>
              <a:gd name="T4" fmla="*/ 2147483647 w 257"/>
              <a:gd name="T5" fmla="*/ 0 h 83"/>
              <a:gd name="T6" fmla="*/ 0 w 257"/>
              <a:gd name="T7" fmla="*/ 2147483647 h 83"/>
              <a:gd name="T8" fmla="*/ 2147483647 w 257"/>
              <a:gd name="T9" fmla="*/ 2147483647 h 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"/>
              <a:gd name="T16" fmla="*/ 0 h 83"/>
              <a:gd name="T17" fmla="*/ 257 w 257"/>
              <a:gd name="T18" fmla="*/ 83 h 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" h="83">
                <a:moveTo>
                  <a:pt x="179" y="83"/>
                </a:moveTo>
                <a:lnTo>
                  <a:pt x="257" y="21"/>
                </a:lnTo>
                <a:lnTo>
                  <a:pt x="82" y="0"/>
                </a:lnTo>
                <a:lnTo>
                  <a:pt x="0" y="59"/>
                </a:lnTo>
                <a:lnTo>
                  <a:pt x="179" y="83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87" name="Freeform 75"/>
          <p:cNvSpPr>
            <a:spLocks/>
          </p:cNvSpPr>
          <p:nvPr/>
        </p:nvSpPr>
        <p:spPr bwMode="auto">
          <a:xfrm>
            <a:off x="4097338" y="4498975"/>
            <a:ext cx="115887" cy="166688"/>
          </a:xfrm>
          <a:custGeom>
            <a:avLst/>
            <a:gdLst>
              <a:gd name="T0" fmla="*/ 2147483647 w 73"/>
              <a:gd name="T1" fmla="*/ 2147483647 h 105"/>
              <a:gd name="T2" fmla="*/ 0 w 73"/>
              <a:gd name="T3" fmla="*/ 2147483647 h 105"/>
              <a:gd name="T4" fmla="*/ 2147483647 w 73"/>
              <a:gd name="T5" fmla="*/ 0 h 105"/>
              <a:gd name="T6" fmla="*/ 2147483647 w 73"/>
              <a:gd name="T7" fmla="*/ 2147483647 h 105"/>
              <a:gd name="T8" fmla="*/ 2147483647 w 73"/>
              <a:gd name="T9" fmla="*/ 2147483647 h 1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"/>
              <a:gd name="T16" fmla="*/ 0 h 105"/>
              <a:gd name="T17" fmla="*/ 73 w 73"/>
              <a:gd name="T18" fmla="*/ 105 h 1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" h="105">
                <a:moveTo>
                  <a:pt x="2" y="105"/>
                </a:moveTo>
                <a:lnTo>
                  <a:pt x="0" y="65"/>
                </a:lnTo>
                <a:lnTo>
                  <a:pt x="73" y="0"/>
                </a:lnTo>
                <a:lnTo>
                  <a:pt x="73" y="40"/>
                </a:lnTo>
                <a:lnTo>
                  <a:pt x="2" y="105"/>
                </a:lnTo>
                <a:close/>
              </a:path>
            </a:pathLst>
          </a:custGeom>
          <a:solidFill>
            <a:srgbClr val="66808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88" name="Freeform 76"/>
          <p:cNvSpPr>
            <a:spLocks/>
          </p:cNvSpPr>
          <p:nvPr/>
        </p:nvSpPr>
        <p:spPr bwMode="auto">
          <a:xfrm>
            <a:off x="4092575" y="4494213"/>
            <a:ext cx="114300" cy="165100"/>
          </a:xfrm>
          <a:custGeom>
            <a:avLst/>
            <a:gdLst>
              <a:gd name="T0" fmla="*/ 2147483647 w 72"/>
              <a:gd name="T1" fmla="*/ 2147483647 h 104"/>
              <a:gd name="T2" fmla="*/ 0 w 72"/>
              <a:gd name="T3" fmla="*/ 2147483647 h 104"/>
              <a:gd name="T4" fmla="*/ 2147483647 w 72"/>
              <a:gd name="T5" fmla="*/ 0 h 104"/>
              <a:gd name="T6" fmla="*/ 2147483647 w 72"/>
              <a:gd name="T7" fmla="*/ 2147483647 h 104"/>
              <a:gd name="T8" fmla="*/ 2147483647 w 72"/>
              <a:gd name="T9" fmla="*/ 2147483647 h 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"/>
              <a:gd name="T16" fmla="*/ 0 h 104"/>
              <a:gd name="T17" fmla="*/ 72 w 72"/>
              <a:gd name="T18" fmla="*/ 104 h 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" h="104">
                <a:moveTo>
                  <a:pt x="2" y="104"/>
                </a:moveTo>
                <a:lnTo>
                  <a:pt x="0" y="65"/>
                </a:lnTo>
                <a:lnTo>
                  <a:pt x="72" y="0"/>
                </a:lnTo>
                <a:lnTo>
                  <a:pt x="72" y="39"/>
                </a:lnTo>
                <a:lnTo>
                  <a:pt x="2" y="104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89" name="Freeform 77"/>
          <p:cNvSpPr>
            <a:spLocks/>
          </p:cNvSpPr>
          <p:nvPr/>
        </p:nvSpPr>
        <p:spPr bwMode="auto">
          <a:xfrm>
            <a:off x="3808413" y="4565650"/>
            <a:ext cx="292100" cy="100013"/>
          </a:xfrm>
          <a:custGeom>
            <a:avLst/>
            <a:gdLst>
              <a:gd name="T0" fmla="*/ 0 w 184"/>
              <a:gd name="T1" fmla="*/ 2147483647 h 63"/>
              <a:gd name="T2" fmla="*/ 0 w 184"/>
              <a:gd name="T3" fmla="*/ 0 h 63"/>
              <a:gd name="T4" fmla="*/ 2147483647 w 184"/>
              <a:gd name="T5" fmla="*/ 2147483647 h 63"/>
              <a:gd name="T6" fmla="*/ 2147483647 w 184"/>
              <a:gd name="T7" fmla="*/ 2147483647 h 63"/>
              <a:gd name="T8" fmla="*/ 0 w 184"/>
              <a:gd name="T9" fmla="*/ 2147483647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"/>
              <a:gd name="T16" fmla="*/ 0 h 63"/>
              <a:gd name="T17" fmla="*/ 184 w 184"/>
              <a:gd name="T18" fmla="*/ 63 h 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" h="63">
                <a:moveTo>
                  <a:pt x="0" y="40"/>
                </a:moveTo>
                <a:lnTo>
                  <a:pt x="0" y="0"/>
                </a:lnTo>
                <a:lnTo>
                  <a:pt x="182" y="23"/>
                </a:lnTo>
                <a:lnTo>
                  <a:pt x="184" y="63"/>
                </a:lnTo>
                <a:lnTo>
                  <a:pt x="0" y="40"/>
                </a:ln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90" name="Freeform 78"/>
          <p:cNvSpPr>
            <a:spLocks/>
          </p:cNvSpPr>
          <p:nvPr/>
        </p:nvSpPr>
        <p:spPr bwMode="auto">
          <a:xfrm>
            <a:off x="3802063" y="4559300"/>
            <a:ext cx="293687" cy="100013"/>
          </a:xfrm>
          <a:custGeom>
            <a:avLst/>
            <a:gdLst>
              <a:gd name="T0" fmla="*/ 0 w 185"/>
              <a:gd name="T1" fmla="*/ 2147483647 h 63"/>
              <a:gd name="T2" fmla="*/ 0 w 185"/>
              <a:gd name="T3" fmla="*/ 0 h 63"/>
              <a:gd name="T4" fmla="*/ 2147483647 w 185"/>
              <a:gd name="T5" fmla="*/ 2147483647 h 63"/>
              <a:gd name="T6" fmla="*/ 2147483647 w 185"/>
              <a:gd name="T7" fmla="*/ 2147483647 h 63"/>
              <a:gd name="T8" fmla="*/ 0 w 185"/>
              <a:gd name="T9" fmla="*/ 2147483647 h 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63"/>
              <a:gd name="T17" fmla="*/ 185 w 185"/>
              <a:gd name="T18" fmla="*/ 63 h 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63">
                <a:moveTo>
                  <a:pt x="0" y="40"/>
                </a:moveTo>
                <a:lnTo>
                  <a:pt x="0" y="0"/>
                </a:lnTo>
                <a:lnTo>
                  <a:pt x="183" y="24"/>
                </a:lnTo>
                <a:lnTo>
                  <a:pt x="185" y="63"/>
                </a:lnTo>
                <a:lnTo>
                  <a:pt x="0" y="4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91" name="Freeform 79"/>
          <p:cNvSpPr>
            <a:spLocks/>
          </p:cNvSpPr>
          <p:nvPr/>
        </p:nvSpPr>
        <p:spPr bwMode="auto">
          <a:xfrm>
            <a:off x="3808413" y="4465638"/>
            <a:ext cx="404812" cy="136525"/>
          </a:xfrm>
          <a:custGeom>
            <a:avLst/>
            <a:gdLst>
              <a:gd name="T0" fmla="*/ 2147483647 w 255"/>
              <a:gd name="T1" fmla="*/ 2147483647 h 86"/>
              <a:gd name="T2" fmla="*/ 2147483647 w 255"/>
              <a:gd name="T3" fmla="*/ 2147483647 h 86"/>
              <a:gd name="T4" fmla="*/ 2147483647 w 255"/>
              <a:gd name="T5" fmla="*/ 0 h 86"/>
              <a:gd name="T6" fmla="*/ 0 w 255"/>
              <a:gd name="T7" fmla="*/ 2147483647 h 86"/>
              <a:gd name="T8" fmla="*/ 2147483647 w 255"/>
              <a:gd name="T9" fmla="*/ 2147483647 h 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5"/>
              <a:gd name="T16" fmla="*/ 0 h 86"/>
              <a:gd name="T17" fmla="*/ 255 w 255"/>
              <a:gd name="T18" fmla="*/ 86 h 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5" h="86">
                <a:moveTo>
                  <a:pt x="182" y="86"/>
                </a:moveTo>
                <a:lnTo>
                  <a:pt x="255" y="21"/>
                </a:lnTo>
                <a:lnTo>
                  <a:pt x="72" y="0"/>
                </a:lnTo>
                <a:lnTo>
                  <a:pt x="0" y="63"/>
                </a:lnTo>
                <a:lnTo>
                  <a:pt x="182" y="86"/>
                </a:lnTo>
                <a:close/>
              </a:path>
            </a:pathLst>
          </a:custGeom>
          <a:solidFill>
            <a:srgbClr val="99BFB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92" name="Freeform 80"/>
          <p:cNvSpPr>
            <a:spLocks/>
          </p:cNvSpPr>
          <p:nvPr/>
        </p:nvSpPr>
        <p:spPr bwMode="auto">
          <a:xfrm>
            <a:off x="3802063" y="4459288"/>
            <a:ext cx="404812" cy="138112"/>
          </a:xfrm>
          <a:custGeom>
            <a:avLst/>
            <a:gdLst>
              <a:gd name="T0" fmla="*/ 2147483647 w 255"/>
              <a:gd name="T1" fmla="*/ 2147483647 h 87"/>
              <a:gd name="T2" fmla="*/ 2147483647 w 255"/>
              <a:gd name="T3" fmla="*/ 2147483647 h 87"/>
              <a:gd name="T4" fmla="*/ 2147483647 w 255"/>
              <a:gd name="T5" fmla="*/ 0 h 87"/>
              <a:gd name="T6" fmla="*/ 0 w 255"/>
              <a:gd name="T7" fmla="*/ 2147483647 h 87"/>
              <a:gd name="T8" fmla="*/ 2147483647 w 255"/>
              <a:gd name="T9" fmla="*/ 2147483647 h 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5"/>
              <a:gd name="T16" fmla="*/ 0 h 87"/>
              <a:gd name="T17" fmla="*/ 255 w 255"/>
              <a:gd name="T18" fmla="*/ 87 h 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5" h="87">
                <a:moveTo>
                  <a:pt x="183" y="87"/>
                </a:moveTo>
                <a:lnTo>
                  <a:pt x="255" y="22"/>
                </a:lnTo>
                <a:lnTo>
                  <a:pt x="73" y="0"/>
                </a:lnTo>
                <a:lnTo>
                  <a:pt x="0" y="63"/>
                </a:lnTo>
                <a:lnTo>
                  <a:pt x="183" y="87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93" name="Freeform 81"/>
          <p:cNvSpPr>
            <a:spLocks/>
          </p:cNvSpPr>
          <p:nvPr/>
        </p:nvSpPr>
        <p:spPr bwMode="auto">
          <a:xfrm>
            <a:off x="4845050" y="4537075"/>
            <a:ext cx="103188" cy="225425"/>
          </a:xfrm>
          <a:custGeom>
            <a:avLst/>
            <a:gdLst>
              <a:gd name="T0" fmla="*/ 0 w 65"/>
              <a:gd name="T1" fmla="*/ 2147483647 h 142"/>
              <a:gd name="T2" fmla="*/ 0 w 65"/>
              <a:gd name="T3" fmla="*/ 2147483647 h 142"/>
              <a:gd name="T4" fmla="*/ 2147483647 w 65"/>
              <a:gd name="T5" fmla="*/ 0 h 142"/>
              <a:gd name="T6" fmla="*/ 2147483647 w 65"/>
              <a:gd name="T7" fmla="*/ 2147483647 h 142"/>
              <a:gd name="T8" fmla="*/ 0 w 65"/>
              <a:gd name="T9" fmla="*/ 2147483647 h 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142"/>
              <a:gd name="T17" fmla="*/ 65 w 65"/>
              <a:gd name="T18" fmla="*/ 142 h 1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142">
                <a:moveTo>
                  <a:pt x="0" y="142"/>
                </a:moveTo>
                <a:lnTo>
                  <a:pt x="0" y="67"/>
                </a:lnTo>
                <a:lnTo>
                  <a:pt x="65" y="0"/>
                </a:lnTo>
                <a:lnTo>
                  <a:pt x="64" y="76"/>
                </a:lnTo>
                <a:lnTo>
                  <a:pt x="0" y="142"/>
                </a:lnTo>
                <a:close/>
              </a:path>
            </a:pathLst>
          </a:custGeom>
          <a:solidFill>
            <a:srgbClr val="66808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94" name="Freeform 82"/>
          <p:cNvSpPr>
            <a:spLocks/>
          </p:cNvSpPr>
          <p:nvPr/>
        </p:nvSpPr>
        <p:spPr bwMode="auto">
          <a:xfrm>
            <a:off x="4840288" y="4530725"/>
            <a:ext cx="103187" cy="227013"/>
          </a:xfrm>
          <a:custGeom>
            <a:avLst/>
            <a:gdLst>
              <a:gd name="T0" fmla="*/ 0 w 65"/>
              <a:gd name="T1" fmla="*/ 2147483647 h 143"/>
              <a:gd name="T2" fmla="*/ 0 w 65"/>
              <a:gd name="T3" fmla="*/ 2147483647 h 143"/>
              <a:gd name="T4" fmla="*/ 2147483647 w 65"/>
              <a:gd name="T5" fmla="*/ 0 h 143"/>
              <a:gd name="T6" fmla="*/ 2147483647 w 65"/>
              <a:gd name="T7" fmla="*/ 2147483647 h 143"/>
              <a:gd name="T8" fmla="*/ 0 w 65"/>
              <a:gd name="T9" fmla="*/ 2147483647 h 1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143"/>
              <a:gd name="T17" fmla="*/ 65 w 65"/>
              <a:gd name="T18" fmla="*/ 143 h 1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143">
                <a:moveTo>
                  <a:pt x="0" y="143"/>
                </a:moveTo>
                <a:lnTo>
                  <a:pt x="0" y="67"/>
                </a:lnTo>
                <a:lnTo>
                  <a:pt x="65" y="0"/>
                </a:lnTo>
                <a:lnTo>
                  <a:pt x="63" y="76"/>
                </a:lnTo>
                <a:lnTo>
                  <a:pt x="0" y="143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95" name="Freeform 83"/>
          <p:cNvSpPr>
            <a:spLocks/>
          </p:cNvSpPr>
          <p:nvPr/>
        </p:nvSpPr>
        <p:spPr bwMode="auto">
          <a:xfrm>
            <a:off x="4545013" y="4602163"/>
            <a:ext cx="300037" cy="160337"/>
          </a:xfrm>
          <a:custGeom>
            <a:avLst/>
            <a:gdLst>
              <a:gd name="T0" fmla="*/ 0 w 189"/>
              <a:gd name="T1" fmla="*/ 2147483647 h 101"/>
              <a:gd name="T2" fmla="*/ 0 w 189"/>
              <a:gd name="T3" fmla="*/ 0 h 101"/>
              <a:gd name="T4" fmla="*/ 2147483647 w 189"/>
              <a:gd name="T5" fmla="*/ 2147483647 h 101"/>
              <a:gd name="T6" fmla="*/ 2147483647 w 189"/>
              <a:gd name="T7" fmla="*/ 2147483647 h 101"/>
              <a:gd name="T8" fmla="*/ 0 w 189"/>
              <a:gd name="T9" fmla="*/ 2147483647 h 1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9"/>
              <a:gd name="T16" fmla="*/ 0 h 101"/>
              <a:gd name="T17" fmla="*/ 189 w 189"/>
              <a:gd name="T18" fmla="*/ 101 h 1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9" h="101">
                <a:moveTo>
                  <a:pt x="0" y="76"/>
                </a:moveTo>
                <a:lnTo>
                  <a:pt x="0" y="0"/>
                </a:lnTo>
                <a:lnTo>
                  <a:pt x="189" y="26"/>
                </a:lnTo>
                <a:lnTo>
                  <a:pt x="189" y="101"/>
                </a:lnTo>
                <a:lnTo>
                  <a:pt x="0" y="76"/>
                </a:ln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96" name="Freeform 84"/>
          <p:cNvSpPr>
            <a:spLocks/>
          </p:cNvSpPr>
          <p:nvPr/>
        </p:nvSpPr>
        <p:spPr bwMode="auto">
          <a:xfrm>
            <a:off x="4538663" y="4597400"/>
            <a:ext cx="301625" cy="160338"/>
          </a:xfrm>
          <a:custGeom>
            <a:avLst/>
            <a:gdLst>
              <a:gd name="T0" fmla="*/ 0 w 190"/>
              <a:gd name="T1" fmla="*/ 2147483647 h 101"/>
              <a:gd name="T2" fmla="*/ 0 w 190"/>
              <a:gd name="T3" fmla="*/ 0 h 101"/>
              <a:gd name="T4" fmla="*/ 2147483647 w 190"/>
              <a:gd name="T5" fmla="*/ 2147483647 h 101"/>
              <a:gd name="T6" fmla="*/ 2147483647 w 190"/>
              <a:gd name="T7" fmla="*/ 2147483647 h 101"/>
              <a:gd name="T8" fmla="*/ 0 w 190"/>
              <a:gd name="T9" fmla="*/ 2147483647 h 1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0"/>
              <a:gd name="T16" fmla="*/ 0 h 101"/>
              <a:gd name="T17" fmla="*/ 190 w 190"/>
              <a:gd name="T18" fmla="*/ 101 h 1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0" h="101">
                <a:moveTo>
                  <a:pt x="0" y="75"/>
                </a:moveTo>
                <a:lnTo>
                  <a:pt x="0" y="0"/>
                </a:lnTo>
                <a:lnTo>
                  <a:pt x="190" y="25"/>
                </a:lnTo>
                <a:lnTo>
                  <a:pt x="190" y="101"/>
                </a:lnTo>
                <a:lnTo>
                  <a:pt x="0" y="75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97" name="Freeform 85"/>
          <p:cNvSpPr>
            <a:spLocks/>
          </p:cNvSpPr>
          <p:nvPr/>
        </p:nvSpPr>
        <p:spPr bwMode="auto">
          <a:xfrm>
            <a:off x="4545013" y="4498975"/>
            <a:ext cx="403225" cy="144463"/>
          </a:xfrm>
          <a:custGeom>
            <a:avLst/>
            <a:gdLst>
              <a:gd name="T0" fmla="*/ 2147483647 w 254"/>
              <a:gd name="T1" fmla="*/ 2147483647 h 91"/>
              <a:gd name="T2" fmla="*/ 2147483647 w 254"/>
              <a:gd name="T3" fmla="*/ 2147483647 h 91"/>
              <a:gd name="T4" fmla="*/ 2147483647 w 254"/>
              <a:gd name="T5" fmla="*/ 0 h 91"/>
              <a:gd name="T6" fmla="*/ 0 w 254"/>
              <a:gd name="T7" fmla="*/ 2147483647 h 91"/>
              <a:gd name="T8" fmla="*/ 2147483647 w 254"/>
              <a:gd name="T9" fmla="*/ 2147483647 h 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91"/>
              <a:gd name="T17" fmla="*/ 254 w 254"/>
              <a:gd name="T18" fmla="*/ 91 h 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91">
                <a:moveTo>
                  <a:pt x="189" y="91"/>
                </a:moveTo>
                <a:lnTo>
                  <a:pt x="254" y="24"/>
                </a:lnTo>
                <a:lnTo>
                  <a:pt x="67" y="0"/>
                </a:lnTo>
                <a:lnTo>
                  <a:pt x="0" y="65"/>
                </a:lnTo>
                <a:lnTo>
                  <a:pt x="189" y="91"/>
                </a:lnTo>
                <a:close/>
              </a:path>
            </a:pathLst>
          </a:custGeom>
          <a:solidFill>
            <a:srgbClr val="99BFB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98" name="Freeform 86"/>
          <p:cNvSpPr>
            <a:spLocks/>
          </p:cNvSpPr>
          <p:nvPr/>
        </p:nvSpPr>
        <p:spPr bwMode="auto">
          <a:xfrm>
            <a:off x="4538663" y="4494213"/>
            <a:ext cx="404812" cy="142875"/>
          </a:xfrm>
          <a:custGeom>
            <a:avLst/>
            <a:gdLst>
              <a:gd name="T0" fmla="*/ 2147483647 w 255"/>
              <a:gd name="T1" fmla="*/ 2147483647 h 90"/>
              <a:gd name="T2" fmla="*/ 2147483647 w 255"/>
              <a:gd name="T3" fmla="*/ 2147483647 h 90"/>
              <a:gd name="T4" fmla="*/ 2147483647 w 255"/>
              <a:gd name="T5" fmla="*/ 0 h 90"/>
              <a:gd name="T6" fmla="*/ 0 w 255"/>
              <a:gd name="T7" fmla="*/ 2147483647 h 90"/>
              <a:gd name="T8" fmla="*/ 2147483647 w 255"/>
              <a:gd name="T9" fmla="*/ 2147483647 h 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5"/>
              <a:gd name="T16" fmla="*/ 0 h 90"/>
              <a:gd name="T17" fmla="*/ 255 w 255"/>
              <a:gd name="T18" fmla="*/ 90 h 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5" h="90">
                <a:moveTo>
                  <a:pt x="190" y="90"/>
                </a:moveTo>
                <a:lnTo>
                  <a:pt x="255" y="23"/>
                </a:lnTo>
                <a:lnTo>
                  <a:pt x="67" y="0"/>
                </a:lnTo>
                <a:lnTo>
                  <a:pt x="0" y="65"/>
                </a:lnTo>
                <a:lnTo>
                  <a:pt x="190" y="9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8999" name="Freeform 87"/>
          <p:cNvSpPr>
            <a:spLocks/>
          </p:cNvSpPr>
          <p:nvPr/>
        </p:nvSpPr>
        <p:spPr bwMode="auto">
          <a:xfrm>
            <a:off x="5616575" y="4668838"/>
            <a:ext cx="92075" cy="192087"/>
          </a:xfrm>
          <a:custGeom>
            <a:avLst/>
            <a:gdLst>
              <a:gd name="T0" fmla="*/ 0 w 58"/>
              <a:gd name="T1" fmla="*/ 2147483647 h 121"/>
              <a:gd name="T2" fmla="*/ 0 w 58"/>
              <a:gd name="T3" fmla="*/ 2147483647 h 121"/>
              <a:gd name="T4" fmla="*/ 2147483647 w 58"/>
              <a:gd name="T5" fmla="*/ 0 h 121"/>
              <a:gd name="T6" fmla="*/ 2147483647 w 58"/>
              <a:gd name="T7" fmla="*/ 2147483647 h 121"/>
              <a:gd name="T8" fmla="*/ 0 w 58"/>
              <a:gd name="T9" fmla="*/ 2147483647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121"/>
              <a:gd name="T17" fmla="*/ 58 w 58"/>
              <a:gd name="T18" fmla="*/ 121 h 1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121">
                <a:moveTo>
                  <a:pt x="0" y="121"/>
                </a:moveTo>
                <a:lnTo>
                  <a:pt x="0" y="68"/>
                </a:lnTo>
                <a:lnTo>
                  <a:pt x="58" y="0"/>
                </a:lnTo>
                <a:lnTo>
                  <a:pt x="56" y="52"/>
                </a:lnTo>
                <a:lnTo>
                  <a:pt x="0" y="121"/>
                </a:lnTo>
                <a:close/>
              </a:path>
            </a:pathLst>
          </a:custGeom>
          <a:solidFill>
            <a:srgbClr val="66808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00" name="Freeform 88"/>
          <p:cNvSpPr>
            <a:spLocks/>
          </p:cNvSpPr>
          <p:nvPr/>
        </p:nvSpPr>
        <p:spPr bwMode="auto">
          <a:xfrm>
            <a:off x="5610225" y="4662488"/>
            <a:ext cx="92075" cy="192087"/>
          </a:xfrm>
          <a:custGeom>
            <a:avLst/>
            <a:gdLst>
              <a:gd name="T0" fmla="*/ 0 w 58"/>
              <a:gd name="T1" fmla="*/ 2147483647 h 121"/>
              <a:gd name="T2" fmla="*/ 0 w 58"/>
              <a:gd name="T3" fmla="*/ 2147483647 h 121"/>
              <a:gd name="T4" fmla="*/ 2147483647 w 58"/>
              <a:gd name="T5" fmla="*/ 0 h 121"/>
              <a:gd name="T6" fmla="*/ 2147483647 w 58"/>
              <a:gd name="T7" fmla="*/ 2147483647 h 121"/>
              <a:gd name="T8" fmla="*/ 0 w 58"/>
              <a:gd name="T9" fmla="*/ 2147483647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121"/>
              <a:gd name="T17" fmla="*/ 58 w 58"/>
              <a:gd name="T18" fmla="*/ 121 h 1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121">
                <a:moveTo>
                  <a:pt x="0" y="121"/>
                </a:moveTo>
                <a:lnTo>
                  <a:pt x="0" y="69"/>
                </a:lnTo>
                <a:lnTo>
                  <a:pt x="58" y="0"/>
                </a:lnTo>
                <a:lnTo>
                  <a:pt x="56" y="52"/>
                </a:lnTo>
                <a:lnTo>
                  <a:pt x="0" y="121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01" name="Freeform 89"/>
          <p:cNvSpPr>
            <a:spLocks/>
          </p:cNvSpPr>
          <p:nvPr/>
        </p:nvSpPr>
        <p:spPr bwMode="auto">
          <a:xfrm>
            <a:off x="5303838" y="4737100"/>
            <a:ext cx="312737" cy="123825"/>
          </a:xfrm>
          <a:custGeom>
            <a:avLst/>
            <a:gdLst>
              <a:gd name="T0" fmla="*/ 0 w 197"/>
              <a:gd name="T1" fmla="*/ 2147483647 h 78"/>
              <a:gd name="T2" fmla="*/ 0 w 197"/>
              <a:gd name="T3" fmla="*/ 0 h 78"/>
              <a:gd name="T4" fmla="*/ 2147483647 w 197"/>
              <a:gd name="T5" fmla="*/ 2147483647 h 78"/>
              <a:gd name="T6" fmla="*/ 2147483647 w 197"/>
              <a:gd name="T7" fmla="*/ 2147483647 h 78"/>
              <a:gd name="T8" fmla="*/ 0 w 197"/>
              <a:gd name="T9" fmla="*/ 2147483647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"/>
              <a:gd name="T16" fmla="*/ 0 h 78"/>
              <a:gd name="T17" fmla="*/ 197 w 197"/>
              <a:gd name="T18" fmla="*/ 78 h 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" h="78">
                <a:moveTo>
                  <a:pt x="0" y="52"/>
                </a:moveTo>
                <a:lnTo>
                  <a:pt x="0" y="0"/>
                </a:lnTo>
                <a:lnTo>
                  <a:pt x="197" y="25"/>
                </a:lnTo>
                <a:lnTo>
                  <a:pt x="197" y="78"/>
                </a:lnTo>
                <a:lnTo>
                  <a:pt x="0" y="52"/>
                </a:ln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02" name="Freeform 90"/>
          <p:cNvSpPr>
            <a:spLocks/>
          </p:cNvSpPr>
          <p:nvPr/>
        </p:nvSpPr>
        <p:spPr bwMode="auto">
          <a:xfrm>
            <a:off x="5299075" y="4730750"/>
            <a:ext cx="311150" cy="123825"/>
          </a:xfrm>
          <a:custGeom>
            <a:avLst/>
            <a:gdLst>
              <a:gd name="T0" fmla="*/ 0 w 196"/>
              <a:gd name="T1" fmla="*/ 2147483647 h 78"/>
              <a:gd name="T2" fmla="*/ 0 w 196"/>
              <a:gd name="T3" fmla="*/ 0 h 78"/>
              <a:gd name="T4" fmla="*/ 2147483647 w 196"/>
              <a:gd name="T5" fmla="*/ 2147483647 h 78"/>
              <a:gd name="T6" fmla="*/ 2147483647 w 196"/>
              <a:gd name="T7" fmla="*/ 2147483647 h 78"/>
              <a:gd name="T8" fmla="*/ 0 w 196"/>
              <a:gd name="T9" fmla="*/ 2147483647 h 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6"/>
              <a:gd name="T16" fmla="*/ 0 h 78"/>
              <a:gd name="T17" fmla="*/ 196 w 196"/>
              <a:gd name="T18" fmla="*/ 78 h 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6" h="78">
                <a:moveTo>
                  <a:pt x="0" y="53"/>
                </a:moveTo>
                <a:lnTo>
                  <a:pt x="0" y="0"/>
                </a:lnTo>
                <a:lnTo>
                  <a:pt x="196" y="26"/>
                </a:lnTo>
                <a:lnTo>
                  <a:pt x="196" y="78"/>
                </a:lnTo>
                <a:lnTo>
                  <a:pt x="0" y="53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03" name="Freeform 91"/>
          <p:cNvSpPr>
            <a:spLocks/>
          </p:cNvSpPr>
          <p:nvPr/>
        </p:nvSpPr>
        <p:spPr bwMode="auto">
          <a:xfrm>
            <a:off x="5303838" y="4630738"/>
            <a:ext cx="404812" cy="146050"/>
          </a:xfrm>
          <a:custGeom>
            <a:avLst/>
            <a:gdLst>
              <a:gd name="T0" fmla="*/ 2147483647 w 255"/>
              <a:gd name="T1" fmla="*/ 2147483647 h 92"/>
              <a:gd name="T2" fmla="*/ 2147483647 w 255"/>
              <a:gd name="T3" fmla="*/ 2147483647 h 92"/>
              <a:gd name="T4" fmla="*/ 2147483647 w 255"/>
              <a:gd name="T5" fmla="*/ 0 h 92"/>
              <a:gd name="T6" fmla="*/ 0 w 255"/>
              <a:gd name="T7" fmla="*/ 2147483647 h 92"/>
              <a:gd name="T8" fmla="*/ 2147483647 w 255"/>
              <a:gd name="T9" fmla="*/ 2147483647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5"/>
              <a:gd name="T16" fmla="*/ 0 h 92"/>
              <a:gd name="T17" fmla="*/ 255 w 255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5" h="92">
                <a:moveTo>
                  <a:pt x="197" y="92"/>
                </a:moveTo>
                <a:lnTo>
                  <a:pt x="255" y="24"/>
                </a:lnTo>
                <a:lnTo>
                  <a:pt x="61" y="0"/>
                </a:lnTo>
                <a:lnTo>
                  <a:pt x="0" y="67"/>
                </a:lnTo>
                <a:lnTo>
                  <a:pt x="197" y="92"/>
                </a:lnTo>
                <a:close/>
              </a:path>
            </a:pathLst>
          </a:custGeom>
          <a:solidFill>
            <a:srgbClr val="99BFB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04" name="Freeform 92"/>
          <p:cNvSpPr>
            <a:spLocks/>
          </p:cNvSpPr>
          <p:nvPr/>
        </p:nvSpPr>
        <p:spPr bwMode="auto">
          <a:xfrm>
            <a:off x="5299075" y="4625975"/>
            <a:ext cx="403225" cy="146050"/>
          </a:xfrm>
          <a:custGeom>
            <a:avLst/>
            <a:gdLst>
              <a:gd name="T0" fmla="*/ 2147483647 w 254"/>
              <a:gd name="T1" fmla="*/ 2147483647 h 92"/>
              <a:gd name="T2" fmla="*/ 2147483647 w 254"/>
              <a:gd name="T3" fmla="*/ 2147483647 h 92"/>
              <a:gd name="T4" fmla="*/ 2147483647 w 254"/>
              <a:gd name="T5" fmla="*/ 0 h 92"/>
              <a:gd name="T6" fmla="*/ 0 w 254"/>
              <a:gd name="T7" fmla="*/ 2147483647 h 92"/>
              <a:gd name="T8" fmla="*/ 2147483647 w 254"/>
              <a:gd name="T9" fmla="*/ 2147483647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4"/>
              <a:gd name="T16" fmla="*/ 0 h 92"/>
              <a:gd name="T17" fmla="*/ 254 w 254"/>
              <a:gd name="T18" fmla="*/ 92 h 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4" h="92">
                <a:moveTo>
                  <a:pt x="196" y="92"/>
                </a:moveTo>
                <a:lnTo>
                  <a:pt x="254" y="23"/>
                </a:lnTo>
                <a:lnTo>
                  <a:pt x="61" y="0"/>
                </a:lnTo>
                <a:lnTo>
                  <a:pt x="0" y="66"/>
                </a:lnTo>
                <a:lnTo>
                  <a:pt x="196" y="92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05" name="Freeform 93"/>
          <p:cNvSpPr>
            <a:spLocks/>
          </p:cNvSpPr>
          <p:nvPr/>
        </p:nvSpPr>
        <p:spPr bwMode="auto">
          <a:xfrm>
            <a:off x="6410325" y="4846638"/>
            <a:ext cx="76200" cy="117475"/>
          </a:xfrm>
          <a:custGeom>
            <a:avLst/>
            <a:gdLst>
              <a:gd name="T0" fmla="*/ 0 w 48"/>
              <a:gd name="T1" fmla="*/ 2147483647 h 74"/>
              <a:gd name="T2" fmla="*/ 0 w 48"/>
              <a:gd name="T3" fmla="*/ 2147483647 h 74"/>
              <a:gd name="T4" fmla="*/ 2147483647 w 48"/>
              <a:gd name="T5" fmla="*/ 0 h 74"/>
              <a:gd name="T6" fmla="*/ 2147483647 w 48"/>
              <a:gd name="T7" fmla="*/ 2147483647 h 74"/>
              <a:gd name="T8" fmla="*/ 0 w 48"/>
              <a:gd name="T9" fmla="*/ 2147483647 h 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74"/>
              <a:gd name="T17" fmla="*/ 48 w 48"/>
              <a:gd name="T18" fmla="*/ 74 h 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74">
                <a:moveTo>
                  <a:pt x="0" y="74"/>
                </a:moveTo>
                <a:lnTo>
                  <a:pt x="0" y="70"/>
                </a:lnTo>
                <a:lnTo>
                  <a:pt x="48" y="0"/>
                </a:lnTo>
                <a:lnTo>
                  <a:pt x="48" y="3"/>
                </a:lnTo>
                <a:lnTo>
                  <a:pt x="0" y="74"/>
                </a:lnTo>
                <a:close/>
              </a:path>
            </a:pathLst>
          </a:custGeom>
          <a:solidFill>
            <a:srgbClr val="66808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06" name="Freeform 94"/>
          <p:cNvSpPr>
            <a:spLocks/>
          </p:cNvSpPr>
          <p:nvPr/>
        </p:nvSpPr>
        <p:spPr bwMode="auto">
          <a:xfrm>
            <a:off x="6403975" y="4840288"/>
            <a:ext cx="77788" cy="117475"/>
          </a:xfrm>
          <a:custGeom>
            <a:avLst/>
            <a:gdLst>
              <a:gd name="T0" fmla="*/ 0 w 49"/>
              <a:gd name="T1" fmla="*/ 2147483647 h 74"/>
              <a:gd name="T2" fmla="*/ 0 w 49"/>
              <a:gd name="T3" fmla="*/ 2147483647 h 74"/>
              <a:gd name="T4" fmla="*/ 2147483647 w 49"/>
              <a:gd name="T5" fmla="*/ 0 h 74"/>
              <a:gd name="T6" fmla="*/ 2147483647 w 49"/>
              <a:gd name="T7" fmla="*/ 2147483647 h 74"/>
              <a:gd name="T8" fmla="*/ 0 w 49"/>
              <a:gd name="T9" fmla="*/ 2147483647 h 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74"/>
              <a:gd name="T17" fmla="*/ 49 w 49"/>
              <a:gd name="T18" fmla="*/ 74 h 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74">
                <a:moveTo>
                  <a:pt x="0" y="74"/>
                </a:moveTo>
                <a:lnTo>
                  <a:pt x="0" y="70"/>
                </a:lnTo>
                <a:lnTo>
                  <a:pt x="49" y="0"/>
                </a:lnTo>
                <a:lnTo>
                  <a:pt x="49" y="4"/>
                </a:lnTo>
                <a:lnTo>
                  <a:pt x="0" y="74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07" name="Freeform 95"/>
          <p:cNvSpPr>
            <a:spLocks/>
          </p:cNvSpPr>
          <p:nvPr/>
        </p:nvSpPr>
        <p:spPr bwMode="auto">
          <a:xfrm>
            <a:off x="6089650" y="4918075"/>
            <a:ext cx="320675" cy="46038"/>
          </a:xfrm>
          <a:custGeom>
            <a:avLst/>
            <a:gdLst>
              <a:gd name="T0" fmla="*/ 0 w 202"/>
              <a:gd name="T1" fmla="*/ 2147483647 h 29"/>
              <a:gd name="T2" fmla="*/ 0 w 202"/>
              <a:gd name="T3" fmla="*/ 0 h 29"/>
              <a:gd name="T4" fmla="*/ 2147483647 w 202"/>
              <a:gd name="T5" fmla="*/ 2147483647 h 29"/>
              <a:gd name="T6" fmla="*/ 2147483647 w 202"/>
              <a:gd name="T7" fmla="*/ 2147483647 h 29"/>
              <a:gd name="T8" fmla="*/ 0 w 202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2"/>
              <a:gd name="T16" fmla="*/ 0 h 29"/>
              <a:gd name="T17" fmla="*/ 202 w 202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2" h="29">
                <a:moveTo>
                  <a:pt x="0" y="3"/>
                </a:moveTo>
                <a:lnTo>
                  <a:pt x="0" y="0"/>
                </a:lnTo>
                <a:lnTo>
                  <a:pt x="202" y="25"/>
                </a:lnTo>
                <a:lnTo>
                  <a:pt x="202" y="29"/>
                </a:lnTo>
                <a:lnTo>
                  <a:pt x="0" y="3"/>
                </a:lnTo>
                <a:close/>
              </a:path>
            </a:pathLst>
          </a:custGeom>
          <a:solidFill>
            <a:srgbClr val="CC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08" name="Freeform 96"/>
          <p:cNvSpPr>
            <a:spLocks/>
          </p:cNvSpPr>
          <p:nvPr/>
        </p:nvSpPr>
        <p:spPr bwMode="auto">
          <a:xfrm>
            <a:off x="6083300" y="4911725"/>
            <a:ext cx="320675" cy="46038"/>
          </a:xfrm>
          <a:custGeom>
            <a:avLst/>
            <a:gdLst>
              <a:gd name="T0" fmla="*/ 0 w 202"/>
              <a:gd name="T1" fmla="*/ 2147483647 h 29"/>
              <a:gd name="T2" fmla="*/ 0 w 202"/>
              <a:gd name="T3" fmla="*/ 0 h 29"/>
              <a:gd name="T4" fmla="*/ 2147483647 w 202"/>
              <a:gd name="T5" fmla="*/ 2147483647 h 29"/>
              <a:gd name="T6" fmla="*/ 2147483647 w 202"/>
              <a:gd name="T7" fmla="*/ 2147483647 h 29"/>
              <a:gd name="T8" fmla="*/ 0 w 202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2"/>
              <a:gd name="T16" fmla="*/ 0 h 29"/>
              <a:gd name="T17" fmla="*/ 202 w 202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2" h="29">
                <a:moveTo>
                  <a:pt x="0" y="4"/>
                </a:moveTo>
                <a:lnTo>
                  <a:pt x="0" y="0"/>
                </a:lnTo>
                <a:lnTo>
                  <a:pt x="202" y="25"/>
                </a:lnTo>
                <a:lnTo>
                  <a:pt x="202" y="29"/>
                </a:lnTo>
                <a:lnTo>
                  <a:pt x="0" y="4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09" name="Freeform 97"/>
          <p:cNvSpPr>
            <a:spLocks/>
          </p:cNvSpPr>
          <p:nvPr/>
        </p:nvSpPr>
        <p:spPr bwMode="auto">
          <a:xfrm>
            <a:off x="6089650" y="4805363"/>
            <a:ext cx="396875" cy="152400"/>
          </a:xfrm>
          <a:custGeom>
            <a:avLst/>
            <a:gdLst>
              <a:gd name="T0" fmla="*/ 2147483647 w 250"/>
              <a:gd name="T1" fmla="*/ 2147483647 h 96"/>
              <a:gd name="T2" fmla="*/ 2147483647 w 250"/>
              <a:gd name="T3" fmla="*/ 2147483647 h 96"/>
              <a:gd name="T4" fmla="*/ 2147483647 w 250"/>
              <a:gd name="T5" fmla="*/ 0 h 96"/>
              <a:gd name="T6" fmla="*/ 0 w 250"/>
              <a:gd name="T7" fmla="*/ 2147483647 h 96"/>
              <a:gd name="T8" fmla="*/ 2147483647 w 250"/>
              <a:gd name="T9" fmla="*/ 2147483647 h 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0"/>
              <a:gd name="T16" fmla="*/ 0 h 96"/>
              <a:gd name="T17" fmla="*/ 250 w 250"/>
              <a:gd name="T18" fmla="*/ 96 h 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0" h="96">
                <a:moveTo>
                  <a:pt x="202" y="96"/>
                </a:moveTo>
                <a:lnTo>
                  <a:pt x="250" y="26"/>
                </a:lnTo>
                <a:lnTo>
                  <a:pt x="52" y="0"/>
                </a:lnTo>
                <a:lnTo>
                  <a:pt x="0" y="71"/>
                </a:lnTo>
                <a:lnTo>
                  <a:pt x="202" y="96"/>
                </a:lnTo>
                <a:close/>
              </a:path>
            </a:pathLst>
          </a:custGeom>
          <a:solidFill>
            <a:srgbClr val="99BFB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10" name="Freeform 98"/>
          <p:cNvSpPr>
            <a:spLocks/>
          </p:cNvSpPr>
          <p:nvPr/>
        </p:nvSpPr>
        <p:spPr bwMode="auto">
          <a:xfrm>
            <a:off x="6083300" y="4800600"/>
            <a:ext cx="398463" cy="150813"/>
          </a:xfrm>
          <a:custGeom>
            <a:avLst/>
            <a:gdLst>
              <a:gd name="T0" fmla="*/ 2147483647 w 251"/>
              <a:gd name="T1" fmla="*/ 2147483647 h 95"/>
              <a:gd name="T2" fmla="*/ 2147483647 w 251"/>
              <a:gd name="T3" fmla="*/ 2147483647 h 95"/>
              <a:gd name="T4" fmla="*/ 2147483647 w 251"/>
              <a:gd name="T5" fmla="*/ 0 h 95"/>
              <a:gd name="T6" fmla="*/ 0 w 251"/>
              <a:gd name="T7" fmla="*/ 2147483647 h 95"/>
              <a:gd name="T8" fmla="*/ 2147483647 w 251"/>
              <a:gd name="T9" fmla="*/ 2147483647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1"/>
              <a:gd name="T16" fmla="*/ 0 h 95"/>
              <a:gd name="T17" fmla="*/ 251 w 251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1" h="95">
                <a:moveTo>
                  <a:pt x="202" y="95"/>
                </a:moveTo>
                <a:lnTo>
                  <a:pt x="251" y="25"/>
                </a:lnTo>
                <a:lnTo>
                  <a:pt x="52" y="0"/>
                </a:lnTo>
                <a:lnTo>
                  <a:pt x="0" y="70"/>
                </a:lnTo>
                <a:lnTo>
                  <a:pt x="202" y="95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11" name="Line 99"/>
          <p:cNvSpPr>
            <a:spLocks noChangeShapeType="1"/>
          </p:cNvSpPr>
          <p:nvPr/>
        </p:nvSpPr>
        <p:spPr bwMode="auto">
          <a:xfrm flipH="1" flipV="1">
            <a:off x="1968500" y="1460500"/>
            <a:ext cx="120650" cy="303053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012" name="Line 100"/>
          <p:cNvSpPr>
            <a:spLocks noChangeShapeType="1"/>
          </p:cNvSpPr>
          <p:nvPr/>
        </p:nvSpPr>
        <p:spPr bwMode="auto">
          <a:xfrm flipH="1">
            <a:off x="2032000" y="4491038"/>
            <a:ext cx="57150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013" name="Line 101"/>
          <p:cNvSpPr>
            <a:spLocks noChangeShapeType="1"/>
          </p:cNvSpPr>
          <p:nvPr/>
        </p:nvSpPr>
        <p:spPr bwMode="auto">
          <a:xfrm flipH="1">
            <a:off x="2020888" y="4170363"/>
            <a:ext cx="57150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014" name="Line 102"/>
          <p:cNvSpPr>
            <a:spLocks noChangeShapeType="1"/>
          </p:cNvSpPr>
          <p:nvPr/>
        </p:nvSpPr>
        <p:spPr bwMode="auto">
          <a:xfrm flipH="1">
            <a:off x="2006600" y="3843338"/>
            <a:ext cx="57150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015" name="Line 103"/>
          <p:cNvSpPr>
            <a:spLocks noChangeShapeType="1"/>
          </p:cNvSpPr>
          <p:nvPr/>
        </p:nvSpPr>
        <p:spPr bwMode="auto">
          <a:xfrm flipH="1">
            <a:off x="1995488" y="3514725"/>
            <a:ext cx="57150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016" name="Line 104"/>
          <p:cNvSpPr>
            <a:spLocks noChangeShapeType="1"/>
          </p:cNvSpPr>
          <p:nvPr/>
        </p:nvSpPr>
        <p:spPr bwMode="auto">
          <a:xfrm flipH="1">
            <a:off x="1981200" y="3179763"/>
            <a:ext cx="57150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017" name="Line 105"/>
          <p:cNvSpPr>
            <a:spLocks noChangeShapeType="1"/>
          </p:cNvSpPr>
          <p:nvPr/>
        </p:nvSpPr>
        <p:spPr bwMode="auto">
          <a:xfrm flipH="1">
            <a:off x="1966913" y="2843213"/>
            <a:ext cx="57150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018" name="Line 106"/>
          <p:cNvSpPr>
            <a:spLocks noChangeShapeType="1"/>
          </p:cNvSpPr>
          <p:nvPr/>
        </p:nvSpPr>
        <p:spPr bwMode="auto">
          <a:xfrm flipH="1">
            <a:off x="1954213" y="2503488"/>
            <a:ext cx="5873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019" name="Line 107"/>
          <p:cNvSpPr>
            <a:spLocks noChangeShapeType="1"/>
          </p:cNvSpPr>
          <p:nvPr/>
        </p:nvSpPr>
        <p:spPr bwMode="auto">
          <a:xfrm flipH="1">
            <a:off x="1939925" y="2159000"/>
            <a:ext cx="57150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020" name="Line 108"/>
          <p:cNvSpPr>
            <a:spLocks noChangeShapeType="1"/>
          </p:cNvSpPr>
          <p:nvPr/>
        </p:nvSpPr>
        <p:spPr bwMode="auto">
          <a:xfrm flipH="1">
            <a:off x="1925638" y="1812925"/>
            <a:ext cx="57150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021" name="Line 109"/>
          <p:cNvSpPr>
            <a:spLocks noChangeShapeType="1"/>
          </p:cNvSpPr>
          <p:nvPr/>
        </p:nvSpPr>
        <p:spPr bwMode="auto">
          <a:xfrm flipH="1">
            <a:off x="1911350" y="1460500"/>
            <a:ext cx="57150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9022" name="Rectangle 110"/>
          <p:cNvSpPr>
            <a:spLocks noChangeArrowheads="1"/>
          </p:cNvSpPr>
          <p:nvPr/>
        </p:nvSpPr>
        <p:spPr bwMode="auto">
          <a:xfrm>
            <a:off x="1920875" y="4402138"/>
            <a:ext cx="762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1">
                <a:solidFill>
                  <a:srgbClr val="000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0</a:t>
            </a:r>
            <a:endParaRPr lang="en-US" sz="1200" b="1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23" name="Rectangle 111"/>
          <p:cNvSpPr>
            <a:spLocks noChangeArrowheads="1"/>
          </p:cNvSpPr>
          <p:nvPr/>
        </p:nvSpPr>
        <p:spPr bwMode="auto">
          <a:xfrm>
            <a:off x="1836738" y="4081463"/>
            <a:ext cx="1539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1">
                <a:solidFill>
                  <a:srgbClr val="000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10</a:t>
            </a:r>
            <a:endParaRPr lang="en-US" sz="1200" b="1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24" name="Rectangle 112"/>
          <p:cNvSpPr>
            <a:spLocks noChangeArrowheads="1"/>
          </p:cNvSpPr>
          <p:nvPr/>
        </p:nvSpPr>
        <p:spPr bwMode="auto">
          <a:xfrm>
            <a:off x="1822450" y="3754438"/>
            <a:ext cx="1539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1">
                <a:solidFill>
                  <a:srgbClr val="000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20</a:t>
            </a:r>
            <a:endParaRPr lang="en-US" sz="1200" b="1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25" name="Rectangle 113"/>
          <p:cNvSpPr>
            <a:spLocks noChangeArrowheads="1"/>
          </p:cNvSpPr>
          <p:nvPr/>
        </p:nvSpPr>
        <p:spPr bwMode="auto">
          <a:xfrm>
            <a:off x="1811338" y="3425825"/>
            <a:ext cx="1539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1">
                <a:solidFill>
                  <a:srgbClr val="000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30</a:t>
            </a:r>
            <a:endParaRPr lang="en-US" sz="1200" b="1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26" name="Rectangle 114"/>
          <p:cNvSpPr>
            <a:spLocks noChangeArrowheads="1"/>
          </p:cNvSpPr>
          <p:nvPr/>
        </p:nvSpPr>
        <p:spPr bwMode="auto">
          <a:xfrm>
            <a:off x="1797050" y="3089275"/>
            <a:ext cx="1539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1">
                <a:solidFill>
                  <a:srgbClr val="000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40</a:t>
            </a:r>
            <a:endParaRPr lang="en-US" sz="1200" b="1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27" name="Rectangle 115"/>
          <p:cNvSpPr>
            <a:spLocks noChangeArrowheads="1"/>
          </p:cNvSpPr>
          <p:nvPr/>
        </p:nvSpPr>
        <p:spPr bwMode="auto">
          <a:xfrm>
            <a:off x="1782763" y="2754313"/>
            <a:ext cx="1539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1">
                <a:solidFill>
                  <a:srgbClr val="000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50</a:t>
            </a:r>
            <a:endParaRPr lang="en-US" sz="1200" b="1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28" name="Rectangle 116"/>
          <p:cNvSpPr>
            <a:spLocks noChangeArrowheads="1"/>
          </p:cNvSpPr>
          <p:nvPr/>
        </p:nvSpPr>
        <p:spPr bwMode="auto">
          <a:xfrm>
            <a:off x="1771650" y="2414588"/>
            <a:ext cx="1539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1">
                <a:solidFill>
                  <a:srgbClr val="000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60</a:t>
            </a:r>
            <a:endParaRPr lang="en-US" sz="1200" b="1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29" name="Rectangle 117"/>
          <p:cNvSpPr>
            <a:spLocks noChangeArrowheads="1"/>
          </p:cNvSpPr>
          <p:nvPr/>
        </p:nvSpPr>
        <p:spPr bwMode="auto">
          <a:xfrm>
            <a:off x="1757363" y="2070100"/>
            <a:ext cx="1539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1">
                <a:solidFill>
                  <a:srgbClr val="000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70</a:t>
            </a:r>
            <a:endParaRPr lang="en-US" sz="1200" b="1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30" name="Rectangle 118"/>
          <p:cNvSpPr>
            <a:spLocks noChangeArrowheads="1"/>
          </p:cNvSpPr>
          <p:nvPr/>
        </p:nvSpPr>
        <p:spPr bwMode="auto">
          <a:xfrm>
            <a:off x="1743075" y="1724025"/>
            <a:ext cx="1539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1">
                <a:solidFill>
                  <a:srgbClr val="000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80</a:t>
            </a:r>
            <a:endParaRPr lang="en-US" sz="1200" b="1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31" name="Rectangle 119"/>
          <p:cNvSpPr>
            <a:spLocks noChangeArrowheads="1"/>
          </p:cNvSpPr>
          <p:nvPr/>
        </p:nvSpPr>
        <p:spPr bwMode="auto">
          <a:xfrm>
            <a:off x="1728788" y="1371600"/>
            <a:ext cx="1539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1">
                <a:solidFill>
                  <a:srgbClr val="000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90</a:t>
            </a:r>
            <a:endParaRPr lang="en-US" sz="1200" b="1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32" name="Rectangle 120"/>
          <p:cNvSpPr>
            <a:spLocks noChangeArrowheads="1"/>
          </p:cNvSpPr>
          <p:nvPr/>
        </p:nvSpPr>
        <p:spPr bwMode="auto">
          <a:xfrm rot="-3209062">
            <a:off x="1795339" y="5322987"/>
            <a:ext cx="16671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2004</a:t>
            </a:r>
            <a:r>
              <a:rPr lang="ru-RU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, </a:t>
            </a:r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Jonathan</a:t>
            </a:r>
            <a:endParaRPr lang="en-US" sz="2000" b="1" dirty="0">
              <a:solidFill>
                <a:srgbClr val="008000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33" name="Rectangle 121"/>
          <p:cNvSpPr>
            <a:spLocks noChangeArrowheads="1"/>
          </p:cNvSpPr>
          <p:nvPr/>
        </p:nvSpPr>
        <p:spPr bwMode="auto">
          <a:xfrm rot="-3209062">
            <a:off x="2493839" y="5416649"/>
            <a:ext cx="16671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2005</a:t>
            </a:r>
            <a:r>
              <a:rPr lang="ru-RU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, </a:t>
            </a:r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Jonathan</a:t>
            </a:r>
            <a:endParaRPr lang="en-US" sz="2000" b="1" dirty="0">
              <a:solidFill>
                <a:srgbClr val="008000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34" name="Rectangle 122"/>
          <p:cNvSpPr>
            <a:spLocks noChangeArrowheads="1"/>
          </p:cNvSpPr>
          <p:nvPr/>
        </p:nvSpPr>
        <p:spPr bwMode="auto">
          <a:xfrm rot="-3209062">
            <a:off x="3755144" y="5245200"/>
            <a:ext cx="1166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2006</a:t>
            </a:r>
            <a:r>
              <a:rPr lang="ru-RU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, </a:t>
            </a:r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Gala</a:t>
            </a:r>
            <a:endParaRPr lang="en-US" sz="2000" b="1" dirty="0">
              <a:solidFill>
                <a:srgbClr val="008000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35" name="Rectangle 123"/>
          <p:cNvSpPr>
            <a:spLocks noChangeArrowheads="1"/>
          </p:cNvSpPr>
          <p:nvPr/>
        </p:nvSpPr>
        <p:spPr bwMode="auto">
          <a:xfrm rot="-3209062">
            <a:off x="4049589" y="5586512"/>
            <a:ext cx="16671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2006</a:t>
            </a:r>
            <a:r>
              <a:rPr lang="ru-RU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, </a:t>
            </a:r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Jonathan</a:t>
            </a:r>
            <a:endParaRPr lang="en-US" sz="2000" b="1" dirty="0">
              <a:solidFill>
                <a:srgbClr val="008000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36" name="Rectangle 124"/>
          <p:cNvSpPr>
            <a:spLocks noChangeArrowheads="1"/>
          </p:cNvSpPr>
          <p:nvPr/>
        </p:nvSpPr>
        <p:spPr bwMode="auto">
          <a:xfrm rot="-3209062">
            <a:off x="4856039" y="5724624"/>
            <a:ext cx="16671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2007</a:t>
            </a:r>
            <a:r>
              <a:rPr lang="ru-RU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, </a:t>
            </a:r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Jonathan</a:t>
            </a:r>
            <a:endParaRPr lang="en-US" sz="2000" b="1" dirty="0">
              <a:solidFill>
                <a:srgbClr val="008000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37" name="Rectangle 125"/>
          <p:cNvSpPr>
            <a:spLocks noChangeArrowheads="1"/>
          </p:cNvSpPr>
          <p:nvPr/>
        </p:nvSpPr>
        <p:spPr bwMode="auto">
          <a:xfrm rot="-3209062">
            <a:off x="1443744" y="5026125"/>
            <a:ext cx="11669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2004</a:t>
            </a:r>
            <a:r>
              <a:rPr lang="ru-RU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, </a:t>
            </a:r>
            <a:r>
              <a:rPr lang="en-US" sz="2000" b="1" dirty="0">
                <a:solidFill>
                  <a:srgbClr val="008000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Gala</a:t>
            </a:r>
            <a:endParaRPr lang="en-US" sz="2000" b="1" dirty="0">
              <a:solidFill>
                <a:srgbClr val="008000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38" name="Rectangle 126"/>
          <p:cNvSpPr>
            <a:spLocks noChangeArrowheads="1"/>
          </p:cNvSpPr>
          <p:nvPr/>
        </p:nvSpPr>
        <p:spPr bwMode="auto">
          <a:xfrm rot="758546">
            <a:off x="6846299" y="4602262"/>
            <a:ext cx="11267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ru-RU" sz="2000" b="1" dirty="0">
                <a:solidFill>
                  <a:srgbClr val="0000FF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Контроль</a:t>
            </a:r>
            <a:endParaRPr lang="en-US" sz="2000" b="1" dirty="0">
              <a:solidFill>
                <a:srgbClr val="0000FF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39" name="Rectangle 127"/>
          <p:cNvSpPr>
            <a:spLocks noChangeArrowheads="1"/>
          </p:cNvSpPr>
          <p:nvPr/>
        </p:nvSpPr>
        <p:spPr bwMode="auto">
          <a:xfrm rot="-5407206">
            <a:off x="126770" y="2707580"/>
            <a:ext cx="27722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b="1" dirty="0">
                <a:solidFill>
                  <a:srgbClr val="0000FF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% </a:t>
            </a:r>
            <a:r>
              <a:rPr lang="ru-RU" sz="2000" b="1" dirty="0">
                <a:solidFill>
                  <a:srgbClr val="0000FF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бактериальный ожог</a:t>
            </a:r>
            <a:endParaRPr lang="en-US" sz="2000" b="1" dirty="0">
              <a:solidFill>
                <a:srgbClr val="0000FF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  <p:sp>
        <p:nvSpPr>
          <p:cNvPr id="39040" name="Text Box 128"/>
          <p:cNvSpPr txBox="1">
            <a:spLocks noChangeArrowheads="1"/>
          </p:cNvSpPr>
          <p:nvPr/>
        </p:nvSpPr>
        <p:spPr bwMode="auto">
          <a:xfrm>
            <a:off x="4569380" y="6455346"/>
            <a:ext cx="45668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ru-RU" b="1" dirty="0">
                <a:solidFill>
                  <a:prstClr val="black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Опытные данные</a:t>
            </a:r>
            <a:r>
              <a:rPr lang="en-US" b="1" dirty="0">
                <a:solidFill>
                  <a:prstClr val="black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, </a:t>
            </a:r>
            <a:r>
              <a:rPr lang="ru-RU" b="1" dirty="0" err="1">
                <a:solidFill>
                  <a:prstClr val="black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Ист-Ленсинг</a:t>
            </a:r>
            <a:r>
              <a:rPr lang="en-US" b="1" dirty="0">
                <a:solidFill>
                  <a:prstClr val="black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, </a:t>
            </a:r>
            <a:r>
              <a:rPr lang="ru-RU" b="1" dirty="0">
                <a:solidFill>
                  <a:prstClr val="black"/>
                </a:solidFill>
                <a:latin typeface="Times" pitchFamily="-111" charset="0"/>
                <a:ea typeface="Times" pitchFamily="-111" charset="0"/>
                <a:cs typeface="Times" pitchFamily="-111" charset="0"/>
              </a:rPr>
              <a:t>Мичиган</a:t>
            </a:r>
            <a:endParaRPr lang="en-US" b="1" dirty="0">
              <a:solidFill>
                <a:prstClr val="black"/>
              </a:solidFill>
              <a:latin typeface="Times" pitchFamily="-111" charset="0"/>
              <a:ea typeface="Times" pitchFamily="-111" charset="0"/>
              <a:cs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9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003822"/>
          </a:xfrm>
        </p:spPr>
        <p:txBody>
          <a:bodyPr/>
          <a:lstStyle/>
          <a:p>
            <a:r>
              <a:rPr lang="ru-RU" sz="2400" dirty="0">
                <a:solidFill>
                  <a:prstClr val="black"/>
                </a:solidFill>
              </a:rPr>
              <a:t>Меры борьбы с бактериальным ожогом плодовых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63326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Профилактическая обработка садов </a:t>
            </a:r>
          </a:p>
          <a:p>
            <a:r>
              <a:rPr lang="ru-RU" sz="2000" dirty="0" smtClean="0"/>
              <a:t>химическими препаратами имеющие в своем составе ионы алюминия ( </a:t>
            </a:r>
            <a:r>
              <a:rPr lang="ru-RU" sz="2000" dirty="0" err="1" smtClean="0"/>
              <a:t>фосэтил</a:t>
            </a:r>
            <a:r>
              <a:rPr lang="ru-RU" sz="2000" dirty="0" smtClean="0"/>
              <a:t> алюминия -</a:t>
            </a:r>
            <a:r>
              <a:rPr lang="ru-RU" sz="2000" dirty="0" err="1" smtClean="0"/>
              <a:t>Альет</a:t>
            </a:r>
            <a:r>
              <a:rPr lang="ru-RU" sz="2000" dirty="0" smtClean="0"/>
              <a:t>), серебра(</a:t>
            </a:r>
            <a:r>
              <a:rPr lang="ru-RU" sz="2000" dirty="0" err="1" smtClean="0"/>
              <a:t>Зерокс</a:t>
            </a:r>
            <a:r>
              <a:rPr lang="ru-RU" sz="2000" dirty="0" smtClean="0"/>
              <a:t>)  или меди (</a:t>
            </a:r>
            <a:r>
              <a:rPr lang="ru-RU" sz="2000" dirty="0" err="1" smtClean="0"/>
              <a:t>Косайд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5" name="Объект 4" descr="Купить Фунгицид Альетт, цена 543.06 грн., купить в Кропивницком — Prom.ua  (ID#470707975)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5701"/>
            <a:ext cx="1933104" cy="287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[object Object] Зерокс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82" y="188640"/>
            <a:ext cx="2880320" cy="300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Фунгицид Косайд: инструкция по применению и механизм действия, дозировк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3816424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03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ак повысить урожайность яблонь. Советы от опытных садовод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412776"/>
            <a:ext cx="6083002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291264" cy="79208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Национальная академия наук</a:t>
            </a:r>
            <a:r>
              <a:rPr lang="en-US" sz="27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 </a:t>
            </a:r>
            <a:r>
              <a:rPr lang="ru-RU" sz="27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КР,</a:t>
            </a:r>
            <a:br>
              <a:rPr lang="ru-RU" sz="27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r>
              <a:rPr lang="ru-RU" sz="27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Институт биологии</a:t>
            </a:r>
            <a:br>
              <a:rPr lang="ru-RU" sz="27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r>
              <a:rPr lang="ru-RU" sz="2700" b="1" dirty="0" err="1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К.с-х.наук</a:t>
            </a:r>
            <a:r>
              <a:rPr lang="ru-RU" sz="2700" b="1" dirty="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 </a:t>
            </a:r>
            <a:r>
              <a:rPr lang="ru-RU" sz="2700" b="1" dirty="0" err="1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Чакаев</a:t>
            </a:r>
            <a:r>
              <a:rPr lang="ru-RU" sz="27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 </a:t>
            </a:r>
            <a:r>
              <a:rPr lang="ru-RU" sz="2700" b="1" dirty="0" err="1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Джалил</a:t>
            </a:r>
            <a:r>
              <a:rPr lang="ru-RU" sz="27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 </a:t>
            </a:r>
            <a:r>
              <a:rPr lang="ru-RU" sz="2700" b="1" dirty="0" err="1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Шакенович</a:t>
            </a:r>
            <a:r>
              <a:rPr lang="en-US" sz="27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/>
            </a:r>
            <a:br>
              <a:rPr lang="en-US" sz="27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r>
              <a:rPr lang="en-US" sz="2700" b="1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jalil_chakaev@yahoo.com</a:t>
            </a:r>
            <a:r>
              <a:rPr lang="ru-RU" sz="30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/>
            </a:r>
            <a:br>
              <a:rPr lang="ru-RU" sz="30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100392" y="620689"/>
            <a:ext cx="586408" cy="36003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90" y="650032"/>
            <a:ext cx="58277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183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r>
              <a:rPr lang="ru-RU" sz="3100" dirty="0" smtClean="0"/>
              <a:t>Бактериальный ожог – болезнь с которой нам придется жить. </a:t>
            </a:r>
            <a:endParaRPr lang="ru-RU" sz="31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1772816"/>
            <a:ext cx="5992943" cy="479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D:\Documents\Fire blight of apple and pear_files\FireBlight09s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93681"/>
            <a:ext cx="1906270" cy="1270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68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3069977" cy="1643782"/>
          </a:xfrm>
        </p:spPr>
        <p:txBody>
          <a:bodyPr>
            <a:noAutofit/>
          </a:bodyPr>
          <a:lstStyle/>
          <a:p>
            <a:r>
              <a:rPr lang="ru-RU" sz="2400" dirty="0" smtClean="0"/>
              <a:t>	Основные источники заражения и пути распространения инфекции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1" y="2348880"/>
            <a:ext cx="2962672" cy="3777283"/>
          </a:xfrm>
        </p:spPr>
        <p:txBody>
          <a:bodyPr>
            <a:normAutofit/>
          </a:bodyPr>
          <a:lstStyle/>
          <a:p>
            <a:endParaRPr lang="ru-RU" sz="2000" dirty="0" smtClean="0"/>
          </a:p>
          <a:p>
            <a:r>
              <a:rPr lang="ru-RU" sz="2000" dirty="0"/>
              <a:t>Н</a:t>
            </a:r>
            <a:r>
              <a:rPr lang="ru-RU" sz="2000" dirty="0" smtClean="0"/>
              <a:t>а большие расстояния распространяется зараженными саженцами</a:t>
            </a:r>
            <a:endParaRPr lang="ru-RU" sz="2000" dirty="0"/>
          </a:p>
        </p:txBody>
      </p:sp>
      <p:pic>
        <p:nvPicPr>
          <p:cNvPr id="7" name="Объект 6" descr="Продажа саженцев оптом и в розницу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7"/>
            <a:ext cx="5256584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74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3213993" cy="221984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Основные источники заражения и пути распространения инфекции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620688"/>
            <a:ext cx="5050904" cy="5505475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852936"/>
            <a:ext cx="2952328" cy="3024336"/>
          </a:xfrm>
        </p:spPr>
        <p:txBody>
          <a:bodyPr>
            <a:normAutofit/>
          </a:bodyPr>
          <a:lstStyle/>
          <a:p>
            <a:r>
              <a:rPr lang="ru-RU" sz="2400" dirty="0"/>
              <a:t>Н</a:t>
            </a:r>
            <a:r>
              <a:rPr lang="ru-RU" sz="2400" dirty="0" smtClean="0"/>
              <a:t>асекомые разносят инфекцию</a:t>
            </a:r>
            <a:endParaRPr lang="ru-RU" sz="2400" dirty="0"/>
          </a:p>
        </p:txBody>
      </p:sp>
      <p:pic>
        <p:nvPicPr>
          <p:cNvPr id="5" name="Picture 7" descr="IMG_0032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03848" y="116631"/>
            <a:ext cx="2791171" cy="2410557"/>
          </a:xfrm>
          <a:prstGeom prst="rect">
            <a:avLst/>
          </a:prstGeom>
        </p:spPr>
      </p:pic>
      <p:pic>
        <p:nvPicPr>
          <p:cNvPr id="5122" name="Picture 2" descr="D:\Desktop\TES centre\Фото\DSC_13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39" y="633624"/>
            <a:ext cx="3240361" cy="575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67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141985" cy="207583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Основные источники заражения и пути распространения инфекции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49" y="1628800"/>
            <a:ext cx="5376929" cy="44973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780928"/>
            <a:ext cx="3141985" cy="3345235"/>
          </a:xfrm>
        </p:spPr>
        <p:txBody>
          <a:bodyPr>
            <a:noAutofit/>
          </a:bodyPr>
          <a:lstStyle/>
          <a:p>
            <a:r>
              <a:rPr lang="ru-RU" sz="2400" dirty="0"/>
              <a:t>В</a:t>
            </a:r>
            <a:r>
              <a:rPr lang="ru-RU" sz="2400" dirty="0" smtClean="0"/>
              <a:t> питомниках , если не проводится дезинфекция прививочного инструмента или прививочный материал взят с пораженного растения</a:t>
            </a:r>
            <a:endParaRPr lang="ru-RU" sz="2400" dirty="0"/>
          </a:p>
        </p:txBody>
      </p:sp>
      <p:pic>
        <p:nvPicPr>
          <p:cNvPr id="5" name="Содержимое 4" descr="IMG_004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86084" y="1628800"/>
            <a:ext cx="5665895" cy="42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7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3050"/>
            <a:ext cx="3069977" cy="236386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Основные источники заражения и пути распространения инфекции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852936"/>
            <a:ext cx="3141985" cy="3273227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dirty="0" smtClean="0"/>
              <a:t>Во время проведения формирующей  обрезки сада</a:t>
            </a:r>
            <a:endParaRPr lang="ru-RU" sz="2400" dirty="0"/>
          </a:p>
        </p:txBody>
      </p:sp>
      <p:pic>
        <p:nvPicPr>
          <p:cNvPr id="5" name="Объект 4" descr="Обрезка деревьев: виды и сроки обрезки - статья от пользователя ОБИ Клуб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9793"/>
            <a:ext cx="5111750" cy="287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Чем дезинфицировать садовый секатор или ножницы и как часто это нужно дела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119462" cy="308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55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3213993" cy="193181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Меры борьбы с бактериальным ожогом плодовых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2420888"/>
            <a:ext cx="3069977" cy="3705275"/>
          </a:xfrm>
        </p:spPr>
        <p:txBody>
          <a:bodyPr>
            <a:normAutofit/>
          </a:bodyPr>
          <a:lstStyle/>
          <a:p>
            <a:r>
              <a:rPr lang="ru-RU" sz="2000" dirty="0"/>
              <a:t>О</a:t>
            </a:r>
            <a:r>
              <a:rPr lang="ru-RU" sz="2000" dirty="0" smtClean="0"/>
              <a:t>тказ или ограниченный завоз саженцев плодовых культур из-за рубежа.</a:t>
            </a:r>
          </a:p>
          <a:p>
            <a:endParaRPr lang="ru-RU" sz="2000" dirty="0" smtClean="0"/>
          </a:p>
          <a:p>
            <a:r>
              <a:rPr lang="ru-RU" sz="2000" dirty="0" smtClean="0"/>
              <a:t>Поддержка отечественных сертифицированных плодопитомников.</a:t>
            </a:r>
            <a:endParaRPr lang="ru-RU" sz="2000" dirty="0"/>
          </a:p>
        </p:txBody>
      </p:sp>
      <p:pic>
        <p:nvPicPr>
          <p:cNvPr id="5" name="Объект 4" descr="Сакмарский плодопитомник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80728"/>
            <a:ext cx="540060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50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3213993" cy="200382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Меры борьбы с бактериальным ожогом плодовых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636912"/>
            <a:ext cx="2997969" cy="3489251"/>
          </a:xfrm>
        </p:spPr>
        <p:txBody>
          <a:bodyPr>
            <a:normAutofit/>
          </a:bodyPr>
          <a:lstStyle/>
          <a:p>
            <a:r>
              <a:rPr lang="ru-RU" sz="2400" dirty="0"/>
              <a:t>П</a:t>
            </a:r>
            <a:r>
              <a:rPr lang="ru-RU" sz="2400" dirty="0" smtClean="0"/>
              <a:t>остоянный мониторинг плодовых садов и в случае выявления очагов инфекции их ликвидация</a:t>
            </a:r>
            <a:endParaRPr lang="ru-RU" sz="2400" dirty="0"/>
          </a:p>
        </p:txBody>
      </p:sp>
      <p:pic>
        <p:nvPicPr>
          <p:cNvPr id="8" name="Объект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6008" y="273050"/>
            <a:ext cx="4596432" cy="596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6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3141985" cy="171579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Меры борьбы с бактериальным ожогом плодовых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2636912"/>
            <a:ext cx="2925961" cy="3489251"/>
          </a:xfrm>
        </p:spPr>
        <p:txBody>
          <a:bodyPr>
            <a:normAutofit/>
          </a:bodyPr>
          <a:lstStyle/>
          <a:p>
            <a:r>
              <a:rPr lang="ru-RU" sz="2400" dirty="0"/>
              <a:t>С</a:t>
            </a:r>
            <a:r>
              <a:rPr lang="ru-RU" sz="2400" dirty="0" smtClean="0"/>
              <a:t>оздание и выращивание </a:t>
            </a:r>
            <a:r>
              <a:rPr lang="ru-RU" sz="2400" b="1" dirty="0" smtClean="0"/>
              <a:t>сортов </a:t>
            </a:r>
            <a:r>
              <a:rPr lang="ru-RU" sz="2400" dirty="0" smtClean="0"/>
              <a:t>или </a:t>
            </a:r>
            <a:r>
              <a:rPr lang="ru-RU" sz="2400" b="1" dirty="0" smtClean="0"/>
              <a:t>культур </a:t>
            </a:r>
            <a:r>
              <a:rPr lang="ru-RU" sz="2400" dirty="0" smtClean="0"/>
              <a:t>плодовых, устойчивых к заражению  бактериальным ожогом</a:t>
            </a:r>
            <a:endParaRPr lang="ru-RU" sz="2400" dirty="0"/>
          </a:p>
        </p:txBody>
      </p:sp>
      <p:pic>
        <p:nvPicPr>
          <p:cNvPr id="5" name="Содержимое 6" descr="IMG_00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88640"/>
            <a:ext cx="4536504" cy="34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Яблоня: болезни и вредители – гусеницы, тля, пятна на листьях, фот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90" y="3789040"/>
            <a:ext cx="4104456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11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234</Words>
  <Application>Microsoft Office PowerPoint</Application>
  <PresentationFormat>Экран (4:3)</PresentationFormat>
  <Paragraphs>58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Office Theme</vt:lpstr>
      <vt:lpstr>Защита плодового сада от бактериального ожога</vt:lpstr>
      <vt:lpstr> Бактериальный ожог – болезнь с которой нам придется жить. </vt:lpstr>
      <vt:lpstr> Основные источники заражения и пути распространения инфекции</vt:lpstr>
      <vt:lpstr>Основные источники заражения и пути распространения инфекции</vt:lpstr>
      <vt:lpstr>Основные источники заражения и пути распространения инфекции</vt:lpstr>
      <vt:lpstr>Основные источники заражения и пути распространения инфекции</vt:lpstr>
      <vt:lpstr>Меры борьбы с бактериальным ожогом плодовых</vt:lpstr>
      <vt:lpstr>Меры борьбы с бактериальным ожогом плодовых</vt:lpstr>
      <vt:lpstr>Меры борьбы с бактериальным ожогом плодовых</vt:lpstr>
      <vt:lpstr>Меры борьбы с бактериальным ожогом плодовых</vt:lpstr>
      <vt:lpstr>Борьба с бактериальным ожогом с помощью Стрептомицина</vt:lpstr>
      <vt:lpstr>Меры борьбы с бактериальным ожогом плодовых</vt:lpstr>
      <vt:lpstr> Национальная академия наук КР, Институт биологии К.с-х.наук Чакаев Джалил Шакенович jalil_chakaev@yahoo.com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плодового сада от бактериального ожога</dc:title>
  <dc:creator>Admin1</dc:creator>
  <cp:lastModifiedBy>Admin1</cp:lastModifiedBy>
  <cp:revision>12</cp:revision>
  <dcterms:created xsi:type="dcterms:W3CDTF">2021-04-10T17:59:38Z</dcterms:created>
  <dcterms:modified xsi:type="dcterms:W3CDTF">2021-04-10T20:20:52Z</dcterms:modified>
</cp:coreProperties>
</file>