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57" r:id="rId1"/>
  </p:sldMasterIdLst>
  <p:notesMasterIdLst>
    <p:notesMasterId r:id="rId17"/>
  </p:notesMasterIdLst>
  <p:sldIdLst>
    <p:sldId id="256" r:id="rId2"/>
    <p:sldId id="257" r:id="rId3"/>
    <p:sldId id="269" r:id="rId4"/>
    <p:sldId id="290" r:id="rId5"/>
    <p:sldId id="259" r:id="rId6"/>
    <p:sldId id="304" r:id="rId7"/>
    <p:sldId id="277" r:id="rId8"/>
    <p:sldId id="293" r:id="rId9"/>
    <p:sldId id="295" r:id="rId10"/>
    <p:sldId id="302" r:id="rId11"/>
    <p:sldId id="289" r:id="rId12"/>
    <p:sldId id="281" r:id="rId13"/>
    <p:sldId id="287" r:id="rId14"/>
    <p:sldId id="288" r:id="rId15"/>
    <p:sldId id="273" r:id="rId16"/>
  </p:sldIdLst>
  <p:sldSz cx="9144000" cy="6858000" type="screen4x3"/>
  <p:notesSz cx="6742113" cy="987266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99" autoAdjust="0"/>
    <p:restoredTop sz="94421" autoAdjust="0"/>
  </p:normalViewPr>
  <p:slideViewPr>
    <p:cSldViewPr snapToGrid="0">
      <p:cViewPr>
        <p:scale>
          <a:sx n="77" d="100"/>
          <a:sy n="77" d="100"/>
        </p:scale>
        <p:origin x="-720" y="-18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67" d="100"/>
          <a:sy n="67" d="100"/>
        </p:scale>
        <p:origin x="-3228" y="-108"/>
      </p:cViewPr>
      <p:guideLst>
        <p:guide orient="horz" pos="3110"/>
        <p:guide pos="21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image" Target="../media/image4.jpeg"/><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diagrams/_rels/data6.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image" Target="../media/image20.jpeg"/><Relationship Id="rId4" Type="http://schemas.openxmlformats.org/officeDocument/2006/relationships/image" Target="../media/image23.jpeg"/></Relationships>
</file>

<file path=ppt/diagrams/_rels/drawing2.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image" Target="../media/image4.jpeg"/><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diagrams/_rels/drawing6.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image" Target="../media/image20.jpeg"/><Relationship Id="rId4" Type="http://schemas.openxmlformats.org/officeDocument/2006/relationships/image" Target="../media/image23.jpeg"/></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181CB6-D65C-47F7-8C8F-15CE99B083B5}" type="doc">
      <dgm:prSet loTypeId="urn:microsoft.com/office/officeart/2005/8/layout/chevron2" loCatId="list" qsTypeId="urn:microsoft.com/office/officeart/2005/8/quickstyle/3d1" qsCatId="3D" csTypeId="urn:microsoft.com/office/officeart/2005/8/colors/accent1_3" csCatId="accent1" phldr="1"/>
      <dgm:spPr/>
      <dgm:t>
        <a:bodyPr/>
        <a:lstStyle/>
        <a:p>
          <a:endParaRPr lang="ru-RU"/>
        </a:p>
      </dgm:t>
    </dgm:pt>
    <dgm:pt modelId="{0D4AE5E2-1955-4714-A7B0-BCB4B092F8BD}">
      <dgm:prSet phldrT="[Текст]"/>
      <dgm:spPr/>
      <dgm:t>
        <a:bodyPr/>
        <a:lstStyle/>
        <a:p>
          <a:r>
            <a:rPr lang="en-US" dirty="0" smtClean="0">
              <a:latin typeface="Times New Roman" pitchFamily="18" charset="0"/>
              <a:cs typeface="Times New Roman" pitchFamily="18" charset="0"/>
            </a:rPr>
            <a:t>I</a:t>
          </a:r>
          <a:endParaRPr lang="ru-RU" dirty="0">
            <a:latin typeface="Times New Roman" pitchFamily="18" charset="0"/>
            <a:cs typeface="Times New Roman" pitchFamily="18" charset="0"/>
          </a:endParaRPr>
        </a:p>
      </dgm:t>
    </dgm:pt>
    <dgm:pt modelId="{FC816E47-5EF7-41E3-B02D-907D16EBB5A1}" type="parTrans" cxnId="{9898577C-ACB2-492C-8C8B-B6D1779214F4}">
      <dgm:prSet/>
      <dgm:spPr/>
      <dgm:t>
        <a:bodyPr/>
        <a:lstStyle/>
        <a:p>
          <a:endParaRPr lang="ru-RU">
            <a:latin typeface="Times New Roman" pitchFamily="18" charset="0"/>
            <a:cs typeface="Times New Roman" pitchFamily="18" charset="0"/>
          </a:endParaRPr>
        </a:p>
      </dgm:t>
    </dgm:pt>
    <dgm:pt modelId="{D380884C-D9CF-405A-A42E-103DF58367FF}" type="sibTrans" cxnId="{9898577C-ACB2-492C-8C8B-B6D1779214F4}">
      <dgm:prSet/>
      <dgm:spPr/>
      <dgm:t>
        <a:bodyPr/>
        <a:lstStyle/>
        <a:p>
          <a:endParaRPr lang="ru-RU">
            <a:latin typeface="Times New Roman" pitchFamily="18" charset="0"/>
            <a:cs typeface="Times New Roman" pitchFamily="18" charset="0"/>
          </a:endParaRPr>
        </a:p>
      </dgm:t>
    </dgm:pt>
    <dgm:pt modelId="{AA2C7ECB-C43F-4223-897C-8A170090A36A}">
      <dgm:prSet phldrT="[Текст]">
        <dgm:style>
          <a:lnRef idx="2">
            <a:schemeClr val="accent1"/>
          </a:lnRef>
          <a:fillRef idx="1">
            <a:schemeClr val="lt1"/>
          </a:fillRef>
          <a:effectRef idx="0">
            <a:schemeClr val="accent1"/>
          </a:effectRef>
          <a:fontRef idx="minor">
            <a:schemeClr val="dk1"/>
          </a:fontRef>
        </dgm:style>
      </dgm:prSet>
      <dgm:spPr/>
      <dgm:t>
        <a:bodyPr/>
        <a:lstStyle/>
        <a:p>
          <a:r>
            <a:rPr lang="ky-KG"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Биримдик мүчөлөрүнүн </a:t>
          </a:r>
          <a:r>
            <a:rPr lang="ru-RU"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Агроөнөр жай  </a:t>
          </a:r>
          <a:r>
            <a:rPr lang="ky-KG"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саясатынын  негизги багыттарын ишке ашыруу</a:t>
          </a:r>
          <a:endParaRPr lang="ru-RU" dirty="0">
            <a:latin typeface="Times New Roman" pitchFamily="18" charset="0"/>
            <a:cs typeface="Times New Roman" pitchFamily="18" charset="0"/>
          </a:endParaRPr>
        </a:p>
      </dgm:t>
    </dgm:pt>
    <dgm:pt modelId="{41DAC7EC-2DC7-4B46-A613-92CA90A6E0DE}" type="parTrans" cxnId="{70D2F61C-6507-4674-AEF7-BBF120D65196}">
      <dgm:prSet/>
      <dgm:spPr/>
      <dgm:t>
        <a:bodyPr/>
        <a:lstStyle/>
        <a:p>
          <a:endParaRPr lang="ru-RU">
            <a:latin typeface="Times New Roman" pitchFamily="18" charset="0"/>
            <a:cs typeface="Times New Roman" pitchFamily="18" charset="0"/>
          </a:endParaRPr>
        </a:p>
      </dgm:t>
    </dgm:pt>
    <dgm:pt modelId="{CB24CFCC-194F-4870-AB33-42AFBD8E648E}" type="sibTrans" cxnId="{70D2F61C-6507-4674-AEF7-BBF120D65196}">
      <dgm:prSet/>
      <dgm:spPr/>
      <dgm:t>
        <a:bodyPr/>
        <a:lstStyle/>
        <a:p>
          <a:endParaRPr lang="ru-RU">
            <a:latin typeface="Times New Roman" pitchFamily="18" charset="0"/>
            <a:cs typeface="Times New Roman" pitchFamily="18" charset="0"/>
          </a:endParaRPr>
        </a:p>
      </dgm:t>
    </dgm:pt>
    <dgm:pt modelId="{912B0061-016A-457A-B0CB-A5AABB6CD329}">
      <dgm:prSet phldrT="[Текст]">
        <dgm:style>
          <a:lnRef idx="3">
            <a:schemeClr val="lt1"/>
          </a:lnRef>
          <a:fillRef idx="1">
            <a:schemeClr val="accent2"/>
          </a:fillRef>
          <a:effectRef idx="1">
            <a:schemeClr val="accent2"/>
          </a:effectRef>
          <a:fontRef idx="minor">
            <a:schemeClr val="lt1"/>
          </a:fontRef>
        </dgm:style>
      </dgm:prSet>
      <dgm:spPr/>
      <dgm:t>
        <a:bodyPr/>
        <a:lstStyle/>
        <a:p>
          <a:r>
            <a:rPr lang="en-US" dirty="0" smtClean="0">
              <a:latin typeface="Times New Roman" pitchFamily="18" charset="0"/>
              <a:cs typeface="Times New Roman" pitchFamily="18" charset="0"/>
            </a:rPr>
            <a:t>II</a:t>
          </a:r>
          <a:endParaRPr lang="ru-RU" dirty="0">
            <a:latin typeface="Times New Roman" pitchFamily="18" charset="0"/>
            <a:cs typeface="Times New Roman" pitchFamily="18" charset="0"/>
          </a:endParaRPr>
        </a:p>
      </dgm:t>
    </dgm:pt>
    <dgm:pt modelId="{B9D1A8BA-F8A8-4D58-956C-FC9F789ADF6F}" type="parTrans" cxnId="{4E4EA29A-7852-4CEC-8996-B6D2F7960B2B}">
      <dgm:prSet/>
      <dgm:spPr/>
      <dgm:t>
        <a:bodyPr/>
        <a:lstStyle/>
        <a:p>
          <a:endParaRPr lang="ru-RU">
            <a:latin typeface="Times New Roman" pitchFamily="18" charset="0"/>
            <a:cs typeface="Times New Roman" pitchFamily="18" charset="0"/>
          </a:endParaRPr>
        </a:p>
      </dgm:t>
    </dgm:pt>
    <dgm:pt modelId="{2F486B9F-EF21-41D3-B729-138EF16967C8}" type="sibTrans" cxnId="{4E4EA29A-7852-4CEC-8996-B6D2F7960B2B}">
      <dgm:prSet/>
      <dgm:spPr/>
      <dgm:t>
        <a:bodyPr/>
        <a:lstStyle/>
        <a:p>
          <a:endParaRPr lang="ru-RU">
            <a:latin typeface="Times New Roman" pitchFamily="18" charset="0"/>
            <a:cs typeface="Times New Roman" pitchFamily="18" charset="0"/>
          </a:endParaRPr>
        </a:p>
      </dgm:t>
    </dgm:pt>
    <dgm:pt modelId="{B1ACE391-0B4B-4AB4-A2F0-FBBD0ECC52FF}">
      <dgm:prSet phldrT="[Текст]">
        <dgm:style>
          <a:lnRef idx="2">
            <a:schemeClr val="accent1"/>
          </a:lnRef>
          <a:fillRef idx="1">
            <a:schemeClr val="lt1"/>
          </a:fillRef>
          <a:effectRef idx="0">
            <a:schemeClr val="accent1"/>
          </a:effectRef>
          <a:fontRef idx="minor">
            <a:schemeClr val="dk1"/>
          </a:fontRef>
        </dgm:style>
      </dgm:prSet>
      <dgm:spPr/>
      <dgm:t>
        <a:bodyPr/>
        <a:lstStyle/>
        <a:p>
          <a:r>
            <a:rPr lang="ky-KG"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сезгич айыл чарба </a:t>
          </a:r>
          <a:r>
            <a:rPr lang="en-US"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a:t>
          </a:r>
          <a:r>
            <a:rPr lang="ky-KG"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товарлар  боюнча  </a:t>
          </a:r>
          <a:r>
            <a:rPr lang="ru-RU"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Интеграцияны </a:t>
          </a:r>
          <a:r>
            <a:rPr lang="en-US"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a:t>
          </a:r>
          <a:r>
            <a:rPr lang="ru-RU" b="1" cap="all" dirty="0" err="1"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жана</a:t>
          </a:r>
          <a:r>
            <a:rPr lang="ru-RU"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a:t>
          </a:r>
          <a:r>
            <a:rPr lang="en-US"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a:t>
          </a:r>
          <a:r>
            <a:rPr lang="ru-RU" b="1" cap="all" dirty="0" err="1"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кооперацияны</a:t>
          </a:r>
          <a:r>
            <a:rPr lang="ru-RU"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a:t>
          </a:r>
          <a:r>
            <a:rPr lang="en-US"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a:t>
          </a:r>
          <a:r>
            <a:rPr lang="ru-RU" b="1" cap="all" dirty="0" err="1"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өнүктүрүү</a:t>
          </a:r>
          <a:r>
            <a:rPr lang="ru-RU"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a:r>
          <a:br>
            <a:rPr lang="ru-RU"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br>
          <a:endParaRPr lang="ru-RU"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endParaRPr>
        </a:p>
      </dgm:t>
    </dgm:pt>
    <dgm:pt modelId="{6D083322-0FA7-4214-B14A-13F1A7F30390}" type="parTrans" cxnId="{1476F1B4-C619-4083-B03F-9CE319B58B71}">
      <dgm:prSet/>
      <dgm:spPr/>
      <dgm:t>
        <a:bodyPr/>
        <a:lstStyle/>
        <a:p>
          <a:endParaRPr lang="ru-RU">
            <a:latin typeface="Times New Roman" pitchFamily="18" charset="0"/>
            <a:cs typeface="Times New Roman" pitchFamily="18" charset="0"/>
          </a:endParaRPr>
        </a:p>
      </dgm:t>
    </dgm:pt>
    <dgm:pt modelId="{9653ED49-A97D-4B53-AB27-A097E1245BDB}" type="sibTrans" cxnId="{1476F1B4-C619-4083-B03F-9CE319B58B71}">
      <dgm:prSet/>
      <dgm:spPr/>
      <dgm:t>
        <a:bodyPr/>
        <a:lstStyle/>
        <a:p>
          <a:endParaRPr lang="ru-RU">
            <a:latin typeface="Times New Roman" pitchFamily="18" charset="0"/>
            <a:cs typeface="Times New Roman" pitchFamily="18" charset="0"/>
          </a:endParaRPr>
        </a:p>
      </dgm:t>
    </dgm:pt>
    <dgm:pt modelId="{076ECF3F-A7C2-4118-BD77-DA7A3C35664E}">
      <dgm:prSet phldrT="[Текст]"/>
      <dgm:spPr/>
      <dgm:t>
        <a:bodyPr/>
        <a:lstStyle/>
        <a:p>
          <a:r>
            <a:rPr lang="en-US" dirty="0" smtClean="0">
              <a:latin typeface="Times New Roman" pitchFamily="18" charset="0"/>
              <a:cs typeface="Times New Roman" pitchFamily="18" charset="0"/>
            </a:rPr>
            <a:t>III</a:t>
          </a:r>
          <a:endParaRPr lang="ru-RU" dirty="0">
            <a:latin typeface="Times New Roman" pitchFamily="18" charset="0"/>
            <a:cs typeface="Times New Roman" pitchFamily="18" charset="0"/>
          </a:endParaRPr>
        </a:p>
      </dgm:t>
    </dgm:pt>
    <dgm:pt modelId="{69B6CCED-02CB-4F97-B4E5-F412A8D87DEC}" type="parTrans" cxnId="{50578AD9-F3FE-47FB-BEC8-7BF8F375C5D7}">
      <dgm:prSet/>
      <dgm:spPr/>
      <dgm:t>
        <a:bodyPr/>
        <a:lstStyle/>
        <a:p>
          <a:endParaRPr lang="ru-RU">
            <a:latin typeface="Times New Roman" pitchFamily="18" charset="0"/>
            <a:cs typeface="Times New Roman" pitchFamily="18" charset="0"/>
          </a:endParaRPr>
        </a:p>
      </dgm:t>
    </dgm:pt>
    <dgm:pt modelId="{63A7D6D1-F1E2-4131-9AE5-9FE29F1B19A5}" type="sibTrans" cxnId="{50578AD9-F3FE-47FB-BEC8-7BF8F375C5D7}">
      <dgm:prSet/>
      <dgm:spPr/>
      <dgm:t>
        <a:bodyPr/>
        <a:lstStyle/>
        <a:p>
          <a:endParaRPr lang="ru-RU">
            <a:latin typeface="Times New Roman" pitchFamily="18" charset="0"/>
            <a:cs typeface="Times New Roman" pitchFamily="18" charset="0"/>
          </a:endParaRPr>
        </a:p>
      </dgm:t>
    </dgm:pt>
    <dgm:pt modelId="{6D0C74A3-FAFC-42FE-9F72-E6FF8CC933F4}">
      <dgm:prSet phldrT="[Текст]">
        <dgm:style>
          <a:lnRef idx="2">
            <a:schemeClr val="accent1"/>
          </a:lnRef>
          <a:fillRef idx="1">
            <a:schemeClr val="lt1"/>
          </a:fillRef>
          <a:effectRef idx="0">
            <a:schemeClr val="accent1"/>
          </a:effectRef>
          <a:fontRef idx="minor">
            <a:schemeClr val="dk1"/>
          </a:fontRef>
        </dgm:style>
      </dgm:prSet>
      <dgm:spPr/>
      <dgm:t>
        <a:bodyPr/>
        <a:lstStyle/>
        <a:p>
          <a:r>
            <a:rPr lang="ru-RU"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макулдашылган (координацияланган) </a:t>
          </a:r>
          <a:r>
            <a:rPr lang="ru-RU" b="1" cap="all" dirty="0" err="1"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агроөнөр </a:t>
          </a:r>
          <a:r>
            <a:rPr lang="ru-RU"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жай </a:t>
          </a:r>
          <a:r>
            <a:rPr lang="ru-RU" b="1" cap="all" dirty="0" err="1"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саясатынын</a:t>
          </a:r>
          <a:r>
            <a:rPr lang="ru-RU"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алкагында </a:t>
          </a:r>
          <a:r>
            <a:rPr lang="ru-RU" b="1" cap="all" dirty="0" err="1"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Келечектүү  багыттар</a:t>
          </a:r>
          <a:r>
            <a:rPr lang="ru-RU"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боюнча </a:t>
          </a:r>
          <a:r>
            <a:rPr lang="ru-RU" b="1" cap="all" dirty="0" err="1"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кызматташууну</a:t>
          </a:r>
          <a:r>
            <a:rPr lang="ru-RU"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жана  </a:t>
          </a:r>
          <a:r>
            <a:rPr lang="ru-RU" b="1" cap="all" dirty="0" err="1"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интеграцияны</a:t>
          </a:r>
          <a:r>
            <a:rPr lang="ru-RU"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a:t>
          </a:r>
          <a:r>
            <a:rPr lang="ru-RU" b="1" cap="all" dirty="0" err="1"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тереңдетүүнү  ишке</a:t>
          </a:r>
          <a:r>
            <a:rPr lang="ru-RU"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a:t>
          </a:r>
          <a:r>
            <a:rPr lang="ru-RU" b="1" cap="all" dirty="0" err="1"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ашыруу</a:t>
          </a:r>
          <a:endParaRPr lang="ru-RU" b="1"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endParaRPr>
        </a:p>
      </dgm:t>
    </dgm:pt>
    <dgm:pt modelId="{54560A60-C82E-4559-A06A-AC3D808A5843}" type="parTrans" cxnId="{EB9D0D06-9D3C-41B9-8F85-94F5B9EAE4B9}">
      <dgm:prSet/>
      <dgm:spPr/>
      <dgm:t>
        <a:bodyPr/>
        <a:lstStyle/>
        <a:p>
          <a:endParaRPr lang="ru-RU">
            <a:latin typeface="Times New Roman" pitchFamily="18" charset="0"/>
            <a:cs typeface="Times New Roman" pitchFamily="18" charset="0"/>
          </a:endParaRPr>
        </a:p>
      </dgm:t>
    </dgm:pt>
    <dgm:pt modelId="{F47A963A-000D-4605-83C1-BC57F203A584}" type="sibTrans" cxnId="{EB9D0D06-9D3C-41B9-8F85-94F5B9EAE4B9}">
      <dgm:prSet/>
      <dgm:spPr/>
      <dgm:t>
        <a:bodyPr/>
        <a:lstStyle/>
        <a:p>
          <a:endParaRPr lang="ru-RU">
            <a:latin typeface="Times New Roman" pitchFamily="18" charset="0"/>
            <a:cs typeface="Times New Roman" pitchFamily="18" charset="0"/>
          </a:endParaRPr>
        </a:p>
      </dgm:t>
    </dgm:pt>
    <dgm:pt modelId="{A7C24930-DD99-4953-B928-796E0CC8249D}" type="pres">
      <dgm:prSet presAssocID="{06181CB6-D65C-47F7-8C8F-15CE99B083B5}" presName="linearFlow" presStyleCnt="0">
        <dgm:presLayoutVars>
          <dgm:dir/>
          <dgm:animLvl val="lvl"/>
          <dgm:resizeHandles val="exact"/>
        </dgm:presLayoutVars>
      </dgm:prSet>
      <dgm:spPr/>
      <dgm:t>
        <a:bodyPr/>
        <a:lstStyle/>
        <a:p>
          <a:endParaRPr lang="ru-RU"/>
        </a:p>
      </dgm:t>
    </dgm:pt>
    <dgm:pt modelId="{2A99DC1F-4B36-42E6-8703-EAB15DE36BE6}" type="pres">
      <dgm:prSet presAssocID="{0D4AE5E2-1955-4714-A7B0-BCB4B092F8BD}" presName="composite" presStyleCnt="0"/>
      <dgm:spPr/>
    </dgm:pt>
    <dgm:pt modelId="{7C7FEB8C-FBBD-4B78-BEC0-47DE190E7ABF}" type="pres">
      <dgm:prSet presAssocID="{0D4AE5E2-1955-4714-A7B0-BCB4B092F8BD}" presName="parentText" presStyleLbl="alignNode1" presStyleIdx="0" presStyleCnt="3">
        <dgm:presLayoutVars>
          <dgm:chMax val="1"/>
          <dgm:bulletEnabled val="1"/>
        </dgm:presLayoutVars>
      </dgm:prSet>
      <dgm:spPr/>
      <dgm:t>
        <a:bodyPr/>
        <a:lstStyle/>
        <a:p>
          <a:endParaRPr lang="ru-RU"/>
        </a:p>
      </dgm:t>
    </dgm:pt>
    <dgm:pt modelId="{C0229948-FD69-4F57-B384-F03956ED45F1}" type="pres">
      <dgm:prSet presAssocID="{0D4AE5E2-1955-4714-A7B0-BCB4B092F8BD}" presName="descendantText" presStyleLbl="alignAcc1" presStyleIdx="0" presStyleCnt="3">
        <dgm:presLayoutVars>
          <dgm:bulletEnabled val="1"/>
        </dgm:presLayoutVars>
      </dgm:prSet>
      <dgm:spPr/>
      <dgm:t>
        <a:bodyPr/>
        <a:lstStyle/>
        <a:p>
          <a:endParaRPr lang="ru-RU"/>
        </a:p>
      </dgm:t>
    </dgm:pt>
    <dgm:pt modelId="{E54F4428-CA89-4296-9F29-EE033FCD9FE5}" type="pres">
      <dgm:prSet presAssocID="{D380884C-D9CF-405A-A42E-103DF58367FF}" presName="sp" presStyleCnt="0"/>
      <dgm:spPr/>
    </dgm:pt>
    <dgm:pt modelId="{A6969D1F-0674-495A-9C13-13A8F6434755}" type="pres">
      <dgm:prSet presAssocID="{912B0061-016A-457A-B0CB-A5AABB6CD329}" presName="composite" presStyleCnt="0"/>
      <dgm:spPr/>
    </dgm:pt>
    <dgm:pt modelId="{4E382A13-D866-4679-95FA-F0F367C51080}" type="pres">
      <dgm:prSet presAssocID="{912B0061-016A-457A-B0CB-A5AABB6CD329}" presName="parentText" presStyleLbl="alignNode1" presStyleIdx="1" presStyleCnt="3">
        <dgm:presLayoutVars>
          <dgm:chMax val="1"/>
          <dgm:bulletEnabled val="1"/>
        </dgm:presLayoutVars>
      </dgm:prSet>
      <dgm:spPr/>
      <dgm:t>
        <a:bodyPr/>
        <a:lstStyle/>
        <a:p>
          <a:endParaRPr lang="ru-RU"/>
        </a:p>
      </dgm:t>
    </dgm:pt>
    <dgm:pt modelId="{622B1147-8960-4A80-840F-E1FC53E89732}" type="pres">
      <dgm:prSet presAssocID="{912B0061-016A-457A-B0CB-A5AABB6CD329}" presName="descendantText" presStyleLbl="alignAcc1" presStyleIdx="1" presStyleCnt="3">
        <dgm:presLayoutVars>
          <dgm:bulletEnabled val="1"/>
        </dgm:presLayoutVars>
      </dgm:prSet>
      <dgm:spPr/>
      <dgm:t>
        <a:bodyPr/>
        <a:lstStyle/>
        <a:p>
          <a:endParaRPr lang="ru-RU"/>
        </a:p>
      </dgm:t>
    </dgm:pt>
    <dgm:pt modelId="{EAC03AC5-481D-419A-AE6E-5BF969DC2528}" type="pres">
      <dgm:prSet presAssocID="{2F486B9F-EF21-41D3-B729-138EF16967C8}" presName="sp" presStyleCnt="0"/>
      <dgm:spPr/>
    </dgm:pt>
    <dgm:pt modelId="{270E8C07-86CF-4BF2-BB5C-8F74665DBA4A}" type="pres">
      <dgm:prSet presAssocID="{076ECF3F-A7C2-4118-BD77-DA7A3C35664E}" presName="composite" presStyleCnt="0"/>
      <dgm:spPr/>
    </dgm:pt>
    <dgm:pt modelId="{569B6D58-EA60-48E3-A167-5AA586CB1411}" type="pres">
      <dgm:prSet presAssocID="{076ECF3F-A7C2-4118-BD77-DA7A3C35664E}" presName="parentText" presStyleLbl="alignNode1" presStyleIdx="2" presStyleCnt="3">
        <dgm:presLayoutVars>
          <dgm:chMax val="1"/>
          <dgm:bulletEnabled val="1"/>
        </dgm:presLayoutVars>
      </dgm:prSet>
      <dgm:spPr/>
      <dgm:t>
        <a:bodyPr/>
        <a:lstStyle/>
        <a:p>
          <a:endParaRPr lang="ru-RU"/>
        </a:p>
      </dgm:t>
    </dgm:pt>
    <dgm:pt modelId="{3223CB31-D1EE-4189-AA99-43A1407F7A41}" type="pres">
      <dgm:prSet presAssocID="{076ECF3F-A7C2-4118-BD77-DA7A3C35664E}" presName="descendantText" presStyleLbl="alignAcc1" presStyleIdx="2" presStyleCnt="3">
        <dgm:presLayoutVars>
          <dgm:bulletEnabled val="1"/>
        </dgm:presLayoutVars>
      </dgm:prSet>
      <dgm:spPr/>
      <dgm:t>
        <a:bodyPr/>
        <a:lstStyle/>
        <a:p>
          <a:endParaRPr lang="ru-RU"/>
        </a:p>
      </dgm:t>
    </dgm:pt>
  </dgm:ptLst>
  <dgm:cxnLst>
    <dgm:cxn modelId="{A63F2803-63BF-45B0-ACF4-6D2D59EEFF36}" type="presOf" srcId="{6D0C74A3-FAFC-42FE-9F72-E6FF8CC933F4}" destId="{3223CB31-D1EE-4189-AA99-43A1407F7A41}" srcOrd="0" destOrd="0" presId="urn:microsoft.com/office/officeart/2005/8/layout/chevron2"/>
    <dgm:cxn modelId="{9898577C-ACB2-492C-8C8B-B6D1779214F4}" srcId="{06181CB6-D65C-47F7-8C8F-15CE99B083B5}" destId="{0D4AE5E2-1955-4714-A7B0-BCB4B092F8BD}" srcOrd="0" destOrd="0" parTransId="{FC816E47-5EF7-41E3-B02D-907D16EBB5A1}" sibTransId="{D380884C-D9CF-405A-A42E-103DF58367FF}"/>
    <dgm:cxn modelId="{4504BF3B-2076-4C81-8065-90BB2AC60274}" type="presOf" srcId="{076ECF3F-A7C2-4118-BD77-DA7A3C35664E}" destId="{569B6D58-EA60-48E3-A167-5AA586CB1411}" srcOrd="0" destOrd="0" presId="urn:microsoft.com/office/officeart/2005/8/layout/chevron2"/>
    <dgm:cxn modelId="{A42746BC-8F10-4A0F-A096-6D22674360CA}" type="presOf" srcId="{B1ACE391-0B4B-4AB4-A2F0-FBBD0ECC52FF}" destId="{622B1147-8960-4A80-840F-E1FC53E89732}" srcOrd="0" destOrd="0" presId="urn:microsoft.com/office/officeart/2005/8/layout/chevron2"/>
    <dgm:cxn modelId="{1476F1B4-C619-4083-B03F-9CE319B58B71}" srcId="{912B0061-016A-457A-B0CB-A5AABB6CD329}" destId="{B1ACE391-0B4B-4AB4-A2F0-FBBD0ECC52FF}" srcOrd="0" destOrd="0" parTransId="{6D083322-0FA7-4214-B14A-13F1A7F30390}" sibTransId="{9653ED49-A97D-4B53-AB27-A097E1245BDB}"/>
    <dgm:cxn modelId="{266F40F2-5228-492A-80D2-25BDC80B8B41}" type="presOf" srcId="{912B0061-016A-457A-B0CB-A5AABB6CD329}" destId="{4E382A13-D866-4679-95FA-F0F367C51080}" srcOrd="0" destOrd="0" presId="urn:microsoft.com/office/officeart/2005/8/layout/chevron2"/>
    <dgm:cxn modelId="{F11416A5-A990-4448-A771-93726DD818FC}" type="presOf" srcId="{06181CB6-D65C-47F7-8C8F-15CE99B083B5}" destId="{A7C24930-DD99-4953-B928-796E0CC8249D}" srcOrd="0" destOrd="0" presId="urn:microsoft.com/office/officeart/2005/8/layout/chevron2"/>
    <dgm:cxn modelId="{EB9D0D06-9D3C-41B9-8F85-94F5B9EAE4B9}" srcId="{076ECF3F-A7C2-4118-BD77-DA7A3C35664E}" destId="{6D0C74A3-FAFC-42FE-9F72-E6FF8CC933F4}" srcOrd="0" destOrd="0" parTransId="{54560A60-C82E-4559-A06A-AC3D808A5843}" sibTransId="{F47A963A-000D-4605-83C1-BC57F203A584}"/>
    <dgm:cxn modelId="{4E4EA29A-7852-4CEC-8996-B6D2F7960B2B}" srcId="{06181CB6-D65C-47F7-8C8F-15CE99B083B5}" destId="{912B0061-016A-457A-B0CB-A5AABB6CD329}" srcOrd="1" destOrd="0" parTransId="{B9D1A8BA-F8A8-4D58-956C-FC9F789ADF6F}" sibTransId="{2F486B9F-EF21-41D3-B729-138EF16967C8}"/>
    <dgm:cxn modelId="{9151ED88-F2B1-4DF5-A8D1-D56506E4DF2C}" type="presOf" srcId="{0D4AE5E2-1955-4714-A7B0-BCB4B092F8BD}" destId="{7C7FEB8C-FBBD-4B78-BEC0-47DE190E7ABF}" srcOrd="0" destOrd="0" presId="urn:microsoft.com/office/officeart/2005/8/layout/chevron2"/>
    <dgm:cxn modelId="{70D2F61C-6507-4674-AEF7-BBF120D65196}" srcId="{0D4AE5E2-1955-4714-A7B0-BCB4B092F8BD}" destId="{AA2C7ECB-C43F-4223-897C-8A170090A36A}" srcOrd="0" destOrd="0" parTransId="{41DAC7EC-2DC7-4B46-A613-92CA90A6E0DE}" sibTransId="{CB24CFCC-194F-4870-AB33-42AFBD8E648E}"/>
    <dgm:cxn modelId="{50578AD9-F3FE-47FB-BEC8-7BF8F375C5D7}" srcId="{06181CB6-D65C-47F7-8C8F-15CE99B083B5}" destId="{076ECF3F-A7C2-4118-BD77-DA7A3C35664E}" srcOrd="2" destOrd="0" parTransId="{69B6CCED-02CB-4F97-B4E5-F412A8D87DEC}" sibTransId="{63A7D6D1-F1E2-4131-9AE5-9FE29F1B19A5}"/>
    <dgm:cxn modelId="{6173FE4E-C46C-4E8E-A98F-34A067ACD5AD}" type="presOf" srcId="{AA2C7ECB-C43F-4223-897C-8A170090A36A}" destId="{C0229948-FD69-4F57-B384-F03956ED45F1}" srcOrd="0" destOrd="0" presId="urn:microsoft.com/office/officeart/2005/8/layout/chevron2"/>
    <dgm:cxn modelId="{48A0333D-15A4-4EA1-BF88-F640C0D6360E}" type="presParOf" srcId="{A7C24930-DD99-4953-B928-796E0CC8249D}" destId="{2A99DC1F-4B36-42E6-8703-EAB15DE36BE6}" srcOrd="0" destOrd="0" presId="urn:microsoft.com/office/officeart/2005/8/layout/chevron2"/>
    <dgm:cxn modelId="{E26C217E-871B-4558-9F4C-9BF344D10B66}" type="presParOf" srcId="{2A99DC1F-4B36-42E6-8703-EAB15DE36BE6}" destId="{7C7FEB8C-FBBD-4B78-BEC0-47DE190E7ABF}" srcOrd="0" destOrd="0" presId="urn:microsoft.com/office/officeart/2005/8/layout/chevron2"/>
    <dgm:cxn modelId="{7823D135-2393-4771-B009-6FE5F1450E34}" type="presParOf" srcId="{2A99DC1F-4B36-42E6-8703-EAB15DE36BE6}" destId="{C0229948-FD69-4F57-B384-F03956ED45F1}" srcOrd="1" destOrd="0" presId="urn:microsoft.com/office/officeart/2005/8/layout/chevron2"/>
    <dgm:cxn modelId="{57267FE0-BC48-41D3-AADE-54033C8E1308}" type="presParOf" srcId="{A7C24930-DD99-4953-B928-796E0CC8249D}" destId="{E54F4428-CA89-4296-9F29-EE033FCD9FE5}" srcOrd="1" destOrd="0" presId="urn:microsoft.com/office/officeart/2005/8/layout/chevron2"/>
    <dgm:cxn modelId="{AE66DDC3-6E9D-468A-850A-3D1153644F7B}" type="presParOf" srcId="{A7C24930-DD99-4953-B928-796E0CC8249D}" destId="{A6969D1F-0674-495A-9C13-13A8F6434755}" srcOrd="2" destOrd="0" presId="urn:microsoft.com/office/officeart/2005/8/layout/chevron2"/>
    <dgm:cxn modelId="{0C5C5649-11F1-44C7-8A46-3F0257BB4F8B}" type="presParOf" srcId="{A6969D1F-0674-495A-9C13-13A8F6434755}" destId="{4E382A13-D866-4679-95FA-F0F367C51080}" srcOrd="0" destOrd="0" presId="urn:microsoft.com/office/officeart/2005/8/layout/chevron2"/>
    <dgm:cxn modelId="{588A5358-5528-49BB-AA5D-A310B216157E}" type="presParOf" srcId="{A6969D1F-0674-495A-9C13-13A8F6434755}" destId="{622B1147-8960-4A80-840F-E1FC53E89732}" srcOrd="1" destOrd="0" presId="urn:microsoft.com/office/officeart/2005/8/layout/chevron2"/>
    <dgm:cxn modelId="{DCAD7DE0-5C84-47F1-A072-6FFECAFBD3D0}" type="presParOf" srcId="{A7C24930-DD99-4953-B928-796E0CC8249D}" destId="{EAC03AC5-481D-419A-AE6E-5BF969DC2528}" srcOrd="3" destOrd="0" presId="urn:microsoft.com/office/officeart/2005/8/layout/chevron2"/>
    <dgm:cxn modelId="{6B123554-AC57-427E-B329-8ACFAAB238D3}" type="presParOf" srcId="{A7C24930-DD99-4953-B928-796E0CC8249D}" destId="{270E8C07-86CF-4BF2-BB5C-8F74665DBA4A}" srcOrd="4" destOrd="0" presId="urn:microsoft.com/office/officeart/2005/8/layout/chevron2"/>
    <dgm:cxn modelId="{0FC3E2E9-DDF0-4B80-8ECC-9AA16EF94F25}" type="presParOf" srcId="{270E8C07-86CF-4BF2-BB5C-8F74665DBA4A}" destId="{569B6D58-EA60-48E3-A167-5AA586CB1411}" srcOrd="0" destOrd="0" presId="urn:microsoft.com/office/officeart/2005/8/layout/chevron2"/>
    <dgm:cxn modelId="{9C871A1C-7FEE-45F1-8774-82EAC5A29D0E}" type="presParOf" srcId="{270E8C07-86CF-4BF2-BB5C-8F74665DBA4A}" destId="{3223CB31-D1EE-4189-AA99-43A1407F7A4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59E1AEA-4C17-4394-AC28-B79223BA5C38}" type="doc">
      <dgm:prSet loTypeId="urn:microsoft.com/office/officeart/2005/8/layout/hList7#1" loCatId="process" qsTypeId="urn:microsoft.com/office/officeart/2005/8/quickstyle/3d3" qsCatId="3D" csTypeId="urn:microsoft.com/office/officeart/2005/8/colors/colorful1#2" csCatId="colorful" phldr="1"/>
      <dgm:spPr/>
    </dgm:pt>
    <dgm:pt modelId="{39DD1DEC-06F5-4E0B-A335-D0ACEE84DBE0}">
      <dgm:prSet phldrT="[Текст]" custT="1"/>
      <dgm:spPr/>
      <dgm:t>
        <a:bodyPr/>
        <a:lstStyle/>
        <a:p>
          <a:r>
            <a:rPr lang="ky-KG" sz="1200" b="1"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май жана аларды кайра иштетүү азыктары</a:t>
          </a:r>
          <a:endParaRPr lang="ru-RU" sz="1200" b="1"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endParaRPr>
        </a:p>
      </dgm:t>
    </dgm:pt>
    <dgm:pt modelId="{E1ED5AEF-161B-41AF-AAE3-2FD0D4E674FF}" type="parTrans" cxnId="{23611BA9-EC44-4CBC-8936-E04817ED764E}">
      <dgm:prSet/>
      <dgm:spPr/>
      <dgm:t>
        <a:bodyPr/>
        <a:lstStyle/>
        <a:p>
          <a:endParaRPr lang="ru-RU" sz="1200"/>
        </a:p>
      </dgm:t>
    </dgm:pt>
    <dgm:pt modelId="{CF3866DE-DBE0-4ECA-AD4B-3F66AC111992}" type="sibTrans" cxnId="{23611BA9-EC44-4CBC-8936-E04817ED764E}">
      <dgm:prSet/>
      <dgm:spPr/>
      <dgm:t>
        <a:bodyPr/>
        <a:lstStyle/>
        <a:p>
          <a:endParaRPr lang="ru-RU" sz="1200"/>
        </a:p>
      </dgm:t>
    </dgm:pt>
    <dgm:pt modelId="{8D898360-9F0D-4DBE-B019-B069F236642A}">
      <dgm:prSet phldrT="[Текст]" custT="1"/>
      <dgm:spPr/>
      <dgm:t>
        <a:bodyPr/>
        <a:lstStyle/>
        <a:p>
          <a:r>
            <a:rPr lang="ru-RU" sz="1200" b="1" cap="all" dirty="0" err="1"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Сүт </a:t>
          </a:r>
          <a:r>
            <a:rPr lang="ru-RU" sz="1200" b="1"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жана </a:t>
          </a:r>
          <a:r>
            <a:rPr lang="ru-RU" sz="1200" b="1" cap="all" dirty="0" err="1"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сүт</a:t>
          </a:r>
          <a:r>
            <a:rPr lang="ru-RU" sz="1200" b="1"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 </a:t>
          </a:r>
          <a:br>
            <a:rPr lang="ru-RU" sz="1200" b="1"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br>
          <a:r>
            <a:rPr lang="ru-RU" sz="1200" b="1" cap="all" dirty="0" err="1"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азыктары</a:t>
          </a:r>
          <a:endParaRPr lang="ru-RU" sz="1200" b="1"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endParaRPr>
        </a:p>
      </dgm:t>
    </dgm:pt>
    <dgm:pt modelId="{8635A864-4559-43BE-AE17-2B4F384E1920}" type="parTrans" cxnId="{DF684F5C-EC8F-4609-97B5-AA9A2C148D6D}">
      <dgm:prSet/>
      <dgm:spPr/>
      <dgm:t>
        <a:bodyPr/>
        <a:lstStyle/>
        <a:p>
          <a:endParaRPr lang="ru-RU" sz="1200"/>
        </a:p>
      </dgm:t>
    </dgm:pt>
    <dgm:pt modelId="{0C02AB5F-A1E7-4391-ABB8-D5AB57D8A65B}" type="sibTrans" cxnId="{DF684F5C-EC8F-4609-97B5-AA9A2C148D6D}">
      <dgm:prSet/>
      <dgm:spPr/>
      <dgm:t>
        <a:bodyPr/>
        <a:lstStyle/>
        <a:p>
          <a:endParaRPr lang="ru-RU" sz="1200"/>
        </a:p>
      </dgm:t>
    </dgm:pt>
    <dgm:pt modelId="{C31EB4E2-67A0-4D1A-8FC6-037669811217}">
      <dgm:prSet phldrT="[Текст]" custT="1"/>
      <dgm:spPr/>
      <dgm:t>
        <a:bodyPr/>
        <a:lstStyle/>
        <a:p>
          <a:r>
            <a:rPr lang="ru-RU" sz="1200" b="1" cap="all" dirty="0" err="1"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Эт</a:t>
          </a:r>
          <a:r>
            <a:rPr lang="ru-RU" sz="1200" b="1"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 жана </a:t>
          </a:r>
          <a:r>
            <a:rPr lang="ru-RU" sz="1200" b="1" cap="all" dirty="0" err="1"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эт</a:t>
          </a:r>
          <a:r>
            <a:rPr lang="ru-RU" sz="1200" b="1"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 </a:t>
          </a:r>
          <a:r>
            <a:rPr lang="ru-RU" sz="1200" b="1" cap="all" dirty="0" err="1"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азыктары</a:t>
          </a:r>
          <a:r>
            <a:rPr lang="ru-RU" sz="1200" b="1"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 </a:t>
          </a:r>
        </a:p>
      </dgm:t>
    </dgm:pt>
    <dgm:pt modelId="{D8DCF36C-DA35-4E60-A0A3-340908DBD504}" type="parTrans" cxnId="{3093E1B2-A008-4FB0-8074-A59C2D43BF61}">
      <dgm:prSet/>
      <dgm:spPr/>
      <dgm:t>
        <a:bodyPr/>
        <a:lstStyle/>
        <a:p>
          <a:endParaRPr lang="ru-RU" sz="1200"/>
        </a:p>
      </dgm:t>
    </dgm:pt>
    <dgm:pt modelId="{A2B35693-41FC-472B-A06B-D1764A7360CF}" type="sibTrans" cxnId="{3093E1B2-A008-4FB0-8074-A59C2D43BF61}">
      <dgm:prSet/>
      <dgm:spPr/>
      <dgm:t>
        <a:bodyPr/>
        <a:lstStyle/>
        <a:p>
          <a:endParaRPr lang="ru-RU" sz="1200"/>
        </a:p>
      </dgm:t>
    </dgm:pt>
    <dgm:pt modelId="{C42480B7-432A-4320-9EEE-E21007113EF0}">
      <dgm:prSet custT="1"/>
      <dgm:spPr/>
      <dgm:t>
        <a:bodyPr/>
        <a:lstStyle/>
        <a:p>
          <a:r>
            <a:rPr lang="ru-RU" sz="1200" b="1" cap="all" dirty="0" err="1"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бакча</a:t>
          </a:r>
          <a:r>
            <a:rPr lang="ru-RU" sz="1200" b="1"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 </a:t>
          </a:r>
          <a:r>
            <a:rPr lang="ru-RU" sz="1200" b="1" cap="all" dirty="0" err="1"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өсүмдүктөрү</a:t>
          </a:r>
          <a:endParaRPr lang="ru-RU" sz="1200" b="1"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endParaRPr>
        </a:p>
      </dgm:t>
    </dgm:pt>
    <dgm:pt modelId="{E973005C-30A6-40E4-ABA1-0281A2883BE1}" type="parTrans" cxnId="{B2DE3A37-1763-421F-BDDC-FBD6F2D50B82}">
      <dgm:prSet/>
      <dgm:spPr/>
      <dgm:t>
        <a:bodyPr/>
        <a:lstStyle/>
        <a:p>
          <a:endParaRPr lang="ru-RU" sz="1200"/>
        </a:p>
      </dgm:t>
    </dgm:pt>
    <dgm:pt modelId="{00E8C856-4962-46B4-9617-C707F8446287}" type="sibTrans" cxnId="{B2DE3A37-1763-421F-BDDC-FBD6F2D50B82}">
      <dgm:prSet/>
      <dgm:spPr/>
      <dgm:t>
        <a:bodyPr/>
        <a:lstStyle/>
        <a:p>
          <a:endParaRPr lang="ru-RU" sz="1200"/>
        </a:p>
      </dgm:t>
    </dgm:pt>
    <dgm:pt modelId="{94ACA022-0333-4B35-B222-A5684F0B4F45}">
      <dgm:prSet custT="1"/>
      <dgm:spPr/>
      <dgm:t>
        <a:bodyPr/>
        <a:lstStyle/>
        <a:p>
          <a:r>
            <a:rPr lang="ru-RU" sz="1200" b="1" cap="all" dirty="0" err="1"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Жашылча</a:t>
          </a:r>
          <a:r>
            <a:rPr lang="ru-RU" sz="1200" b="1"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 </a:t>
          </a:r>
          <a:r>
            <a:rPr lang="ru-RU" sz="1200" b="1" cap="all" dirty="0" err="1"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мөмө-жемиштер</a:t>
          </a:r>
          <a:endParaRPr lang="ru-RU" sz="1200" b="1"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endParaRPr>
        </a:p>
      </dgm:t>
    </dgm:pt>
    <dgm:pt modelId="{39C6FDD9-76F0-42ED-8110-7DEC1D5E3BD1}" type="parTrans" cxnId="{9F8C0C48-703C-4EAE-B2C4-F7546BC121F6}">
      <dgm:prSet/>
      <dgm:spPr/>
      <dgm:t>
        <a:bodyPr/>
        <a:lstStyle/>
        <a:p>
          <a:endParaRPr lang="ru-RU" sz="1200"/>
        </a:p>
      </dgm:t>
    </dgm:pt>
    <dgm:pt modelId="{5C28865F-9AE3-4DD0-8C03-8632A4CA3649}" type="sibTrans" cxnId="{9F8C0C48-703C-4EAE-B2C4-F7546BC121F6}">
      <dgm:prSet/>
      <dgm:spPr/>
      <dgm:t>
        <a:bodyPr/>
        <a:lstStyle/>
        <a:p>
          <a:endParaRPr lang="ru-RU" sz="1200"/>
        </a:p>
      </dgm:t>
    </dgm:pt>
    <dgm:pt modelId="{1D53A9AE-613D-4B66-B5FE-B905F4FE07FF}">
      <dgm:prSet custT="1"/>
      <dgm:spPr/>
      <dgm:t>
        <a:bodyPr/>
        <a:lstStyle/>
        <a:p>
          <a:r>
            <a:rPr lang="ky-KG" sz="1200" b="1"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буурчак</a:t>
          </a:r>
          <a:endParaRPr lang="ru-RU" sz="1200" b="1"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endParaRPr>
        </a:p>
      </dgm:t>
    </dgm:pt>
    <dgm:pt modelId="{01B1C5E2-59BD-425A-9127-3B2DDE911DD1}" type="parTrans" cxnId="{81FD6641-51CC-43E1-8774-C840E79917E0}">
      <dgm:prSet/>
      <dgm:spPr/>
      <dgm:t>
        <a:bodyPr/>
        <a:lstStyle/>
        <a:p>
          <a:endParaRPr lang="ru-RU" sz="1200"/>
        </a:p>
      </dgm:t>
    </dgm:pt>
    <dgm:pt modelId="{EC5D2F3A-3DBE-4075-B827-6E23AD6BA043}" type="sibTrans" cxnId="{81FD6641-51CC-43E1-8774-C840E79917E0}">
      <dgm:prSet/>
      <dgm:spPr/>
      <dgm:t>
        <a:bodyPr/>
        <a:lstStyle/>
        <a:p>
          <a:endParaRPr lang="ru-RU" sz="1200"/>
        </a:p>
      </dgm:t>
    </dgm:pt>
    <dgm:pt modelId="{CFAFC6AF-4476-4A80-A496-C303273E0B4F}">
      <dgm:prSet custT="1"/>
      <dgm:spPr/>
      <dgm:t>
        <a:bodyPr/>
        <a:lstStyle/>
        <a:p>
          <a:r>
            <a:rPr lang="ru-RU" sz="1200" b="1"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Кант</a:t>
          </a:r>
        </a:p>
      </dgm:t>
    </dgm:pt>
    <dgm:pt modelId="{ACBFE102-883C-4762-8521-6F1205FB7ACF}" type="parTrans" cxnId="{18CED1E3-CF76-48A3-AF0A-530D1DCB8515}">
      <dgm:prSet/>
      <dgm:spPr/>
      <dgm:t>
        <a:bodyPr/>
        <a:lstStyle/>
        <a:p>
          <a:endParaRPr lang="ru-RU" sz="1200"/>
        </a:p>
      </dgm:t>
    </dgm:pt>
    <dgm:pt modelId="{A54F57CB-CD2C-43DD-A25D-EA382ACAF42E}" type="sibTrans" cxnId="{18CED1E3-CF76-48A3-AF0A-530D1DCB8515}">
      <dgm:prSet/>
      <dgm:spPr/>
      <dgm:t>
        <a:bodyPr/>
        <a:lstStyle/>
        <a:p>
          <a:endParaRPr lang="ru-RU" sz="1200"/>
        </a:p>
      </dgm:t>
    </dgm:pt>
    <dgm:pt modelId="{CB01DE50-4BC9-471E-93ED-43F9F259C530}" type="pres">
      <dgm:prSet presAssocID="{159E1AEA-4C17-4394-AC28-B79223BA5C38}" presName="Name0" presStyleCnt="0">
        <dgm:presLayoutVars>
          <dgm:dir/>
          <dgm:resizeHandles val="exact"/>
        </dgm:presLayoutVars>
      </dgm:prSet>
      <dgm:spPr/>
    </dgm:pt>
    <dgm:pt modelId="{3C8F600E-6D13-4E2A-A76A-7A2814FEB310}" type="pres">
      <dgm:prSet presAssocID="{159E1AEA-4C17-4394-AC28-B79223BA5C38}" presName="fgShape" presStyleLbl="fgShp" presStyleIdx="0" presStyleCnt="1"/>
      <dgm:spPr/>
    </dgm:pt>
    <dgm:pt modelId="{6DE32E6F-D345-4357-A996-5E349F731F07}" type="pres">
      <dgm:prSet presAssocID="{159E1AEA-4C17-4394-AC28-B79223BA5C38}" presName="linComp" presStyleCnt="0"/>
      <dgm:spPr/>
    </dgm:pt>
    <dgm:pt modelId="{E8296714-2FDF-4023-B9A1-60E16789C31F}" type="pres">
      <dgm:prSet presAssocID="{39DD1DEC-06F5-4E0B-A335-D0ACEE84DBE0}" presName="compNode" presStyleCnt="0"/>
      <dgm:spPr/>
    </dgm:pt>
    <dgm:pt modelId="{22368903-81EB-4DAC-AF7B-47647EE50AB5}" type="pres">
      <dgm:prSet presAssocID="{39DD1DEC-06F5-4E0B-A335-D0ACEE84DBE0}" presName="bkgdShape" presStyleLbl="node1" presStyleIdx="0" presStyleCnt="7"/>
      <dgm:spPr/>
      <dgm:t>
        <a:bodyPr/>
        <a:lstStyle/>
        <a:p>
          <a:endParaRPr lang="ru-RU"/>
        </a:p>
      </dgm:t>
    </dgm:pt>
    <dgm:pt modelId="{D853BCA5-886E-4DCB-B961-90BDF5A73B5F}" type="pres">
      <dgm:prSet presAssocID="{39DD1DEC-06F5-4E0B-A335-D0ACEE84DBE0}" presName="nodeTx" presStyleLbl="node1" presStyleIdx="0" presStyleCnt="7">
        <dgm:presLayoutVars>
          <dgm:bulletEnabled val="1"/>
        </dgm:presLayoutVars>
      </dgm:prSet>
      <dgm:spPr/>
      <dgm:t>
        <a:bodyPr/>
        <a:lstStyle/>
        <a:p>
          <a:endParaRPr lang="ru-RU"/>
        </a:p>
      </dgm:t>
    </dgm:pt>
    <dgm:pt modelId="{A410A5C7-3C58-4EEB-B879-16685EBEEF91}" type="pres">
      <dgm:prSet presAssocID="{39DD1DEC-06F5-4E0B-A335-D0ACEE84DBE0}" presName="invisiNode" presStyleLbl="node1" presStyleIdx="0" presStyleCnt="7"/>
      <dgm:spPr/>
    </dgm:pt>
    <dgm:pt modelId="{B9E73477-B36B-4D22-8C3C-F308C647C259}" type="pres">
      <dgm:prSet presAssocID="{39DD1DEC-06F5-4E0B-A335-D0ACEE84DBE0}" presName="imagNode" presStyleLbl="fgImgPlace1" presStyleIdx="0" presStyleCnt="7"/>
      <dgm:spPr>
        <a:blipFill rotWithShape="0">
          <a:blip xmlns:r="http://schemas.openxmlformats.org/officeDocument/2006/relationships" r:embed="rId1"/>
          <a:stretch>
            <a:fillRect/>
          </a:stretch>
        </a:blipFill>
      </dgm:spPr>
    </dgm:pt>
    <dgm:pt modelId="{ED96A839-99C1-4266-BB75-C853E3DE7587}" type="pres">
      <dgm:prSet presAssocID="{CF3866DE-DBE0-4ECA-AD4B-3F66AC111992}" presName="sibTrans" presStyleLbl="sibTrans2D1" presStyleIdx="0" presStyleCnt="0"/>
      <dgm:spPr/>
      <dgm:t>
        <a:bodyPr/>
        <a:lstStyle/>
        <a:p>
          <a:endParaRPr lang="ru-RU"/>
        </a:p>
      </dgm:t>
    </dgm:pt>
    <dgm:pt modelId="{5B087D84-3738-4AED-86A5-6A921BD605F6}" type="pres">
      <dgm:prSet presAssocID="{8D898360-9F0D-4DBE-B019-B069F236642A}" presName="compNode" presStyleCnt="0"/>
      <dgm:spPr/>
    </dgm:pt>
    <dgm:pt modelId="{07538E4A-D22C-46E6-A1C2-D202E4C3FBD7}" type="pres">
      <dgm:prSet presAssocID="{8D898360-9F0D-4DBE-B019-B069F236642A}" presName="bkgdShape" presStyleLbl="node1" presStyleIdx="1" presStyleCnt="7"/>
      <dgm:spPr/>
      <dgm:t>
        <a:bodyPr/>
        <a:lstStyle/>
        <a:p>
          <a:endParaRPr lang="ru-RU"/>
        </a:p>
      </dgm:t>
    </dgm:pt>
    <dgm:pt modelId="{68C425C4-68DB-4C67-BBB2-6E9B0E27AFED}" type="pres">
      <dgm:prSet presAssocID="{8D898360-9F0D-4DBE-B019-B069F236642A}" presName="nodeTx" presStyleLbl="node1" presStyleIdx="1" presStyleCnt="7">
        <dgm:presLayoutVars>
          <dgm:bulletEnabled val="1"/>
        </dgm:presLayoutVars>
      </dgm:prSet>
      <dgm:spPr/>
      <dgm:t>
        <a:bodyPr/>
        <a:lstStyle/>
        <a:p>
          <a:endParaRPr lang="ru-RU"/>
        </a:p>
      </dgm:t>
    </dgm:pt>
    <dgm:pt modelId="{E21A80E8-0988-45D5-99DF-0D97F370E6E0}" type="pres">
      <dgm:prSet presAssocID="{8D898360-9F0D-4DBE-B019-B069F236642A}" presName="invisiNode" presStyleLbl="node1" presStyleIdx="1" presStyleCnt="7"/>
      <dgm:spPr/>
    </dgm:pt>
    <dgm:pt modelId="{7696EAE1-F232-49AD-B2A3-384CAABA1C8B}" type="pres">
      <dgm:prSet presAssocID="{8D898360-9F0D-4DBE-B019-B069F236642A}" presName="imagNode" presStyleLbl="fgImgPlace1" presStyleIdx="1" presStyleCnt="7"/>
      <dgm:spPr>
        <a:blipFill rotWithShape="0">
          <a:blip xmlns:r="http://schemas.openxmlformats.org/officeDocument/2006/relationships" r:embed="rId2"/>
          <a:stretch>
            <a:fillRect/>
          </a:stretch>
        </a:blipFill>
      </dgm:spPr>
    </dgm:pt>
    <dgm:pt modelId="{D760C675-92C4-44CC-895F-81475C79DC86}" type="pres">
      <dgm:prSet presAssocID="{0C02AB5F-A1E7-4391-ABB8-D5AB57D8A65B}" presName="sibTrans" presStyleLbl="sibTrans2D1" presStyleIdx="0" presStyleCnt="0"/>
      <dgm:spPr/>
      <dgm:t>
        <a:bodyPr/>
        <a:lstStyle/>
        <a:p>
          <a:endParaRPr lang="ru-RU"/>
        </a:p>
      </dgm:t>
    </dgm:pt>
    <dgm:pt modelId="{7D621C95-38AA-44AD-B083-FC72A19AC112}" type="pres">
      <dgm:prSet presAssocID="{C31EB4E2-67A0-4D1A-8FC6-037669811217}" presName="compNode" presStyleCnt="0"/>
      <dgm:spPr/>
    </dgm:pt>
    <dgm:pt modelId="{6C539D42-3C62-4D14-9D63-0EDE6E70EC19}" type="pres">
      <dgm:prSet presAssocID="{C31EB4E2-67A0-4D1A-8FC6-037669811217}" presName="bkgdShape" presStyleLbl="node1" presStyleIdx="2" presStyleCnt="7"/>
      <dgm:spPr/>
      <dgm:t>
        <a:bodyPr/>
        <a:lstStyle/>
        <a:p>
          <a:endParaRPr lang="ru-RU"/>
        </a:p>
      </dgm:t>
    </dgm:pt>
    <dgm:pt modelId="{8E5600F0-6564-4911-8954-6C95F6245E2E}" type="pres">
      <dgm:prSet presAssocID="{C31EB4E2-67A0-4D1A-8FC6-037669811217}" presName="nodeTx" presStyleLbl="node1" presStyleIdx="2" presStyleCnt="7">
        <dgm:presLayoutVars>
          <dgm:bulletEnabled val="1"/>
        </dgm:presLayoutVars>
      </dgm:prSet>
      <dgm:spPr/>
      <dgm:t>
        <a:bodyPr/>
        <a:lstStyle/>
        <a:p>
          <a:endParaRPr lang="ru-RU"/>
        </a:p>
      </dgm:t>
    </dgm:pt>
    <dgm:pt modelId="{050D5473-A48F-476A-A066-FD1A9DD3926F}" type="pres">
      <dgm:prSet presAssocID="{C31EB4E2-67A0-4D1A-8FC6-037669811217}" presName="invisiNode" presStyleLbl="node1" presStyleIdx="2" presStyleCnt="7"/>
      <dgm:spPr/>
    </dgm:pt>
    <dgm:pt modelId="{AE38A79C-362B-4728-AC23-2E159C79E7A9}" type="pres">
      <dgm:prSet presAssocID="{C31EB4E2-67A0-4D1A-8FC6-037669811217}" presName="imagNode" presStyleLbl="fgImgPlace1" presStyleIdx="2" presStyleCnt="7"/>
      <dgm:spPr>
        <a:blipFill rotWithShape="0">
          <a:blip xmlns:r="http://schemas.openxmlformats.org/officeDocument/2006/relationships" r:embed="rId3"/>
          <a:stretch>
            <a:fillRect/>
          </a:stretch>
        </a:blipFill>
      </dgm:spPr>
    </dgm:pt>
    <dgm:pt modelId="{A8C7D990-121A-4E90-BBE1-457902F17558}" type="pres">
      <dgm:prSet presAssocID="{A2B35693-41FC-472B-A06B-D1764A7360CF}" presName="sibTrans" presStyleLbl="sibTrans2D1" presStyleIdx="0" presStyleCnt="0"/>
      <dgm:spPr/>
      <dgm:t>
        <a:bodyPr/>
        <a:lstStyle/>
        <a:p>
          <a:endParaRPr lang="ru-RU"/>
        </a:p>
      </dgm:t>
    </dgm:pt>
    <dgm:pt modelId="{D0754A11-61B5-4D3C-9280-07E42F1FD703}" type="pres">
      <dgm:prSet presAssocID="{94ACA022-0333-4B35-B222-A5684F0B4F45}" presName="compNode" presStyleCnt="0"/>
      <dgm:spPr/>
    </dgm:pt>
    <dgm:pt modelId="{90F6D8CE-4879-4F27-9455-E24191F19E5C}" type="pres">
      <dgm:prSet presAssocID="{94ACA022-0333-4B35-B222-A5684F0B4F45}" presName="bkgdShape" presStyleLbl="node1" presStyleIdx="3" presStyleCnt="7"/>
      <dgm:spPr/>
      <dgm:t>
        <a:bodyPr/>
        <a:lstStyle/>
        <a:p>
          <a:endParaRPr lang="ru-RU"/>
        </a:p>
      </dgm:t>
    </dgm:pt>
    <dgm:pt modelId="{84C7D368-800E-4C3C-A840-395395096356}" type="pres">
      <dgm:prSet presAssocID="{94ACA022-0333-4B35-B222-A5684F0B4F45}" presName="nodeTx" presStyleLbl="node1" presStyleIdx="3" presStyleCnt="7">
        <dgm:presLayoutVars>
          <dgm:bulletEnabled val="1"/>
        </dgm:presLayoutVars>
      </dgm:prSet>
      <dgm:spPr/>
      <dgm:t>
        <a:bodyPr/>
        <a:lstStyle/>
        <a:p>
          <a:endParaRPr lang="ru-RU"/>
        </a:p>
      </dgm:t>
    </dgm:pt>
    <dgm:pt modelId="{2761C7FE-0284-4D5C-8C98-754110BF857C}" type="pres">
      <dgm:prSet presAssocID="{94ACA022-0333-4B35-B222-A5684F0B4F45}" presName="invisiNode" presStyleLbl="node1" presStyleIdx="3" presStyleCnt="7"/>
      <dgm:spPr/>
    </dgm:pt>
    <dgm:pt modelId="{80D167B0-8A67-48D5-912E-EE06E9B413FC}" type="pres">
      <dgm:prSet presAssocID="{94ACA022-0333-4B35-B222-A5684F0B4F45}" presName="imagNode" presStyleLbl="fgImgPlace1" presStyleIdx="3" presStyleCnt="7"/>
      <dgm:spPr>
        <a:blipFill rotWithShape="0">
          <a:blip xmlns:r="http://schemas.openxmlformats.org/officeDocument/2006/relationships" r:embed="rId4"/>
          <a:stretch>
            <a:fillRect/>
          </a:stretch>
        </a:blipFill>
      </dgm:spPr>
    </dgm:pt>
    <dgm:pt modelId="{F0AB6987-1EC3-424B-BEF6-309F9E6ECF33}" type="pres">
      <dgm:prSet presAssocID="{5C28865F-9AE3-4DD0-8C03-8632A4CA3649}" presName="sibTrans" presStyleLbl="sibTrans2D1" presStyleIdx="0" presStyleCnt="0"/>
      <dgm:spPr/>
      <dgm:t>
        <a:bodyPr/>
        <a:lstStyle/>
        <a:p>
          <a:endParaRPr lang="ru-RU"/>
        </a:p>
      </dgm:t>
    </dgm:pt>
    <dgm:pt modelId="{2C39CD0E-253C-48A5-BC77-2E931DD135D6}" type="pres">
      <dgm:prSet presAssocID="{C42480B7-432A-4320-9EEE-E21007113EF0}" presName="compNode" presStyleCnt="0"/>
      <dgm:spPr/>
    </dgm:pt>
    <dgm:pt modelId="{5BE6D6BD-80BE-486B-B276-8076D7F7F283}" type="pres">
      <dgm:prSet presAssocID="{C42480B7-432A-4320-9EEE-E21007113EF0}" presName="bkgdShape" presStyleLbl="node1" presStyleIdx="4" presStyleCnt="7"/>
      <dgm:spPr/>
      <dgm:t>
        <a:bodyPr/>
        <a:lstStyle/>
        <a:p>
          <a:endParaRPr lang="ru-RU"/>
        </a:p>
      </dgm:t>
    </dgm:pt>
    <dgm:pt modelId="{50D85406-CA98-404E-AAAD-3BF86612F25B}" type="pres">
      <dgm:prSet presAssocID="{C42480B7-432A-4320-9EEE-E21007113EF0}" presName="nodeTx" presStyleLbl="node1" presStyleIdx="4" presStyleCnt="7">
        <dgm:presLayoutVars>
          <dgm:bulletEnabled val="1"/>
        </dgm:presLayoutVars>
      </dgm:prSet>
      <dgm:spPr/>
      <dgm:t>
        <a:bodyPr/>
        <a:lstStyle/>
        <a:p>
          <a:endParaRPr lang="ru-RU"/>
        </a:p>
      </dgm:t>
    </dgm:pt>
    <dgm:pt modelId="{F2B97F7D-70D4-4628-BD60-7CF3D121A387}" type="pres">
      <dgm:prSet presAssocID="{C42480B7-432A-4320-9EEE-E21007113EF0}" presName="invisiNode" presStyleLbl="node1" presStyleIdx="4" presStyleCnt="7"/>
      <dgm:spPr/>
    </dgm:pt>
    <dgm:pt modelId="{A378EDD3-9F5F-4676-B41C-70ECD55A774F}" type="pres">
      <dgm:prSet presAssocID="{C42480B7-432A-4320-9EEE-E21007113EF0}" presName="imagNode" presStyleLbl="fgImgPlace1" presStyleIdx="4" presStyleCnt="7"/>
      <dgm:spPr>
        <a:blipFill rotWithShape="0">
          <a:blip xmlns:r="http://schemas.openxmlformats.org/officeDocument/2006/relationships" r:embed="rId5"/>
          <a:stretch>
            <a:fillRect/>
          </a:stretch>
        </a:blipFill>
      </dgm:spPr>
    </dgm:pt>
    <dgm:pt modelId="{96FC8C07-B158-4127-880A-3D878B603DC7}" type="pres">
      <dgm:prSet presAssocID="{00E8C856-4962-46B4-9617-C707F8446287}" presName="sibTrans" presStyleLbl="sibTrans2D1" presStyleIdx="0" presStyleCnt="0"/>
      <dgm:spPr/>
      <dgm:t>
        <a:bodyPr/>
        <a:lstStyle/>
        <a:p>
          <a:endParaRPr lang="ru-RU"/>
        </a:p>
      </dgm:t>
    </dgm:pt>
    <dgm:pt modelId="{A8B6F943-FC34-4196-8FEF-DC6A1275E636}" type="pres">
      <dgm:prSet presAssocID="{CFAFC6AF-4476-4A80-A496-C303273E0B4F}" presName="compNode" presStyleCnt="0"/>
      <dgm:spPr/>
    </dgm:pt>
    <dgm:pt modelId="{D1ED5840-CA0E-4F1C-A300-E368A935DEDD}" type="pres">
      <dgm:prSet presAssocID="{CFAFC6AF-4476-4A80-A496-C303273E0B4F}" presName="bkgdShape" presStyleLbl="node1" presStyleIdx="5" presStyleCnt="7"/>
      <dgm:spPr/>
      <dgm:t>
        <a:bodyPr/>
        <a:lstStyle/>
        <a:p>
          <a:endParaRPr lang="ru-RU"/>
        </a:p>
      </dgm:t>
    </dgm:pt>
    <dgm:pt modelId="{2A1D138C-EFFB-4F45-A5C7-288CAA3B7361}" type="pres">
      <dgm:prSet presAssocID="{CFAFC6AF-4476-4A80-A496-C303273E0B4F}" presName="nodeTx" presStyleLbl="node1" presStyleIdx="5" presStyleCnt="7">
        <dgm:presLayoutVars>
          <dgm:bulletEnabled val="1"/>
        </dgm:presLayoutVars>
      </dgm:prSet>
      <dgm:spPr/>
      <dgm:t>
        <a:bodyPr/>
        <a:lstStyle/>
        <a:p>
          <a:endParaRPr lang="ru-RU"/>
        </a:p>
      </dgm:t>
    </dgm:pt>
    <dgm:pt modelId="{D6BA6753-1B0B-4E61-B768-A76CB38815ED}" type="pres">
      <dgm:prSet presAssocID="{CFAFC6AF-4476-4A80-A496-C303273E0B4F}" presName="invisiNode" presStyleLbl="node1" presStyleIdx="5" presStyleCnt="7"/>
      <dgm:spPr/>
    </dgm:pt>
    <dgm:pt modelId="{23002D64-E38B-4A30-BE41-A70A26B493E1}" type="pres">
      <dgm:prSet presAssocID="{CFAFC6AF-4476-4A80-A496-C303273E0B4F}" presName="imagNode" presStyleLbl="fgImgPlace1" presStyleIdx="5" presStyleCnt="7"/>
      <dgm:spPr>
        <a:blipFill rotWithShape="0">
          <a:blip xmlns:r="http://schemas.openxmlformats.org/officeDocument/2006/relationships" r:embed="rId6"/>
          <a:stretch>
            <a:fillRect/>
          </a:stretch>
        </a:blipFill>
      </dgm:spPr>
    </dgm:pt>
    <dgm:pt modelId="{D99A1F50-D4AA-4E88-B412-75071695AF8D}" type="pres">
      <dgm:prSet presAssocID="{A54F57CB-CD2C-43DD-A25D-EA382ACAF42E}" presName="sibTrans" presStyleLbl="sibTrans2D1" presStyleIdx="0" presStyleCnt="0"/>
      <dgm:spPr/>
      <dgm:t>
        <a:bodyPr/>
        <a:lstStyle/>
        <a:p>
          <a:endParaRPr lang="ru-RU"/>
        </a:p>
      </dgm:t>
    </dgm:pt>
    <dgm:pt modelId="{827FC099-F2EA-4742-BB22-EB0DE64EB1FB}" type="pres">
      <dgm:prSet presAssocID="{1D53A9AE-613D-4B66-B5FE-B905F4FE07FF}" presName="compNode" presStyleCnt="0"/>
      <dgm:spPr/>
    </dgm:pt>
    <dgm:pt modelId="{DE15657D-6526-4FA5-8584-11C7CFA4002D}" type="pres">
      <dgm:prSet presAssocID="{1D53A9AE-613D-4B66-B5FE-B905F4FE07FF}" presName="bkgdShape" presStyleLbl="node1" presStyleIdx="6" presStyleCnt="7"/>
      <dgm:spPr/>
      <dgm:t>
        <a:bodyPr/>
        <a:lstStyle/>
        <a:p>
          <a:endParaRPr lang="ru-RU"/>
        </a:p>
      </dgm:t>
    </dgm:pt>
    <dgm:pt modelId="{E7DC9CA9-AD01-469C-B5AA-87E5917748D1}" type="pres">
      <dgm:prSet presAssocID="{1D53A9AE-613D-4B66-B5FE-B905F4FE07FF}" presName="nodeTx" presStyleLbl="node1" presStyleIdx="6" presStyleCnt="7">
        <dgm:presLayoutVars>
          <dgm:bulletEnabled val="1"/>
        </dgm:presLayoutVars>
      </dgm:prSet>
      <dgm:spPr/>
      <dgm:t>
        <a:bodyPr/>
        <a:lstStyle/>
        <a:p>
          <a:endParaRPr lang="ru-RU"/>
        </a:p>
      </dgm:t>
    </dgm:pt>
    <dgm:pt modelId="{FE9EF223-5A1B-4CA4-8400-82A0636DA358}" type="pres">
      <dgm:prSet presAssocID="{1D53A9AE-613D-4B66-B5FE-B905F4FE07FF}" presName="invisiNode" presStyleLbl="node1" presStyleIdx="6" presStyleCnt="7"/>
      <dgm:spPr/>
    </dgm:pt>
    <dgm:pt modelId="{1955AD3F-EAEE-444C-9EA4-D91CC08DBD53}" type="pres">
      <dgm:prSet presAssocID="{1D53A9AE-613D-4B66-B5FE-B905F4FE07FF}" presName="imagNode" presStyleLbl="fgImgPlace1" presStyleIdx="6" presStyleCnt="7"/>
      <dgm:spPr>
        <a:blipFill rotWithShape="0">
          <a:blip xmlns:r="http://schemas.openxmlformats.org/officeDocument/2006/relationships" r:embed="rId7"/>
          <a:stretch>
            <a:fillRect/>
          </a:stretch>
        </a:blipFill>
      </dgm:spPr>
    </dgm:pt>
  </dgm:ptLst>
  <dgm:cxnLst>
    <dgm:cxn modelId="{B1D5A928-6BBB-49C6-A0E9-6725804A3BF5}" type="presOf" srcId="{A2B35693-41FC-472B-A06B-D1764A7360CF}" destId="{A8C7D990-121A-4E90-BBE1-457902F17558}" srcOrd="0" destOrd="0" presId="urn:microsoft.com/office/officeart/2005/8/layout/hList7#1"/>
    <dgm:cxn modelId="{36C8AEF9-D0A9-4C7C-B45A-72E0B24F8E5D}" type="presOf" srcId="{1D53A9AE-613D-4B66-B5FE-B905F4FE07FF}" destId="{DE15657D-6526-4FA5-8584-11C7CFA4002D}" srcOrd="0" destOrd="0" presId="urn:microsoft.com/office/officeart/2005/8/layout/hList7#1"/>
    <dgm:cxn modelId="{93AF4E69-8A80-4240-99F0-3038445E3412}" type="presOf" srcId="{8D898360-9F0D-4DBE-B019-B069F236642A}" destId="{07538E4A-D22C-46E6-A1C2-D202E4C3FBD7}" srcOrd="0" destOrd="0" presId="urn:microsoft.com/office/officeart/2005/8/layout/hList7#1"/>
    <dgm:cxn modelId="{DF684F5C-EC8F-4609-97B5-AA9A2C148D6D}" srcId="{159E1AEA-4C17-4394-AC28-B79223BA5C38}" destId="{8D898360-9F0D-4DBE-B019-B069F236642A}" srcOrd="1" destOrd="0" parTransId="{8635A864-4559-43BE-AE17-2B4F384E1920}" sibTransId="{0C02AB5F-A1E7-4391-ABB8-D5AB57D8A65B}"/>
    <dgm:cxn modelId="{EBD8A2CE-933E-472D-B404-EECA7F7D52C7}" type="presOf" srcId="{39DD1DEC-06F5-4E0B-A335-D0ACEE84DBE0}" destId="{22368903-81EB-4DAC-AF7B-47647EE50AB5}" srcOrd="0" destOrd="0" presId="urn:microsoft.com/office/officeart/2005/8/layout/hList7#1"/>
    <dgm:cxn modelId="{18CED1E3-CF76-48A3-AF0A-530D1DCB8515}" srcId="{159E1AEA-4C17-4394-AC28-B79223BA5C38}" destId="{CFAFC6AF-4476-4A80-A496-C303273E0B4F}" srcOrd="5" destOrd="0" parTransId="{ACBFE102-883C-4762-8521-6F1205FB7ACF}" sibTransId="{A54F57CB-CD2C-43DD-A25D-EA382ACAF42E}"/>
    <dgm:cxn modelId="{E7B4E051-1996-498A-B0CE-0755E9ADCB61}" type="presOf" srcId="{C42480B7-432A-4320-9EEE-E21007113EF0}" destId="{5BE6D6BD-80BE-486B-B276-8076D7F7F283}" srcOrd="0" destOrd="0" presId="urn:microsoft.com/office/officeart/2005/8/layout/hList7#1"/>
    <dgm:cxn modelId="{D53B5034-2DD5-4144-B72F-692549A9DAF0}" type="presOf" srcId="{CF3866DE-DBE0-4ECA-AD4B-3F66AC111992}" destId="{ED96A839-99C1-4266-BB75-C853E3DE7587}" srcOrd="0" destOrd="0" presId="urn:microsoft.com/office/officeart/2005/8/layout/hList7#1"/>
    <dgm:cxn modelId="{3093E1B2-A008-4FB0-8074-A59C2D43BF61}" srcId="{159E1AEA-4C17-4394-AC28-B79223BA5C38}" destId="{C31EB4E2-67A0-4D1A-8FC6-037669811217}" srcOrd="2" destOrd="0" parTransId="{D8DCF36C-DA35-4E60-A0A3-340908DBD504}" sibTransId="{A2B35693-41FC-472B-A06B-D1764A7360CF}"/>
    <dgm:cxn modelId="{67CF96FF-4BC3-44E2-8873-399390118748}" type="presOf" srcId="{94ACA022-0333-4B35-B222-A5684F0B4F45}" destId="{90F6D8CE-4879-4F27-9455-E24191F19E5C}" srcOrd="0" destOrd="0" presId="urn:microsoft.com/office/officeart/2005/8/layout/hList7#1"/>
    <dgm:cxn modelId="{7C3A4CEE-56D5-4F9F-A44D-B0A06E021AD7}" type="presOf" srcId="{159E1AEA-4C17-4394-AC28-B79223BA5C38}" destId="{CB01DE50-4BC9-471E-93ED-43F9F259C530}" srcOrd="0" destOrd="0" presId="urn:microsoft.com/office/officeart/2005/8/layout/hList7#1"/>
    <dgm:cxn modelId="{5551E28C-1745-43E7-B263-E434D91D097E}" type="presOf" srcId="{C31EB4E2-67A0-4D1A-8FC6-037669811217}" destId="{8E5600F0-6564-4911-8954-6C95F6245E2E}" srcOrd="1" destOrd="0" presId="urn:microsoft.com/office/officeart/2005/8/layout/hList7#1"/>
    <dgm:cxn modelId="{B2DE3A37-1763-421F-BDDC-FBD6F2D50B82}" srcId="{159E1AEA-4C17-4394-AC28-B79223BA5C38}" destId="{C42480B7-432A-4320-9EEE-E21007113EF0}" srcOrd="4" destOrd="0" parTransId="{E973005C-30A6-40E4-ABA1-0281A2883BE1}" sibTransId="{00E8C856-4962-46B4-9617-C707F8446287}"/>
    <dgm:cxn modelId="{5E2473E6-591B-4B08-9BD4-0A8B69933C2B}" type="presOf" srcId="{5C28865F-9AE3-4DD0-8C03-8632A4CA3649}" destId="{F0AB6987-1EC3-424B-BEF6-309F9E6ECF33}" srcOrd="0" destOrd="0" presId="urn:microsoft.com/office/officeart/2005/8/layout/hList7#1"/>
    <dgm:cxn modelId="{566F4152-F90B-4E8A-8E45-92EEEF3FDE81}" type="presOf" srcId="{A54F57CB-CD2C-43DD-A25D-EA382ACAF42E}" destId="{D99A1F50-D4AA-4E88-B412-75071695AF8D}" srcOrd="0" destOrd="0" presId="urn:microsoft.com/office/officeart/2005/8/layout/hList7#1"/>
    <dgm:cxn modelId="{689A4850-38BA-40D3-8942-81515B39AB86}" type="presOf" srcId="{C42480B7-432A-4320-9EEE-E21007113EF0}" destId="{50D85406-CA98-404E-AAAD-3BF86612F25B}" srcOrd="1" destOrd="0" presId="urn:microsoft.com/office/officeart/2005/8/layout/hList7#1"/>
    <dgm:cxn modelId="{2C59D39D-24D7-473B-A435-9CEC5239C1C6}" type="presOf" srcId="{CFAFC6AF-4476-4A80-A496-C303273E0B4F}" destId="{2A1D138C-EFFB-4F45-A5C7-288CAA3B7361}" srcOrd="1" destOrd="0" presId="urn:microsoft.com/office/officeart/2005/8/layout/hList7#1"/>
    <dgm:cxn modelId="{81FD6641-51CC-43E1-8774-C840E79917E0}" srcId="{159E1AEA-4C17-4394-AC28-B79223BA5C38}" destId="{1D53A9AE-613D-4B66-B5FE-B905F4FE07FF}" srcOrd="6" destOrd="0" parTransId="{01B1C5E2-59BD-425A-9127-3B2DDE911DD1}" sibTransId="{EC5D2F3A-3DBE-4075-B827-6E23AD6BA043}"/>
    <dgm:cxn modelId="{40342FB1-C8F1-4BF0-97B5-DC1510B37A76}" type="presOf" srcId="{00E8C856-4962-46B4-9617-C707F8446287}" destId="{96FC8C07-B158-4127-880A-3D878B603DC7}" srcOrd="0" destOrd="0" presId="urn:microsoft.com/office/officeart/2005/8/layout/hList7#1"/>
    <dgm:cxn modelId="{23611BA9-EC44-4CBC-8936-E04817ED764E}" srcId="{159E1AEA-4C17-4394-AC28-B79223BA5C38}" destId="{39DD1DEC-06F5-4E0B-A335-D0ACEE84DBE0}" srcOrd="0" destOrd="0" parTransId="{E1ED5AEF-161B-41AF-AAE3-2FD0D4E674FF}" sibTransId="{CF3866DE-DBE0-4ECA-AD4B-3F66AC111992}"/>
    <dgm:cxn modelId="{6DE1B891-CC70-4390-98AD-CE588162D871}" type="presOf" srcId="{1D53A9AE-613D-4B66-B5FE-B905F4FE07FF}" destId="{E7DC9CA9-AD01-469C-B5AA-87E5917748D1}" srcOrd="1" destOrd="0" presId="urn:microsoft.com/office/officeart/2005/8/layout/hList7#1"/>
    <dgm:cxn modelId="{9F8C0C48-703C-4EAE-B2C4-F7546BC121F6}" srcId="{159E1AEA-4C17-4394-AC28-B79223BA5C38}" destId="{94ACA022-0333-4B35-B222-A5684F0B4F45}" srcOrd="3" destOrd="0" parTransId="{39C6FDD9-76F0-42ED-8110-7DEC1D5E3BD1}" sibTransId="{5C28865F-9AE3-4DD0-8C03-8632A4CA3649}"/>
    <dgm:cxn modelId="{E0090C45-56BC-4D57-AD55-219CEA12405C}" type="presOf" srcId="{CFAFC6AF-4476-4A80-A496-C303273E0B4F}" destId="{D1ED5840-CA0E-4F1C-A300-E368A935DEDD}" srcOrd="0" destOrd="0" presId="urn:microsoft.com/office/officeart/2005/8/layout/hList7#1"/>
    <dgm:cxn modelId="{5FF9AC1C-3DCF-4569-8759-A6A9D93D8FEC}" type="presOf" srcId="{39DD1DEC-06F5-4E0B-A335-D0ACEE84DBE0}" destId="{D853BCA5-886E-4DCB-B961-90BDF5A73B5F}" srcOrd="1" destOrd="0" presId="urn:microsoft.com/office/officeart/2005/8/layout/hList7#1"/>
    <dgm:cxn modelId="{B2D1ACAA-C8D1-4323-9472-04D2A5E4E8C0}" type="presOf" srcId="{8D898360-9F0D-4DBE-B019-B069F236642A}" destId="{68C425C4-68DB-4C67-BBB2-6E9B0E27AFED}" srcOrd="1" destOrd="0" presId="urn:microsoft.com/office/officeart/2005/8/layout/hList7#1"/>
    <dgm:cxn modelId="{C9826D89-51F2-4B66-86C5-155263F0B0EF}" type="presOf" srcId="{94ACA022-0333-4B35-B222-A5684F0B4F45}" destId="{84C7D368-800E-4C3C-A840-395395096356}" srcOrd="1" destOrd="0" presId="urn:microsoft.com/office/officeart/2005/8/layout/hList7#1"/>
    <dgm:cxn modelId="{1E6BF02C-F14E-4DFD-B25E-684DAA370B25}" type="presOf" srcId="{0C02AB5F-A1E7-4391-ABB8-D5AB57D8A65B}" destId="{D760C675-92C4-44CC-895F-81475C79DC86}" srcOrd="0" destOrd="0" presId="urn:microsoft.com/office/officeart/2005/8/layout/hList7#1"/>
    <dgm:cxn modelId="{C31EF85B-31FA-4FD3-83E6-5A6F0CEB4A45}" type="presOf" srcId="{C31EB4E2-67A0-4D1A-8FC6-037669811217}" destId="{6C539D42-3C62-4D14-9D63-0EDE6E70EC19}" srcOrd="0" destOrd="0" presId="urn:microsoft.com/office/officeart/2005/8/layout/hList7#1"/>
    <dgm:cxn modelId="{64C52147-002A-466B-A481-8C7E1083C1C9}" type="presParOf" srcId="{CB01DE50-4BC9-471E-93ED-43F9F259C530}" destId="{3C8F600E-6D13-4E2A-A76A-7A2814FEB310}" srcOrd="0" destOrd="0" presId="urn:microsoft.com/office/officeart/2005/8/layout/hList7#1"/>
    <dgm:cxn modelId="{2A457A2D-9F26-46AF-8B5C-116395BE9056}" type="presParOf" srcId="{CB01DE50-4BC9-471E-93ED-43F9F259C530}" destId="{6DE32E6F-D345-4357-A996-5E349F731F07}" srcOrd="1" destOrd="0" presId="urn:microsoft.com/office/officeart/2005/8/layout/hList7#1"/>
    <dgm:cxn modelId="{D1B99F07-FFFD-4156-B538-4A30E1160EDB}" type="presParOf" srcId="{6DE32E6F-D345-4357-A996-5E349F731F07}" destId="{E8296714-2FDF-4023-B9A1-60E16789C31F}" srcOrd="0" destOrd="0" presId="urn:microsoft.com/office/officeart/2005/8/layout/hList7#1"/>
    <dgm:cxn modelId="{1DF92C77-DA1C-4736-AE20-8D86B449502E}" type="presParOf" srcId="{E8296714-2FDF-4023-B9A1-60E16789C31F}" destId="{22368903-81EB-4DAC-AF7B-47647EE50AB5}" srcOrd="0" destOrd="0" presId="urn:microsoft.com/office/officeart/2005/8/layout/hList7#1"/>
    <dgm:cxn modelId="{9365588E-1083-4B54-A2CF-F75FD87D9E2F}" type="presParOf" srcId="{E8296714-2FDF-4023-B9A1-60E16789C31F}" destId="{D853BCA5-886E-4DCB-B961-90BDF5A73B5F}" srcOrd="1" destOrd="0" presId="urn:microsoft.com/office/officeart/2005/8/layout/hList7#1"/>
    <dgm:cxn modelId="{00B9553E-3313-4A5B-A43D-3D662A81A255}" type="presParOf" srcId="{E8296714-2FDF-4023-B9A1-60E16789C31F}" destId="{A410A5C7-3C58-4EEB-B879-16685EBEEF91}" srcOrd="2" destOrd="0" presId="urn:microsoft.com/office/officeart/2005/8/layout/hList7#1"/>
    <dgm:cxn modelId="{BEA00301-E17A-42B7-AA35-1781E74A44E8}" type="presParOf" srcId="{E8296714-2FDF-4023-B9A1-60E16789C31F}" destId="{B9E73477-B36B-4D22-8C3C-F308C647C259}" srcOrd="3" destOrd="0" presId="urn:microsoft.com/office/officeart/2005/8/layout/hList7#1"/>
    <dgm:cxn modelId="{10A301FD-8E17-472A-929C-D67D72DC3E62}" type="presParOf" srcId="{6DE32E6F-D345-4357-A996-5E349F731F07}" destId="{ED96A839-99C1-4266-BB75-C853E3DE7587}" srcOrd="1" destOrd="0" presId="urn:microsoft.com/office/officeart/2005/8/layout/hList7#1"/>
    <dgm:cxn modelId="{CDBC5875-96B2-4705-ABE4-B64FE108F7B2}" type="presParOf" srcId="{6DE32E6F-D345-4357-A996-5E349F731F07}" destId="{5B087D84-3738-4AED-86A5-6A921BD605F6}" srcOrd="2" destOrd="0" presId="urn:microsoft.com/office/officeart/2005/8/layout/hList7#1"/>
    <dgm:cxn modelId="{1E21F7CE-97F2-49D0-8E77-FB162AD14181}" type="presParOf" srcId="{5B087D84-3738-4AED-86A5-6A921BD605F6}" destId="{07538E4A-D22C-46E6-A1C2-D202E4C3FBD7}" srcOrd="0" destOrd="0" presId="urn:microsoft.com/office/officeart/2005/8/layout/hList7#1"/>
    <dgm:cxn modelId="{9E7E0A6A-E996-4EE6-9CD6-567A347ADB4A}" type="presParOf" srcId="{5B087D84-3738-4AED-86A5-6A921BD605F6}" destId="{68C425C4-68DB-4C67-BBB2-6E9B0E27AFED}" srcOrd="1" destOrd="0" presId="urn:microsoft.com/office/officeart/2005/8/layout/hList7#1"/>
    <dgm:cxn modelId="{E8AF2CD4-2A6F-44E7-919A-3FAB1E0599B9}" type="presParOf" srcId="{5B087D84-3738-4AED-86A5-6A921BD605F6}" destId="{E21A80E8-0988-45D5-99DF-0D97F370E6E0}" srcOrd="2" destOrd="0" presId="urn:microsoft.com/office/officeart/2005/8/layout/hList7#1"/>
    <dgm:cxn modelId="{2CF6DE63-0D3B-4C70-86A8-869527B0160B}" type="presParOf" srcId="{5B087D84-3738-4AED-86A5-6A921BD605F6}" destId="{7696EAE1-F232-49AD-B2A3-384CAABA1C8B}" srcOrd="3" destOrd="0" presId="urn:microsoft.com/office/officeart/2005/8/layout/hList7#1"/>
    <dgm:cxn modelId="{488E8B6B-38CD-477F-AEFD-3CA2C998709A}" type="presParOf" srcId="{6DE32E6F-D345-4357-A996-5E349F731F07}" destId="{D760C675-92C4-44CC-895F-81475C79DC86}" srcOrd="3" destOrd="0" presId="urn:microsoft.com/office/officeart/2005/8/layout/hList7#1"/>
    <dgm:cxn modelId="{F6CA88B5-361C-46C1-927A-2DC71FA7551F}" type="presParOf" srcId="{6DE32E6F-D345-4357-A996-5E349F731F07}" destId="{7D621C95-38AA-44AD-B083-FC72A19AC112}" srcOrd="4" destOrd="0" presId="urn:microsoft.com/office/officeart/2005/8/layout/hList7#1"/>
    <dgm:cxn modelId="{6F62763D-33B9-4911-85A1-7EEC6B9E1ABB}" type="presParOf" srcId="{7D621C95-38AA-44AD-B083-FC72A19AC112}" destId="{6C539D42-3C62-4D14-9D63-0EDE6E70EC19}" srcOrd="0" destOrd="0" presId="urn:microsoft.com/office/officeart/2005/8/layout/hList7#1"/>
    <dgm:cxn modelId="{697AA18C-01C9-4A1D-A4E4-607FD93C8AE3}" type="presParOf" srcId="{7D621C95-38AA-44AD-B083-FC72A19AC112}" destId="{8E5600F0-6564-4911-8954-6C95F6245E2E}" srcOrd="1" destOrd="0" presId="urn:microsoft.com/office/officeart/2005/8/layout/hList7#1"/>
    <dgm:cxn modelId="{9A899B0B-16D1-4DEF-826C-F15CF8311A6C}" type="presParOf" srcId="{7D621C95-38AA-44AD-B083-FC72A19AC112}" destId="{050D5473-A48F-476A-A066-FD1A9DD3926F}" srcOrd="2" destOrd="0" presId="urn:microsoft.com/office/officeart/2005/8/layout/hList7#1"/>
    <dgm:cxn modelId="{7CD7803F-642C-4078-981B-991CD746F42B}" type="presParOf" srcId="{7D621C95-38AA-44AD-B083-FC72A19AC112}" destId="{AE38A79C-362B-4728-AC23-2E159C79E7A9}" srcOrd="3" destOrd="0" presId="urn:microsoft.com/office/officeart/2005/8/layout/hList7#1"/>
    <dgm:cxn modelId="{88928FB5-1592-4B06-B9E7-E960A08F0D18}" type="presParOf" srcId="{6DE32E6F-D345-4357-A996-5E349F731F07}" destId="{A8C7D990-121A-4E90-BBE1-457902F17558}" srcOrd="5" destOrd="0" presId="urn:microsoft.com/office/officeart/2005/8/layout/hList7#1"/>
    <dgm:cxn modelId="{A7FD5793-0D6D-405C-98F4-BC23D8468E58}" type="presParOf" srcId="{6DE32E6F-D345-4357-A996-5E349F731F07}" destId="{D0754A11-61B5-4D3C-9280-07E42F1FD703}" srcOrd="6" destOrd="0" presId="urn:microsoft.com/office/officeart/2005/8/layout/hList7#1"/>
    <dgm:cxn modelId="{26FA2A57-4B3D-4EDC-920D-56309889351A}" type="presParOf" srcId="{D0754A11-61B5-4D3C-9280-07E42F1FD703}" destId="{90F6D8CE-4879-4F27-9455-E24191F19E5C}" srcOrd="0" destOrd="0" presId="urn:microsoft.com/office/officeart/2005/8/layout/hList7#1"/>
    <dgm:cxn modelId="{EBFB30AC-D064-4EDF-951F-787BF9063559}" type="presParOf" srcId="{D0754A11-61B5-4D3C-9280-07E42F1FD703}" destId="{84C7D368-800E-4C3C-A840-395395096356}" srcOrd="1" destOrd="0" presId="urn:microsoft.com/office/officeart/2005/8/layout/hList7#1"/>
    <dgm:cxn modelId="{D7BB06C9-9D21-4CDD-B2AE-954EF3EACAD6}" type="presParOf" srcId="{D0754A11-61B5-4D3C-9280-07E42F1FD703}" destId="{2761C7FE-0284-4D5C-8C98-754110BF857C}" srcOrd="2" destOrd="0" presId="urn:microsoft.com/office/officeart/2005/8/layout/hList7#1"/>
    <dgm:cxn modelId="{29D99549-A086-49CD-BD4E-D75B9931BC77}" type="presParOf" srcId="{D0754A11-61B5-4D3C-9280-07E42F1FD703}" destId="{80D167B0-8A67-48D5-912E-EE06E9B413FC}" srcOrd="3" destOrd="0" presId="urn:microsoft.com/office/officeart/2005/8/layout/hList7#1"/>
    <dgm:cxn modelId="{1C9EE5BB-3AA5-45FE-954D-F389ED4D1180}" type="presParOf" srcId="{6DE32E6F-D345-4357-A996-5E349F731F07}" destId="{F0AB6987-1EC3-424B-BEF6-309F9E6ECF33}" srcOrd="7" destOrd="0" presId="urn:microsoft.com/office/officeart/2005/8/layout/hList7#1"/>
    <dgm:cxn modelId="{73746592-15C4-4610-9C64-200450595086}" type="presParOf" srcId="{6DE32E6F-D345-4357-A996-5E349F731F07}" destId="{2C39CD0E-253C-48A5-BC77-2E931DD135D6}" srcOrd="8" destOrd="0" presId="urn:microsoft.com/office/officeart/2005/8/layout/hList7#1"/>
    <dgm:cxn modelId="{30F94B1A-5ECD-4624-A526-A052E1A1B957}" type="presParOf" srcId="{2C39CD0E-253C-48A5-BC77-2E931DD135D6}" destId="{5BE6D6BD-80BE-486B-B276-8076D7F7F283}" srcOrd="0" destOrd="0" presId="urn:microsoft.com/office/officeart/2005/8/layout/hList7#1"/>
    <dgm:cxn modelId="{88FE7584-3CC2-4A56-9DC3-CB10CA2446FB}" type="presParOf" srcId="{2C39CD0E-253C-48A5-BC77-2E931DD135D6}" destId="{50D85406-CA98-404E-AAAD-3BF86612F25B}" srcOrd="1" destOrd="0" presId="urn:microsoft.com/office/officeart/2005/8/layout/hList7#1"/>
    <dgm:cxn modelId="{80CC89B0-A73D-40F2-A836-19227E0B73D7}" type="presParOf" srcId="{2C39CD0E-253C-48A5-BC77-2E931DD135D6}" destId="{F2B97F7D-70D4-4628-BD60-7CF3D121A387}" srcOrd="2" destOrd="0" presId="urn:microsoft.com/office/officeart/2005/8/layout/hList7#1"/>
    <dgm:cxn modelId="{0F1F30C7-1EC5-4042-87B0-D77209D6E1BA}" type="presParOf" srcId="{2C39CD0E-253C-48A5-BC77-2E931DD135D6}" destId="{A378EDD3-9F5F-4676-B41C-70ECD55A774F}" srcOrd="3" destOrd="0" presId="urn:microsoft.com/office/officeart/2005/8/layout/hList7#1"/>
    <dgm:cxn modelId="{08F9C636-88E0-41BC-8331-58445636B75B}" type="presParOf" srcId="{6DE32E6F-D345-4357-A996-5E349F731F07}" destId="{96FC8C07-B158-4127-880A-3D878B603DC7}" srcOrd="9" destOrd="0" presId="urn:microsoft.com/office/officeart/2005/8/layout/hList7#1"/>
    <dgm:cxn modelId="{6CE14303-0282-46BC-AE7A-A7CBE335A079}" type="presParOf" srcId="{6DE32E6F-D345-4357-A996-5E349F731F07}" destId="{A8B6F943-FC34-4196-8FEF-DC6A1275E636}" srcOrd="10" destOrd="0" presId="urn:microsoft.com/office/officeart/2005/8/layout/hList7#1"/>
    <dgm:cxn modelId="{1E8AA967-4E3B-4A6D-8E54-FB4FF69822D6}" type="presParOf" srcId="{A8B6F943-FC34-4196-8FEF-DC6A1275E636}" destId="{D1ED5840-CA0E-4F1C-A300-E368A935DEDD}" srcOrd="0" destOrd="0" presId="urn:microsoft.com/office/officeart/2005/8/layout/hList7#1"/>
    <dgm:cxn modelId="{68F847FB-4DCC-46BD-B5C8-4B80ECCCCE33}" type="presParOf" srcId="{A8B6F943-FC34-4196-8FEF-DC6A1275E636}" destId="{2A1D138C-EFFB-4F45-A5C7-288CAA3B7361}" srcOrd="1" destOrd="0" presId="urn:microsoft.com/office/officeart/2005/8/layout/hList7#1"/>
    <dgm:cxn modelId="{FCF5257C-800E-4050-88DE-061ADE6C62EE}" type="presParOf" srcId="{A8B6F943-FC34-4196-8FEF-DC6A1275E636}" destId="{D6BA6753-1B0B-4E61-B768-A76CB38815ED}" srcOrd="2" destOrd="0" presId="urn:microsoft.com/office/officeart/2005/8/layout/hList7#1"/>
    <dgm:cxn modelId="{A9EFBD1B-FF41-4B70-897C-90E56FB0D871}" type="presParOf" srcId="{A8B6F943-FC34-4196-8FEF-DC6A1275E636}" destId="{23002D64-E38B-4A30-BE41-A70A26B493E1}" srcOrd="3" destOrd="0" presId="urn:microsoft.com/office/officeart/2005/8/layout/hList7#1"/>
    <dgm:cxn modelId="{3B07CB5B-D730-4076-9897-3963A57DAED3}" type="presParOf" srcId="{6DE32E6F-D345-4357-A996-5E349F731F07}" destId="{D99A1F50-D4AA-4E88-B412-75071695AF8D}" srcOrd="11" destOrd="0" presId="urn:microsoft.com/office/officeart/2005/8/layout/hList7#1"/>
    <dgm:cxn modelId="{8ED37D9E-4173-43CA-8C7F-5FB93D81615A}" type="presParOf" srcId="{6DE32E6F-D345-4357-A996-5E349F731F07}" destId="{827FC099-F2EA-4742-BB22-EB0DE64EB1FB}" srcOrd="12" destOrd="0" presId="urn:microsoft.com/office/officeart/2005/8/layout/hList7#1"/>
    <dgm:cxn modelId="{348D0133-2C1C-47C2-AC14-7DA1BD6C25F9}" type="presParOf" srcId="{827FC099-F2EA-4742-BB22-EB0DE64EB1FB}" destId="{DE15657D-6526-4FA5-8584-11C7CFA4002D}" srcOrd="0" destOrd="0" presId="urn:microsoft.com/office/officeart/2005/8/layout/hList7#1"/>
    <dgm:cxn modelId="{034B8904-49CA-4FD3-AF4A-B3950A581FA8}" type="presParOf" srcId="{827FC099-F2EA-4742-BB22-EB0DE64EB1FB}" destId="{E7DC9CA9-AD01-469C-B5AA-87E5917748D1}" srcOrd="1" destOrd="0" presId="urn:microsoft.com/office/officeart/2005/8/layout/hList7#1"/>
    <dgm:cxn modelId="{D5F20718-F1E3-465B-91D6-85C46D475967}" type="presParOf" srcId="{827FC099-F2EA-4742-BB22-EB0DE64EB1FB}" destId="{FE9EF223-5A1B-4CA4-8400-82A0636DA358}" srcOrd="2" destOrd="0" presId="urn:microsoft.com/office/officeart/2005/8/layout/hList7#1"/>
    <dgm:cxn modelId="{C302B803-0CE7-418F-A1CA-88005107B624}" type="presParOf" srcId="{827FC099-F2EA-4742-BB22-EB0DE64EB1FB}" destId="{1955AD3F-EAEE-444C-9EA4-D91CC08DBD53}" srcOrd="3" destOrd="0" presId="urn:microsoft.com/office/officeart/2005/8/layout/hList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C9DB650-0817-4FF3-AF34-6168E6E7F864}"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ru-RU"/>
        </a:p>
      </dgm:t>
    </dgm:pt>
    <dgm:pt modelId="{78A326D4-CA81-486D-9382-8EEA71E39120}">
      <dgm:prSet phldrT="[Текст]" custT="1">
        <dgm:style>
          <a:lnRef idx="1">
            <a:schemeClr val="accent3"/>
          </a:lnRef>
          <a:fillRef idx="3">
            <a:schemeClr val="accent3"/>
          </a:fillRef>
          <a:effectRef idx="2">
            <a:schemeClr val="accent3"/>
          </a:effectRef>
          <a:fontRef idx="minor">
            <a:schemeClr val="lt1"/>
          </a:fontRef>
        </dgm:style>
      </dgm:prSet>
      <dgm:spPr/>
      <dgm:t>
        <a:bodyPr/>
        <a:lstStyle/>
        <a:p>
          <a:r>
            <a:rPr lang="ru-RU" sz="1400" b="1" dirty="0" smtClean="0">
              <a:latin typeface="Times New Roman" pitchFamily="18" charset="0"/>
              <a:cs typeface="Times New Roman" pitchFamily="18" charset="0"/>
            </a:rPr>
            <a:t>1</a:t>
          </a:r>
          <a:endParaRPr lang="ru-RU" sz="1400" b="1" dirty="0">
            <a:latin typeface="Times New Roman" pitchFamily="18" charset="0"/>
            <a:cs typeface="Times New Roman" pitchFamily="18" charset="0"/>
          </a:endParaRPr>
        </a:p>
      </dgm:t>
    </dgm:pt>
    <dgm:pt modelId="{D966D7D4-B959-4E60-87BA-434F280C8770}" type="parTrans" cxnId="{D297F0CA-BBBD-4D23-8433-8FF8C31128B1}">
      <dgm:prSet/>
      <dgm:spPr/>
      <dgm:t>
        <a:bodyPr/>
        <a:lstStyle/>
        <a:p>
          <a:endParaRPr lang="ru-RU" sz="1400" b="1">
            <a:latin typeface="Times New Roman" pitchFamily="18" charset="0"/>
            <a:cs typeface="Times New Roman" pitchFamily="18" charset="0"/>
          </a:endParaRPr>
        </a:p>
      </dgm:t>
    </dgm:pt>
    <dgm:pt modelId="{EB4048FA-424B-47F5-BF54-C42903288DC5}" type="sibTrans" cxnId="{D297F0CA-BBBD-4D23-8433-8FF8C31128B1}">
      <dgm:prSet/>
      <dgm:spPr/>
      <dgm:t>
        <a:bodyPr/>
        <a:lstStyle/>
        <a:p>
          <a:endParaRPr lang="ru-RU" sz="1400" b="1">
            <a:latin typeface="Times New Roman" pitchFamily="18" charset="0"/>
            <a:cs typeface="Times New Roman" pitchFamily="18" charset="0"/>
          </a:endParaRPr>
        </a:p>
      </dgm:t>
    </dgm:pt>
    <dgm:pt modelId="{65C916BF-8C60-48FD-9DA1-F04E2CD5D876}">
      <dgm:prSet phldrT="[Текст]" custT="1">
        <dgm:style>
          <a:lnRef idx="2">
            <a:schemeClr val="accent3"/>
          </a:lnRef>
          <a:fillRef idx="1">
            <a:schemeClr val="lt1"/>
          </a:fillRef>
          <a:effectRef idx="0">
            <a:schemeClr val="accent3"/>
          </a:effectRef>
          <a:fontRef idx="minor">
            <a:schemeClr val="dk1"/>
          </a:fontRef>
        </dgm:style>
      </dgm:prSet>
      <dgm:spPr/>
      <dgm:t>
        <a:bodyPr/>
        <a:lstStyle/>
        <a:p>
          <a:r>
            <a:rPr lang="ky-KG" sz="1500" b="1" dirty="0" smtClean="0">
              <a:latin typeface="Times New Roman" pitchFamily="18" charset="0"/>
              <a:cs typeface="Times New Roman" pitchFamily="18" charset="0"/>
            </a:rPr>
            <a:t>ЕАЭБке киргенден кийин өндүрүшкө жана керектөө үчүн зарыл болгон 166 товардык позициянынын ичинен 41  айыл чарба товарларына убактылуу женилдетүү  тизмеси кабыл алынган. Аларга төмөнкүлөр кирет: букалардын уругу, жаш өсүмдүктөрдүн көчөтү, үрөн, балыктын тоюту, айыл чарба шаймандары, тоют жана кызылча жыйноочу жабдуулар, айыл чарба техникаларынын тетиктери, муздатуучу жабдуулар, күнөсканалардын жабдуулары</a:t>
          </a:r>
          <a:endParaRPr lang="ru-RU" sz="1500" b="1" dirty="0">
            <a:latin typeface="Times New Roman" pitchFamily="18" charset="0"/>
            <a:cs typeface="Times New Roman" pitchFamily="18" charset="0"/>
          </a:endParaRPr>
        </a:p>
      </dgm:t>
    </dgm:pt>
    <dgm:pt modelId="{207C4614-24A1-444D-967E-DE73601B3508}" type="parTrans" cxnId="{BD8705FD-F191-4644-88FD-980EFCCEA20B}">
      <dgm:prSet/>
      <dgm:spPr/>
      <dgm:t>
        <a:bodyPr/>
        <a:lstStyle/>
        <a:p>
          <a:endParaRPr lang="ru-RU" sz="1400" b="1">
            <a:latin typeface="Times New Roman" pitchFamily="18" charset="0"/>
            <a:cs typeface="Times New Roman" pitchFamily="18" charset="0"/>
          </a:endParaRPr>
        </a:p>
      </dgm:t>
    </dgm:pt>
    <dgm:pt modelId="{07783B78-B612-43A8-A3B2-AC245A5BDE01}" type="sibTrans" cxnId="{BD8705FD-F191-4644-88FD-980EFCCEA20B}">
      <dgm:prSet/>
      <dgm:spPr/>
      <dgm:t>
        <a:bodyPr/>
        <a:lstStyle/>
        <a:p>
          <a:endParaRPr lang="ru-RU" sz="1400" b="1">
            <a:latin typeface="Times New Roman" pitchFamily="18" charset="0"/>
            <a:cs typeface="Times New Roman" pitchFamily="18" charset="0"/>
          </a:endParaRPr>
        </a:p>
      </dgm:t>
    </dgm:pt>
    <dgm:pt modelId="{773C3D9C-9D23-4CF1-9B7F-B3F3AB9CC297}">
      <dgm:prSet phldrT="[Текст]" custT="1">
        <dgm:style>
          <a:lnRef idx="1">
            <a:schemeClr val="accent3"/>
          </a:lnRef>
          <a:fillRef idx="3">
            <a:schemeClr val="accent3"/>
          </a:fillRef>
          <a:effectRef idx="2">
            <a:schemeClr val="accent3"/>
          </a:effectRef>
          <a:fontRef idx="minor">
            <a:schemeClr val="lt1"/>
          </a:fontRef>
        </dgm:style>
      </dgm:prSet>
      <dgm:spPr/>
      <dgm:t>
        <a:bodyPr/>
        <a:lstStyle/>
        <a:p>
          <a:r>
            <a:rPr lang="ru-RU" sz="1400" b="1" dirty="0" smtClean="0">
              <a:latin typeface="Times New Roman" pitchFamily="18" charset="0"/>
              <a:cs typeface="Times New Roman" pitchFamily="18" charset="0"/>
            </a:rPr>
            <a:t>2</a:t>
          </a:r>
          <a:endParaRPr lang="ru-RU" sz="1400" b="1" dirty="0">
            <a:latin typeface="Times New Roman" pitchFamily="18" charset="0"/>
            <a:cs typeface="Times New Roman" pitchFamily="18" charset="0"/>
          </a:endParaRPr>
        </a:p>
      </dgm:t>
    </dgm:pt>
    <dgm:pt modelId="{D73C45E3-44DF-43DB-8E96-DE2A43D4CBE7}" type="parTrans" cxnId="{7A62D4CA-A6D8-49F5-B9DF-EE1B4E024528}">
      <dgm:prSet/>
      <dgm:spPr/>
      <dgm:t>
        <a:bodyPr/>
        <a:lstStyle/>
        <a:p>
          <a:endParaRPr lang="ru-RU" sz="1400" b="1">
            <a:latin typeface="Times New Roman" pitchFamily="18" charset="0"/>
            <a:cs typeface="Times New Roman" pitchFamily="18" charset="0"/>
          </a:endParaRPr>
        </a:p>
      </dgm:t>
    </dgm:pt>
    <dgm:pt modelId="{4E0562F4-00EA-4E94-837F-AA99CC3BFF14}" type="sibTrans" cxnId="{7A62D4CA-A6D8-49F5-B9DF-EE1B4E024528}">
      <dgm:prSet/>
      <dgm:spPr/>
      <dgm:t>
        <a:bodyPr/>
        <a:lstStyle/>
        <a:p>
          <a:endParaRPr lang="ru-RU" sz="1400" b="1">
            <a:latin typeface="Times New Roman" pitchFamily="18" charset="0"/>
            <a:cs typeface="Times New Roman" pitchFamily="18" charset="0"/>
          </a:endParaRPr>
        </a:p>
      </dgm:t>
    </dgm:pt>
    <dgm:pt modelId="{6C81963D-CF90-4096-9FB5-A404B2810FEB}">
      <dgm:prSet phldrT="[Текст]" custT="1">
        <dgm:style>
          <a:lnRef idx="1">
            <a:schemeClr val="accent3"/>
          </a:lnRef>
          <a:fillRef idx="3">
            <a:schemeClr val="accent3"/>
          </a:fillRef>
          <a:effectRef idx="2">
            <a:schemeClr val="accent3"/>
          </a:effectRef>
          <a:fontRef idx="minor">
            <a:schemeClr val="lt1"/>
          </a:fontRef>
        </dgm:style>
      </dgm:prSet>
      <dgm:spPr/>
      <dgm:t>
        <a:bodyPr/>
        <a:lstStyle/>
        <a:p>
          <a:r>
            <a:rPr lang="ru-RU" sz="1400" b="1" dirty="0" smtClean="0">
              <a:latin typeface="Times New Roman" pitchFamily="18" charset="0"/>
              <a:cs typeface="Times New Roman" pitchFamily="18" charset="0"/>
            </a:rPr>
            <a:t>3</a:t>
          </a:r>
          <a:endParaRPr lang="ru-RU" sz="1400" b="1" dirty="0">
            <a:latin typeface="Times New Roman" pitchFamily="18" charset="0"/>
            <a:cs typeface="Times New Roman" pitchFamily="18" charset="0"/>
          </a:endParaRPr>
        </a:p>
      </dgm:t>
    </dgm:pt>
    <dgm:pt modelId="{9C5B16E7-24A3-484F-A03D-D26C258C8832}" type="parTrans" cxnId="{F39D99D7-CB4E-475B-B664-90DDA4CAEF19}">
      <dgm:prSet/>
      <dgm:spPr/>
      <dgm:t>
        <a:bodyPr/>
        <a:lstStyle/>
        <a:p>
          <a:endParaRPr lang="ru-RU" sz="1400" b="1">
            <a:latin typeface="Times New Roman" pitchFamily="18" charset="0"/>
            <a:cs typeface="Times New Roman" pitchFamily="18" charset="0"/>
          </a:endParaRPr>
        </a:p>
      </dgm:t>
    </dgm:pt>
    <dgm:pt modelId="{46C46669-6CCA-4FBC-94F3-B3A9333FEF06}" type="sibTrans" cxnId="{F39D99D7-CB4E-475B-B664-90DDA4CAEF19}">
      <dgm:prSet/>
      <dgm:spPr/>
      <dgm:t>
        <a:bodyPr/>
        <a:lstStyle/>
        <a:p>
          <a:endParaRPr lang="ru-RU" sz="1400" b="1">
            <a:latin typeface="Times New Roman" pitchFamily="18" charset="0"/>
            <a:cs typeface="Times New Roman" pitchFamily="18" charset="0"/>
          </a:endParaRPr>
        </a:p>
      </dgm:t>
    </dgm:pt>
    <dgm:pt modelId="{AF7364CC-F2D5-46AB-A4B8-BF27E9318A43}">
      <dgm:prSet phldrT="[Текст]" custT="1">
        <dgm:style>
          <a:lnRef idx="2">
            <a:schemeClr val="accent3"/>
          </a:lnRef>
          <a:fillRef idx="1">
            <a:schemeClr val="lt1"/>
          </a:fillRef>
          <a:effectRef idx="0">
            <a:schemeClr val="accent3"/>
          </a:effectRef>
          <a:fontRef idx="minor">
            <a:schemeClr val="dk1"/>
          </a:fontRef>
        </dgm:style>
      </dgm:prSet>
      <dgm:spPr/>
      <dgm:t>
        <a:bodyPr/>
        <a:lstStyle/>
        <a:p>
          <a:r>
            <a:rPr lang="ky-KG" sz="1600" b="1" dirty="0" smtClean="0">
              <a:latin typeface="Times New Roman" pitchFamily="18" charset="0"/>
              <a:cs typeface="Times New Roman" pitchFamily="18" charset="0"/>
            </a:rPr>
            <a:t>Республиканын бардык региондорунда ИС «ЭЛЕК» программалык камсыздоо системасы монтаждалып коюлду жана интернетке мобилдик модемдик байланыш менен кошулду. Бул системанын жумушун камсыздоо үчүн Департамент тарабынан бардык ИС «ЭЛЕК» системасына кошулуучу түйүндөргө модемдер сатылып берилди</a:t>
          </a:r>
          <a:endParaRPr lang="ru-RU" sz="1600" b="1" dirty="0">
            <a:latin typeface="Times New Roman" pitchFamily="18" charset="0"/>
            <a:cs typeface="Times New Roman" pitchFamily="18" charset="0"/>
          </a:endParaRPr>
        </a:p>
      </dgm:t>
    </dgm:pt>
    <dgm:pt modelId="{EB63D3A0-B103-405B-9E0F-03D5B0278173}" type="parTrans" cxnId="{B690DFF8-4F07-4D87-80FF-0C57B4FC23F0}">
      <dgm:prSet/>
      <dgm:spPr/>
      <dgm:t>
        <a:bodyPr/>
        <a:lstStyle/>
        <a:p>
          <a:endParaRPr lang="ru-RU" sz="1400" b="1">
            <a:latin typeface="Times New Roman" pitchFamily="18" charset="0"/>
            <a:cs typeface="Times New Roman" pitchFamily="18" charset="0"/>
          </a:endParaRPr>
        </a:p>
      </dgm:t>
    </dgm:pt>
    <dgm:pt modelId="{66C18E22-EBD1-4CE3-A05D-ADE8EABE0BD6}" type="sibTrans" cxnId="{B690DFF8-4F07-4D87-80FF-0C57B4FC23F0}">
      <dgm:prSet/>
      <dgm:spPr/>
      <dgm:t>
        <a:bodyPr/>
        <a:lstStyle/>
        <a:p>
          <a:endParaRPr lang="ru-RU" sz="1400" b="1">
            <a:latin typeface="Times New Roman" pitchFamily="18" charset="0"/>
            <a:cs typeface="Times New Roman" pitchFamily="18" charset="0"/>
          </a:endParaRPr>
        </a:p>
      </dgm:t>
    </dgm:pt>
    <dgm:pt modelId="{20BD502D-D774-4043-99A3-F50CEDFFE637}">
      <dgm:prSet custT="1">
        <dgm:style>
          <a:lnRef idx="2">
            <a:schemeClr val="accent3"/>
          </a:lnRef>
          <a:fillRef idx="1">
            <a:schemeClr val="lt1"/>
          </a:fillRef>
          <a:effectRef idx="0">
            <a:schemeClr val="accent3"/>
          </a:effectRef>
          <a:fontRef idx="minor">
            <a:schemeClr val="dk1"/>
          </a:fontRef>
        </dgm:style>
      </dgm:prSet>
      <dgm:spPr/>
      <dgm:t>
        <a:bodyPr/>
        <a:lstStyle/>
        <a:p>
          <a:r>
            <a:rPr lang="ru-RU" sz="1600" b="1" dirty="0" smtClean="0">
              <a:latin typeface="Times New Roman" pitchFamily="18" charset="0"/>
              <a:cs typeface="Times New Roman" pitchFamily="18" charset="0"/>
            </a:rPr>
            <a:t>2015-жылдын 8-майында </a:t>
          </a:r>
          <a:r>
            <a:rPr lang="ru-RU" sz="1600" b="1" dirty="0" err="1" smtClean="0">
              <a:latin typeface="Times New Roman" pitchFamily="18" charset="0"/>
              <a:cs typeface="Times New Roman" pitchFamily="18" charset="0"/>
            </a:rPr>
            <a:t>Кыргыз-казак</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мамлекеттик</a:t>
          </a:r>
          <a:r>
            <a:rPr lang="ru-RU" sz="1600" b="1" dirty="0" smtClean="0">
              <a:latin typeface="Times New Roman" pitchFamily="18" charset="0"/>
              <a:cs typeface="Times New Roman" pitchFamily="18" charset="0"/>
            </a:rPr>
            <a:t> чек  </a:t>
          </a:r>
          <a:r>
            <a:rPr lang="ru-RU" sz="1600" b="1" dirty="0" err="1" smtClean="0">
              <a:latin typeface="Times New Roman" pitchFamily="18" charset="0"/>
              <a:cs typeface="Times New Roman" pitchFamily="18" charset="0"/>
            </a:rPr>
            <a:t>арада</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фитосанитардык</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текшерүү алынды</a:t>
          </a:r>
          <a:endParaRPr lang="ru-RU" sz="1600" b="1" dirty="0">
            <a:latin typeface="Times New Roman" pitchFamily="18" charset="0"/>
            <a:cs typeface="Times New Roman" pitchFamily="18" charset="0"/>
          </a:endParaRPr>
        </a:p>
      </dgm:t>
    </dgm:pt>
    <dgm:pt modelId="{D8042917-0DA8-4C3D-AF71-5DCB263549AA}" type="parTrans" cxnId="{8AD3B2FF-8F8D-427C-95AD-1486A48CBC7A}">
      <dgm:prSet/>
      <dgm:spPr/>
      <dgm:t>
        <a:bodyPr/>
        <a:lstStyle/>
        <a:p>
          <a:endParaRPr lang="ru-RU" sz="1400" b="1">
            <a:latin typeface="Times New Roman" pitchFamily="18" charset="0"/>
            <a:cs typeface="Times New Roman" pitchFamily="18" charset="0"/>
          </a:endParaRPr>
        </a:p>
      </dgm:t>
    </dgm:pt>
    <dgm:pt modelId="{7F8E2CBF-0003-47BF-BB81-1CE9C8CD10E4}" type="sibTrans" cxnId="{8AD3B2FF-8F8D-427C-95AD-1486A48CBC7A}">
      <dgm:prSet/>
      <dgm:spPr/>
      <dgm:t>
        <a:bodyPr/>
        <a:lstStyle/>
        <a:p>
          <a:endParaRPr lang="ru-RU" sz="1400" b="1">
            <a:latin typeface="Times New Roman" pitchFamily="18" charset="0"/>
            <a:cs typeface="Times New Roman" pitchFamily="18" charset="0"/>
          </a:endParaRPr>
        </a:p>
      </dgm:t>
    </dgm:pt>
    <dgm:pt modelId="{EAC77DC5-40F0-4E19-932C-11BD69C3C2EA}">
      <dgm:prSet phldrT="[Текст]" custT="1">
        <dgm:style>
          <a:lnRef idx="1">
            <a:schemeClr val="accent3"/>
          </a:lnRef>
          <a:fillRef idx="3">
            <a:schemeClr val="accent3"/>
          </a:fillRef>
          <a:effectRef idx="2">
            <a:schemeClr val="accent3"/>
          </a:effectRef>
          <a:fontRef idx="minor">
            <a:schemeClr val="lt1"/>
          </a:fontRef>
        </dgm:style>
      </dgm:prSet>
      <dgm:spPr/>
      <dgm:t>
        <a:bodyPr/>
        <a:lstStyle/>
        <a:p>
          <a:r>
            <a:rPr lang="ru-RU" sz="1400" b="1" dirty="0" smtClean="0">
              <a:latin typeface="Times New Roman" pitchFamily="18" charset="0"/>
              <a:cs typeface="Times New Roman" pitchFamily="18" charset="0"/>
            </a:rPr>
            <a:t>4</a:t>
          </a:r>
          <a:endParaRPr lang="ru-RU" sz="1400" b="1" dirty="0">
            <a:latin typeface="Times New Roman" pitchFamily="18" charset="0"/>
            <a:cs typeface="Times New Roman" pitchFamily="18" charset="0"/>
          </a:endParaRPr>
        </a:p>
      </dgm:t>
    </dgm:pt>
    <dgm:pt modelId="{D9F4410C-26A6-4AEA-BF30-DE2BD8B65BD1}" type="parTrans" cxnId="{7F0D8B6E-70C6-4B6B-9FDC-11F9168E9E7C}">
      <dgm:prSet/>
      <dgm:spPr/>
      <dgm:t>
        <a:bodyPr/>
        <a:lstStyle/>
        <a:p>
          <a:endParaRPr lang="ru-RU" sz="1400" b="1">
            <a:latin typeface="Times New Roman" pitchFamily="18" charset="0"/>
            <a:cs typeface="Times New Roman" pitchFamily="18" charset="0"/>
          </a:endParaRPr>
        </a:p>
      </dgm:t>
    </dgm:pt>
    <dgm:pt modelId="{05E259A6-3DD6-4148-A46A-970B4C3A0D8B}" type="sibTrans" cxnId="{7F0D8B6E-70C6-4B6B-9FDC-11F9168E9E7C}">
      <dgm:prSet/>
      <dgm:spPr/>
      <dgm:t>
        <a:bodyPr/>
        <a:lstStyle/>
        <a:p>
          <a:endParaRPr lang="ru-RU" sz="1400" b="1">
            <a:latin typeface="Times New Roman" pitchFamily="18" charset="0"/>
            <a:cs typeface="Times New Roman" pitchFamily="18" charset="0"/>
          </a:endParaRPr>
        </a:p>
      </dgm:t>
    </dgm:pt>
    <dgm:pt modelId="{4D6DBB79-43FB-4313-ABE9-400EA20F5A73}">
      <dgm:prSet phldrT="[Текст]" custT="1">
        <dgm:style>
          <a:lnRef idx="2">
            <a:schemeClr val="accent3"/>
          </a:lnRef>
          <a:fillRef idx="1">
            <a:schemeClr val="lt1"/>
          </a:fillRef>
          <a:effectRef idx="0">
            <a:schemeClr val="accent3"/>
          </a:effectRef>
          <a:fontRef idx="minor">
            <a:schemeClr val="dk1"/>
          </a:fontRef>
        </dgm:style>
      </dgm:prSet>
      <dgm:spPr/>
      <dgm:t>
        <a:bodyPr/>
        <a:lstStyle/>
        <a:p>
          <a:r>
            <a:rPr lang="ru-RU" sz="1600" b="1" dirty="0" err="1" smtClean="0">
              <a:latin typeface="Times New Roman" pitchFamily="18" charset="0"/>
              <a:cs typeface="Times New Roman" pitchFamily="18" charset="0"/>
            </a:rPr>
            <a:t>Россиянын</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Өкмөтүнүн</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жардамы</a:t>
          </a:r>
          <a:r>
            <a:rPr lang="ru-RU" sz="1600" b="1" dirty="0" smtClean="0">
              <a:latin typeface="Times New Roman" pitchFamily="18" charset="0"/>
              <a:cs typeface="Times New Roman" pitchFamily="18" charset="0"/>
            </a:rPr>
            <a:t> менен   «</a:t>
          </a:r>
          <a:r>
            <a:rPr lang="ru-RU" sz="1600" b="1" dirty="0" err="1" smtClean="0">
              <a:latin typeface="Times New Roman" pitchFamily="18" charset="0"/>
              <a:cs typeface="Times New Roman" pitchFamily="18" charset="0"/>
            </a:rPr>
            <a:t>Иркештам</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Торугарт</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Достук</a:t>
          </a:r>
          <a:r>
            <a:rPr lang="ru-RU" sz="1600" b="1" dirty="0" smtClean="0">
              <a:latin typeface="Times New Roman" pitchFamily="18" charset="0"/>
              <a:cs typeface="Times New Roman" pitchFamily="18" charset="0"/>
            </a:rPr>
            <a:t>», «Кызыл-Бел» </a:t>
          </a:r>
          <a:r>
            <a:rPr lang="ru-RU" sz="1600" b="1" dirty="0" err="1" smtClean="0">
              <a:latin typeface="Times New Roman" pitchFamily="18" charset="0"/>
              <a:cs typeface="Times New Roman" pitchFamily="18" charset="0"/>
            </a:rPr>
            <a:t>автоунаа</a:t>
          </a:r>
          <a:r>
            <a:rPr lang="ru-RU" sz="1600" b="1" dirty="0" smtClean="0">
              <a:latin typeface="Times New Roman" pitchFamily="18" charset="0"/>
              <a:cs typeface="Times New Roman" pitchFamily="18" charset="0"/>
            </a:rPr>
            <a:t>, «Кара-</a:t>
          </a:r>
          <a:r>
            <a:rPr lang="ru-RU" sz="1600" b="1" dirty="0" err="1" smtClean="0">
              <a:latin typeface="Times New Roman" pitchFamily="18" charset="0"/>
              <a:cs typeface="Times New Roman" pitchFamily="18" charset="0"/>
            </a:rPr>
            <a:t>Суу</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темир</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жол</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Манас</a:t>
          </a:r>
          <a:r>
            <a:rPr lang="ru-RU" sz="1600" b="1" dirty="0" smtClean="0">
              <a:latin typeface="Times New Roman" pitchFamily="18" charset="0"/>
              <a:cs typeface="Times New Roman" pitchFamily="18" charset="0"/>
            </a:rPr>
            <a:t>» а/п,  «Ош» а/п </a:t>
          </a:r>
          <a:r>
            <a:rPr lang="ru-RU" sz="1600" b="1" dirty="0" err="1" smtClean="0">
              <a:latin typeface="Times New Roman" pitchFamily="18" charset="0"/>
              <a:cs typeface="Times New Roman" pitchFamily="18" charset="0"/>
            </a:rPr>
            <a:t>өтмөктөрүндө</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фитосанитардык</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посттор</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жа</a:t>
          </a:r>
          <a:r>
            <a:rPr lang="ky-KG" sz="1600" b="1" dirty="0" smtClean="0">
              <a:latin typeface="Times New Roman" pitchFamily="18" charset="0"/>
              <a:cs typeface="Times New Roman" pitchFamily="18" charset="0"/>
            </a:rPr>
            <a:t>ң</a:t>
          </a:r>
          <a:r>
            <a:rPr lang="ru-RU" sz="1600" b="1" dirty="0" err="1" smtClean="0">
              <a:latin typeface="Times New Roman" pitchFamily="18" charset="0"/>
              <a:cs typeface="Times New Roman" pitchFamily="18" charset="0"/>
            </a:rPr>
            <a:t>ыланды</a:t>
          </a:r>
          <a:endParaRPr lang="ru-RU" sz="1600" b="1" dirty="0">
            <a:latin typeface="Times New Roman" pitchFamily="18" charset="0"/>
            <a:cs typeface="Times New Roman" pitchFamily="18" charset="0"/>
          </a:endParaRPr>
        </a:p>
      </dgm:t>
    </dgm:pt>
    <dgm:pt modelId="{3F0801E7-84CD-4A6F-8854-F2612ECA8B7C}" type="parTrans" cxnId="{7DFA7349-3367-45B0-9EBC-2A7D7F477D57}">
      <dgm:prSet/>
      <dgm:spPr/>
      <dgm:t>
        <a:bodyPr/>
        <a:lstStyle/>
        <a:p>
          <a:endParaRPr lang="ru-RU" sz="1400" b="1">
            <a:latin typeface="Times New Roman" pitchFamily="18" charset="0"/>
            <a:cs typeface="Times New Roman" pitchFamily="18" charset="0"/>
          </a:endParaRPr>
        </a:p>
      </dgm:t>
    </dgm:pt>
    <dgm:pt modelId="{8811F19C-A04B-4BA2-A3D5-8D7538ABE7A9}" type="sibTrans" cxnId="{7DFA7349-3367-45B0-9EBC-2A7D7F477D57}">
      <dgm:prSet/>
      <dgm:spPr/>
      <dgm:t>
        <a:bodyPr/>
        <a:lstStyle/>
        <a:p>
          <a:endParaRPr lang="ru-RU" sz="1400" b="1">
            <a:latin typeface="Times New Roman" pitchFamily="18" charset="0"/>
            <a:cs typeface="Times New Roman" pitchFamily="18" charset="0"/>
          </a:endParaRPr>
        </a:p>
      </dgm:t>
    </dgm:pt>
    <dgm:pt modelId="{2CC2329F-03CD-4318-BCD5-BC73BF609A70}" type="pres">
      <dgm:prSet presAssocID="{DC9DB650-0817-4FF3-AF34-6168E6E7F864}" presName="linearFlow" presStyleCnt="0">
        <dgm:presLayoutVars>
          <dgm:dir/>
          <dgm:animLvl val="lvl"/>
          <dgm:resizeHandles val="exact"/>
        </dgm:presLayoutVars>
      </dgm:prSet>
      <dgm:spPr/>
      <dgm:t>
        <a:bodyPr/>
        <a:lstStyle/>
        <a:p>
          <a:endParaRPr lang="ru-RU"/>
        </a:p>
      </dgm:t>
    </dgm:pt>
    <dgm:pt modelId="{41BFA850-A421-4140-9ADE-230D16BD9C31}" type="pres">
      <dgm:prSet presAssocID="{78A326D4-CA81-486D-9382-8EEA71E39120}" presName="composite" presStyleCnt="0"/>
      <dgm:spPr/>
    </dgm:pt>
    <dgm:pt modelId="{A6339E7E-7E4B-4CFE-AAD2-83531390EA3A}" type="pres">
      <dgm:prSet presAssocID="{78A326D4-CA81-486D-9382-8EEA71E39120}" presName="parentText" presStyleLbl="alignNode1" presStyleIdx="0" presStyleCnt="4" custScaleX="77369" custLinFactNeighborX="-55" custLinFactNeighborY="-30993">
        <dgm:presLayoutVars>
          <dgm:chMax val="1"/>
          <dgm:bulletEnabled val="1"/>
        </dgm:presLayoutVars>
      </dgm:prSet>
      <dgm:spPr/>
      <dgm:t>
        <a:bodyPr/>
        <a:lstStyle/>
        <a:p>
          <a:endParaRPr lang="ru-RU"/>
        </a:p>
      </dgm:t>
    </dgm:pt>
    <dgm:pt modelId="{48F12A51-5B07-4F02-BDEC-0D5DCE7476D0}" type="pres">
      <dgm:prSet presAssocID="{78A326D4-CA81-486D-9382-8EEA71E39120}" presName="descendantText" presStyleLbl="alignAcc1" presStyleIdx="0" presStyleCnt="4" custScaleX="100652" custScaleY="189669" custLinFactNeighborX="-305" custLinFactNeighborY="-28874">
        <dgm:presLayoutVars>
          <dgm:bulletEnabled val="1"/>
        </dgm:presLayoutVars>
      </dgm:prSet>
      <dgm:spPr/>
      <dgm:t>
        <a:bodyPr/>
        <a:lstStyle/>
        <a:p>
          <a:endParaRPr lang="ru-RU"/>
        </a:p>
      </dgm:t>
    </dgm:pt>
    <dgm:pt modelId="{35E300E3-AE92-4DCA-8D0C-6B7FB93C2851}" type="pres">
      <dgm:prSet presAssocID="{EB4048FA-424B-47F5-BF54-C42903288DC5}" presName="sp" presStyleCnt="0"/>
      <dgm:spPr/>
    </dgm:pt>
    <dgm:pt modelId="{F1DAA436-E90A-4A71-B24B-4CB8875E08C0}" type="pres">
      <dgm:prSet presAssocID="{773C3D9C-9D23-4CF1-9B7F-B3F3AB9CC297}" presName="composite" presStyleCnt="0"/>
      <dgm:spPr/>
    </dgm:pt>
    <dgm:pt modelId="{12BB7739-15E3-4A82-9999-EE7A646B6ECC}" type="pres">
      <dgm:prSet presAssocID="{773C3D9C-9D23-4CF1-9B7F-B3F3AB9CC297}" presName="parentText" presStyleLbl="alignNode1" presStyleIdx="1" presStyleCnt="4" custScaleX="85189" custLinFactNeighborX="-2911" custLinFactNeighborY="-4075">
        <dgm:presLayoutVars>
          <dgm:chMax val="1"/>
          <dgm:bulletEnabled val="1"/>
        </dgm:presLayoutVars>
      </dgm:prSet>
      <dgm:spPr/>
      <dgm:t>
        <a:bodyPr/>
        <a:lstStyle/>
        <a:p>
          <a:endParaRPr lang="ru-RU"/>
        </a:p>
      </dgm:t>
    </dgm:pt>
    <dgm:pt modelId="{EBC86F2C-3FDF-4334-BA19-CE89B88389AB}" type="pres">
      <dgm:prSet presAssocID="{773C3D9C-9D23-4CF1-9B7F-B3F3AB9CC297}" presName="descendantText" presStyleLbl="alignAcc1" presStyleIdx="1" presStyleCnt="4" custScaleX="101056" custScaleY="129575" custLinFactNeighborX="-1099" custLinFactNeighborY="6076">
        <dgm:presLayoutVars>
          <dgm:bulletEnabled val="1"/>
        </dgm:presLayoutVars>
      </dgm:prSet>
      <dgm:spPr/>
      <dgm:t>
        <a:bodyPr/>
        <a:lstStyle/>
        <a:p>
          <a:endParaRPr lang="ru-RU"/>
        </a:p>
      </dgm:t>
    </dgm:pt>
    <dgm:pt modelId="{E8A91360-577D-4B68-B0C2-DB551F827EA3}" type="pres">
      <dgm:prSet presAssocID="{4E0562F4-00EA-4E94-837F-AA99CC3BFF14}" presName="sp" presStyleCnt="0"/>
      <dgm:spPr/>
    </dgm:pt>
    <dgm:pt modelId="{506E8C4E-672E-4B68-8A97-71A58ADB23D8}" type="pres">
      <dgm:prSet presAssocID="{6C81963D-CF90-4096-9FB5-A404B2810FEB}" presName="composite" presStyleCnt="0"/>
      <dgm:spPr/>
    </dgm:pt>
    <dgm:pt modelId="{C0D56AE3-A3E0-465F-A98F-BE006260DD05}" type="pres">
      <dgm:prSet presAssocID="{6C81963D-CF90-4096-9FB5-A404B2810FEB}" presName="parentText" presStyleLbl="alignNode1" presStyleIdx="2" presStyleCnt="4" custScaleX="82462" custLinFactNeighborX="-2911" custLinFactNeighborY="-4075">
        <dgm:presLayoutVars>
          <dgm:chMax val="1"/>
          <dgm:bulletEnabled val="1"/>
        </dgm:presLayoutVars>
      </dgm:prSet>
      <dgm:spPr/>
      <dgm:t>
        <a:bodyPr/>
        <a:lstStyle/>
        <a:p>
          <a:endParaRPr lang="ru-RU"/>
        </a:p>
      </dgm:t>
    </dgm:pt>
    <dgm:pt modelId="{EBD2250D-8DD5-4E2E-A2D3-23355806D155}" type="pres">
      <dgm:prSet presAssocID="{6C81963D-CF90-4096-9FB5-A404B2810FEB}" presName="descendantText" presStyleLbl="alignAcc1" presStyleIdx="2" presStyleCnt="4" custScaleX="101421" custScaleY="155711" custLinFactNeighborX="-914">
        <dgm:presLayoutVars>
          <dgm:bulletEnabled val="1"/>
        </dgm:presLayoutVars>
      </dgm:prSet>
      <dgm:spPr/>
      <dgm:t>
        <a:bodyPr/>
        <a:lstStyle/>
        <a:p>
          <a:endParaRPr lang="ru-RU"/>
        </a:p>
      </dgm:t>
    </dgm:pt>
    <dgm:pt modelId="{2659A008-E2BD-4353-BD06-E223B54428FD}" type="pres">
      <dgm:prSet presAssocID="{46C46669-6CCA-4FBC-94F3-B3A9333FEF06}" presName="sp" presStyleCnt="0"/>
      <dgm:spPr/>
    </dgm:pt>
    <dgm:pt modelId="{92187B95-4C38-41BF-A087-7168CD584C85}" type="pres">
      <dgm:prSet presAssocID="{EAC77DC5-40F0-4E19-932C-11BD69C3C2EA}" presName="composite" presStyleCnt="0"/>
      <dgm:spPr/>
    </dgm:pt>
    <dgm:pt modelId="{64EDCE6B-D9A7-4D7E-8C33-B30B2DEBD6B6}" type="pres">
      <dgm:prSet presAssocID="{EAC77DC5-40F0-4E19-932C-11BD69C3C2EA}" presName="parentText" presStyleLbl="alignNode1" presStyleIdx="3" presStyleCnt="4" custScaleX="85731" custScaleY="87848" custLinFactNeighborX="-22082" custLinFactNeighborY="-6209">
        <dgm:presLayoutVars>
          <dgm:chMax val="1"/>
          <dgm:bulletEnabled val="1"/>
        </dgm:presLayoutVars>
      </dgm:prSet>
      <dgm:spPr/>
      <dgm:t>
        <a:bodyPr/>
        <a:lstStyle/>
        <a:p>
          <a:endParaRPr lang="ru-RU"/>
        </a:p>
      </dgm:t>
    </dgm:pt>
    <dgm:pt modelId="{879077B3-0E83-4D86-8652-B57779FCAF23}" type="pres">
      <dgm:prSet presAssocID="{EAC77DC5-40F0-4E19-932C-11BD69C3C2EA}" presName="descendantText" presStyleLbl="alignAcc1" presStyleIdx="3" presStyleCnt="4" custScaleX="99849" custScaleY="135523" custLinFactNeighborX="-774" custLinFactNeighborY="7584">
        <dgm:presLayoutVars>
          <dgm:bulletEnabled val="1"/>
        </dgm:presLayoutVars>
      </dgm:prSet>
      <dgm:spPr/>
      <dgm:t>
        <a:bodyPr/>
        <a:lstStyle/>
        <a:p>
          <a:endParaRPr lang="ru-RU"/>
        </a:p>
      </dgm:t>
    </dgm:pt>
  </dgm:ptLst>
  <dgm:cxnLst>
    <dgm:cxn modelId="{BD8705FD-F191-4644-88FD-980EFCCEA20B}" srcId="{78A326D4-CA81-486D-9382-8EEA71E39120}" destId="{65C916BF-8C60-48FD-9DA1-F04E2CD5D876}" srcOrd="0" destOrd="0" parTransId="{207C4614-24A1-444D-967E-DE73601B3508}" sibTransId="{07783B78-B612-43A8-A3B2-AC245A5BDE01}"/>
    <dgm:cxn modelId="{D43BA41E-D63C-4265-9B5D-CEF04ACD8D05}" type="presOf" srcId="{4D6DBB79-43FB-4313-ABE9-400EA20F5A73}" destId="{879077B3-0E83-4D86-8652-B57779FCAF23}" srcOrd="0" destOrd="0" presId="urn:microsoft.com/office/officeart/2005/8/layout/chevron2"/>
    <dgm:cxn modelId="{659484E4-44B4-4568-8383-07CD7A22326F}" type="presOf" srcId="{DC9DB650-0817-4FF3-AF34-6168E6E7F864}" destId="{2CC2329F-03CD-4318-BCD5-BC73BF609A70}" srcOrd="0" destOrd="0" presId="urn:microsoft.com/office/officeart/2005/8/layout/chevron2"/>
    <dgm:cxn modelId="{EE556387-CEA0-4496-B19C-FBE87D0304D8}" type="presOf" srcId="{AF7364CC-F2D5-46AB-A4B8-BF27E9318A43}" destId="{EBD2250D-8DD5-4E2E-A2D3-23355806D155}" srcOrd="0" destOrd="0" presId="urn:microsoft.com/office/officeart/2005/8/layout/chevron2"/>
    <dgm:cxn modelId="{7A62D4CA-A6D8-49F5-B9DF-EE1B4E024528}" srcId="{DC9DB650-0817-4FF3-AF34-6168E6E7F864}" destId="{773C3D9C-9D23-4CF1-9B7F-B3F3AB9CC297}" srcOrd="1" destOrd="0" parTransId="{D73C45E3-44DF-43DB-8E96-DE2A43D4CBE7}" sibTransId="{4E0562F4-00EA-4E94-837F-AA99CC3BFF14}"/>
    <dgm:cxn modelId="{F39D99D7-CB4E-475B-B664-90DDA4CAEF19}" srcId="{DC9DB650-0817-4FF3-AF34-6168E6E7F864}" destId="{6C81963D-CF90-4096-9FB5-A404B2810FEB}" srcOrd="2" destOrd="0" parTransId="{9C5B16E7-24A3-484F-A03D-D26C258C8832}" sibTransId="{46C46669-6CCA-4FBC-94F3-B3A9333FEF06}"/>
    <dgm:cxn modelId="{7DFA7349-3367-45B0-9EBC-2A7D7F477D57}" srcId="{EAC77DC5-40F0-4E19-932C-11BD69C3C2EA}" destId="{4D6DBB79-43FB-4313-ABE9-400EA20F5A73}" srcOrd="0" destOrd="0" parTransId="{3F0801E7-84CD-4A6F-8854-F2612ECA8B7C}" sibTransId="{8811F19C-A04B-4BA2-A3D5-8D7538ABE7A9}"/>
    <dgm:cxn modelId="{09459AD4-47B4-4000-A69B-88E4A0B39D9F}" type="presOf" srcId="{20BD502D-D774-4043-99A3-F50CEDFFE637}" destId="{EBC86F2C-3FDF-4334-BA19-CE89B88389AB}" srcOrd="0" destOrd="0" presId="urn:microsoft.com/office/officeart/2005/8/layout/chevron2"/>
    <dgm:cxn modelId="{D297F0CA-BBBD-4D23-8433-8FF8C31128B1}" srcId="{DC9DB650-0817-4FF3-AF34-6168E6E7F864}" destId="{78A326D4-CA81-486D-9382-8EEA71E39120}" srcOrd="0" destOrd="0" parTransId="{D966D7D4-B959-4E60-87BA-434F280C8770}" sibTransId="{EB4048FA-424B-47F5-BF54-C42903288DC5}"/>
    <dgm:cxn modelId="{C8E04B3C-484B-4312-A924-93C6ABDE2085}" type="presOf" srcId="{78A326D4-CA81-486D-9382-8EEA71E39120}" destId="{A6339E7E-7E4B-4CFE-AAD2-83531390EA3A}" srcOrd="0" destOrd="0" presId="urn:microsoft.com/office/officeart/2005/8/layout/chevron2"/>
    <dgm:cxn modelId="{8AD3B2FF-8F8D-427C-95AD-1486A48CBC7A}" srcId="{773C3D9C-9D23-4CF1-9B7F-B3F3AB9CC297}" destId="{20BD502D-D774-4043-99A3-F50CEDFFE637}" srcOrd="0" destOrd="0" parTransId="{D8042917-0DA8-4C3D-AF71-5DCB263549AA}" sibTransId="{7F8E2CBF-0003-47BF-BB81-1CE9C8CD10E4}"/>
    <dgm:cxn modelId="{7F0D8B6E-70C6-4B6B-9FDC-11F9168E9E7C}" srcId="{DC9DB650-0817-4FF3-AF34-6168E6E7F864}" destId="{EAC77DC5-40F0-4E19-932C-11BD69C3C2EA}" srcOrd="3" destOrd="0" parTransId="{D9F4410C-26A6-4AEA-BF30-DE2BD8B65BD1}" sibTransId="{05E259A6-3DD6-4148-A46A-970B4C3A0D8B}"/>
    <dgm:cxn modelId="{46F59883-68AA-4939-8329-8EEA7EF266F2}" type="presOf" srcId="{773C3D9C-9D23-4CF1-9B7F-B3F3AB9CC297}" destId="{12BB7739-15E3-4A82-9999-EE7A646B6ECC}" srcOrd="0" destOrd="0" presId="urn:microsoft.com/office/officeart/2005/8/layout/chevron2"/>
    <dgm:cxn modelId="{3E2E6B59-B682-44D9-BE40-F15DE168C1D4}" type="presOf" srcId="{EAC77DC5-40F0-4E19-932C-11BD69C3C2EA}" destId="{64EDCE6B-D9A7-4D7E-8C33-B30B2DEBD6B6}" srcOrd="0" destOrd="0" presId="urn:microsoft.com/office/officeart/2005/8/layout/chevron2"/>
    <dgm:cxn modelId="{602913CE-0EEA-44FB-987C-83719C6B7AF5}" type="presOf" srcId="{65C916BF-8C60-48FD-9DA1-F04E2CD5D876}" destId="{48F12A51-5B07-4F02-BDEC-0D5DCE7476D0}" srcOrd="0" destOrd="0" presId="urn:microsoft.com/office/officeart/2005/8/layout/chevron2"/>
    <dgm:cxn modelId="{A0A8F136-0E3E-4C40-BCA6-CBC613F559DE}" type="presOf" srcId="{6C81963D-CF90-4096-9FB5-A404B2810FEB}" destId="{C0D56AE3-A3E0-465F-A98F-BE006260DD05}" srcOrd="0" destOrd="0" presId="urn:microsoft.com/office/officeart/2005/8/layout/chevron2"/>
    <dgm:cxn modelId="{B690DFF8-4F07-4D87-80FF-0C57B4FC23F0}" srcId="{6C81963D-CF90-4096-9FB5-A404B2810FEB}" destId="{AF7364CC-F2D5-46AB-A4B8-BF27E9318A43}" srcOrd="0" destOrd="0" parTransId="{EB63D3A0-B103-405B-9E0F-03D5B0278173}" sibTransId="{66C18E22-EBD1-4CE3-A05D-ADE8EABE0BD6}"/>
    <dgm:cxn modelId="{019611CD-ACA3-4836-8C7A-F40E1DFA2F68}" type="presParOf" srcId="{2CC2329F-03CD-4318-BCD5-BC73BF609A70}" destId="{41BFA850-A421-4140-9ADE-230D16BD9C31}" srcOrd="0" destOrd="0" presId="urn:microsoft.com/office/officeart/2005/8/layout/chevron2"/>
    <dgm:cxn modelId="{FFF50D8F-D8A5-4E1E-A741-0F5838AF5FF1}" type="presParOf" srcId="{41BFA850-A421-4140-9ADE-230D16BD9C31}" destId="{A6339E7E-7E4B-4CFE-AAD2-83531390EA3A}" srcOrd="0" destOrd="0" presId="urn:microsoft.com/office/officeart/2005/8/layout/chevron2"/>
    <dgm:cxn modelId="{EAC98CC3-F9C0-4729-AF71-B6DCADA8D80B}" type="presParOf" srcId="{41BFA850-A421-4140-9ADE-230D16BD9C31}" destId="{48F12A51-5B07-4F02-BDEC-0D5DCE7476D0}" srcOrd="1" destOrd="0" presId="urn:microsoft.com/office/officeart/2005/8/layout/chevron2"/>
    <dgm:cxn modelId="{A3326D58-2928-434F-8D09-4B4BC92B4A2F}" type="presParOf" srcId="{2CC2329F-03CD-4318-BCD5-BC73BF609A70}" destId="{35E300E3-AE92-4DCA-8D0C-6B7FB93C2851}" srcOrd="1" destOrd="0" presId="urn:microsoft.com/office/officeart/2005/8/layout/chevron2"/>
    <dgm:cxn modelId="{7292EECE-4B39-4DF7-BF63-37A31158EEEA}" type="presParOf" srcId="{2CC2329F-03CD-4318-BCD5-BC73BF609A70}" destId="{F1DAA436-E90A-4A71-B24B-4CB8875E08C0}" srcOrd="2" destOrd="0" presId="urn:microsoft.com/office/officeart/2005/8/layout/chevron2"/>
    <dgm:cxn modelId="{44A14ED4-2D7D-4AD3-BE97-1B6428D207BD}" type="presParOf" srcId="{F1DAA436-E90A-4A71-B24B-4CB8875E08C0}" destId="{12BB7739-15E3-4A82-9999-EE7A646B6ECC}" srcOrd="0" destOrd="0" presId="urn:microsoft.com/office/officeart/2005/8/layout/chevron2"/>
    <dgm:cxn modelId="{24DC4C46-D251-4DBB-BD90-0D6BEF3391EB}" type="presParOf" srcId="{F1DAA436-E90A-4A71-B24B-4CB8875E08C0}" destId="{EBC86F2C-3FDF-4334-BA19-CE89B88389AB}" srcOrd="1" destOrd="0" presId="urn:microsoft.com/office/officeart/2005/8/layout/chevron2"/>
    <dgm:cxn modelId="{B61ECF05-2303-4D5E-B3C0-DC3209482693}" type="presParOf" srcId="{2CC2329F-03CD-4318-BCD5-BC73BF609A70}" destId="{E8A91360-577D-4B68-B0C2-DB551F827EA3}" srcOrd="3" destOrd="0" presId="urn:microsoft.com/office/officeart/2005/8/layout/chevron2"/>
    <dgm:cxn modelId="{772F7043-C40B-476B-85C5-2A4C7ABB4FD4}" type="presParOf" srcId="{2CC2329F-03CD-4318-BCD5-BC73BF609A70}" destId="{506E8C4E-672E-4B68-8A97-71A58ADB23D8}" srcOrd="4" destOrd="0" presId="urn:microsoft.com/office/officeart/2005/8/layout/chevron2"/>
    <dgm:cxn modelId="{E0832786-CCB2-4FC0-91C2-3DCF81F0A6CB}" type="presParOf" srcId="{506E8C4E-672E-4B68-8A97-71A58ADB23D8}" destId="{C0D56AE3-A3E0-465F-A98F-BE006260DD05}" srcOrd="0" destOrd="0" presId="urn:microsoft.com/office/officeart/2005/8/layout/chevron2"/>
    <dgm:cxn modelId="{8DBE9B7E-C30B-42DB-B800-9FD2BB2C281F}" type="presParOf" srcId="{506E8C4E-672E-4B68-8A97-71A58ADB23D8}" destId="{EBD2250D-8DD5-4E2E-A2D3-23355806D155}" srcOrd="1" destOrd="0" presId="urn:microsoft.com/office/officeart/2005/8/layout/chevron2"/>
    <dgm:cxn modelId="{7A121F59-4E5B-4E3E-A6E9-A98F35EA43A2}" type="presParOf" srcId="{2CC2329F-03CD-4318-BCD5-BC73BF609A70}" destId="{2659A008-E2BD-4353-BD06-E223B54428FD}" srcOrd="5" destOrd="0" presId="urn:microsoft.com/office/officeart/2005/8/layout/chevron2"/>
    <dgm:cxn modelId="{49BD11F5-29AA-41D4-8337-2CD4B6D63C9F}" type="presParOf" srcId="{2CC2329F-03CD-4318-BCD5-BC73BF609A70}" destId="{92187B95-4C38-41BF-A087-7168CD584C85}" srcOrd="6" destOrd="0" presId="urn:microsoft.com/office/officeart/2005/8/layout/chevron2"/>
    <dgm:cxn modelId="{439C9ED5-58C3-4AEA-AC83-BD25BB3E65B0}" type="presParOf" srcId="{92187B95-4C38-41BF-A087-7168CD584C85}" destId="{64EDCE6B-D9A7-4D7E-8C33-B30B2DEBD6B6}" srcOrd="0" destOrd="0" presId="urn:microsoft.com/office/officeart/2005/8/layout/chevron2"/>
    <dgm:cxn modelId="{804D0C44-77CB-4C7F-BFC4-2F97926E19C5}" type="presParOf" srcId="{92187B95-4C38-41BF-A087-7168CD584C85}" destId="{879077B3-0E83-4D86-8652-B57779FCAF23}"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C9DB650-0817-4FF3-AF34-6168E6E7F864}"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ru-RU"/>
        </a:p>
      </dgm:t>
    </dgm:pt>
    <dgm:pt modelId="{78A326D4-CA81-486D-9382-8EEA71E39120}">
      <dgm:prSet phldrT="[Текст]" custT="1">
        <dgm:style>
          <a:lnRef idx="3">
            <a:schemeClr val="lt1"/>
          </a:lnRef>
          <a:fillRef idx="1">
            <a:schemeClr val="accent3"/>
          </a:fillRef>
          <a:effectRef idx="1">
            <a:schemeClr val="accent3"/>
          </a:effectRef>
          <a:fontRef idx="minor">
            <a:schemeClr val="lt1"/>
          </a:fontRef>
        </dgm:style>
      </dgm:prSet>
      <dgm:spPr/>
      <dgm:t>
        <a:bodyPr/>
        <a:lstStyle/>
        <a:p>
          <a:r>
            <a:rPr lang="ru-RU" sz="1500" b="1" dirty="0" smtClean="0">
              <a:latin typeface="Times New Roman" pitchFamily="18" charset="0"/>
              <a:cs typeface="Times New Roman" pitchFamily="18" charset="0"/>
            </a:rPr>
            <a:t>5</a:t>
          </a:r>
          <a:endParaRPr lang="ru-RU" sz="1500" b="1" dirty="0">
            <a:latin typeface="Times New Roman" pitchFamily="18" charset="0"/>
            <a:cs typeface="Times New Roman" pitchFamily="18" charset="0"/>
          </a:endParaRPr>
        </a:p>
      </dgm:t>
    </dgm:pt>
    <dgm:pt modelId="{D966D7D4-B959-4E60-87BA-434F280C8770}" type="parTrans" cxnId="{D297F0CA-BBBD-4D23-8433-8FF8C31128B1}">
      <dgm:prSet/>
      <dgm:spPr/>
      <dgm:t>
        <a:bodyPr/>
        <a:lstStyle/>
        <a:p>
          <a:endParaRPr lang="ru-RU" sz="1500" b="1">
            <a:latin typeface="Times New Roman" pitchFamily="18" charset="0"/>
            <a:cs typeface="Times New Roman" pitchFamily="18" charset="0"/>
          </a:endParaRPr>
        </a:p>
      </dgm:t>
    </dgm:pt>
    <dgm:pt modelId="{EB4048FA-424B-47F5-BF54-C42903288DC5}" type="sibTrans" cxnId="{D297F0CA-BBBD-4D23-8433-8FF8C31128B1}">
      <dgm:prSet/>
      <dgm:spPr/>
      <dgm:t>
        <a:bodyPr/>
        <a:lstStyle/>
        <a:p>
          <a:endParaRPr lang="ru-RU" sz="1500" b="1">
            <a:latin typeface="Times New Roman" pitchFamily="18" charset="0"/>
            <a:cs typeface="Times New Roman" pitchFamily="18" charset="0"/>
          </a:endParaRPr>
        </a:p>
      </dgm:t>
    </dgm:pt>
    <dgm:pt modelId="{65C916BF-8C60-48FD-9DA1-F04E2CD5D876}">
      <dgm:prSet phldrT="[Текст]" custT="1">
        <dgm:style>
          <a:lnRef idx="2">
            <a:schemeClr val="accent3"/>
          </a:lnRef>
          <a:fillRef idx="1">
            <a:schemeClr val="lt1"/>
          </a:fillRef>
          <a:effectRef idx="0">
            <a:schemeClr val="accent3"/>
          </a:effectRef>
          <a:fontRef idx="minor">
            <a:schemeClr val="dk1"/>
          </a:fontRef>
        </dgm:style>
      </dgm:prSet>
      <dgm:spPr/>
      <dgm:t>
        <a:bodyPr/>
        <a:lstStyle/>
        <a:p>
          <a:r>
            <a:rPr lang="ru-RU" sz="1500" b="1" dirty="0" smtClean="0">
              <a:latin typeface="Times New Roman" pitchFamily="18" charset="0"/>
              <a:cs typeface="Times New Roman" pitchFamily="18" charset="0"/>
            </a:rPr>
            <a:t>Бишкек </a:t>
          </a:r>
          <a:r>
            <a:rPr lang="ru-RU" sz="1500" b="1" dirty="0" err="1" smtClean="0">
              <a:latin typeface="Times New Roman" pitchFamily="18" charset="0"/>
              <a:cs typeface="Times New Roman" pitchFamily="18" charset="0"/>
            </a:rPr>
            <a:t>шаарындагы</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өсүмдүктөрдүн карантини</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лабораториясы</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ощдолуп</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жаңы лабораториялар</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Таласта</a:t>
          </a:r>
          <a:r>
            <a:rPr lang="ru-RU" sz="1500" b="1" dirty="0" smtClean="0">
              <a:latin typeface="Times New Roman" pitchFamily="18" charset="0"/>
              <a:cs typeface="Times New Roman" pitchFamily="18" charset="0"/>
            </a:rPr>
            <a:t> жана </a:t>
          </a:r>
          <a:r>
            <a:rPr lang="ru-RU" sz="1500" b="1" dirty="0" err="1" smtClean="0">
              <a:latin typeface="Times New Roman" pitchFamily="18" charset="0"/>
              <a:cs typeface="Times New Roman" pitchFamily="18" charset="0"/>
            </a:rPr>
            <a:t>Түптө  ишке</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киргизилген</a:t>
          </a:r>
          <a:r>
            <a:rPr lang="ru-RU" sz="1500" b="1" dirty="0" smtClean="0">
              <a:latin typeface="Times New Roman" pitchFamily="18" charset="0"/>
              <a:cs typeface="Times New Roman" pitchFamily="18" charset="0"/>
            </a:rPr>
            <a:t>, Ош </a:t>
          </a:r>
          <a:r>
            <a:rPr lang="ru-RU" sz="1500" b="1" dirty="0" err="1" smtClean="0">
              <a:latin typeface="Times New Roman" pitchFamily="18" charset="0"/>
              <a:cs typeface="Times New Roman" pitchFamily="18" charset="0"/>
            </a:rPr>
            <a:t>шаарында</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курулуп</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жатат</a:t>
          </a:r>
          <a:r>
            <a:rPr lang="ru-RU" sz="1500" b="1" dirty="0" smtClean="0">
              <a:latin typeface="Times New Roman" pitchFamily="18" charset="0"/>
              <a:cs typeface="Times New Roman" pitchFamily="18" charset="0"/>
            </a:rPr>
            <a:t>.</a:t>
          </a:r>
          <a:endParaRPr lang="ru-RU" sz="1500" b="1" dirty="0">
            <a:latin typeface="Times New Roman" pitchFamily="18" charset="0"/>
            <a:cs typeface="Times New Roman" pitchFamily="18" charset="0"/>
          </a:endParaRPr>
        </a:p>
      </dgm:t>
    </dgm:pt>
    <dgm:pt modelId="{207C4614-24A1-444D-967E-DE73601B3508}" type="parTrans" cxnId="{BD8705FD-F191-4644-88FD-980EFCCEA20B}">
      <dgm:prSet/>
      <dgm:spPr/>
      <dgm:t>
        <a:bodyPr/>
        <a:lstStyle/>
        <a:p>
          <a:endParaRPr lang="ru-RU" sz="1500" b="1">
            <a:latin typeface="Times New Roman" pitchFamily="18" charset="0"/>
            <a:cs typeface="Times New Roman" pitchFamily="18" charset="0"/>
          </a:endParaRPr>
        </a:p>
      </dgm:t>
    </dgm:pt>
    <dgm:pt modelId="{07783B78-B612-43A8-A3B2-AC245A5BDE01}" type="sibTrans" cxnId="{BD8705FD-F191-4644-88FD-980EFCCEA20B}">
      <dgm:prSet/>
      <dgm:spPr/>
      <dgm:t>
        <a:bodyPr/>
        <a:lstStyle/>
        <a:p>
          <a:endParaRPr lang="ru-RU" sz="1500" b="1">
            <a:latin typeface="Times New Roman" pitchFamily="18" charset="0"/>
            <a:cs typeface="Times New Roman" pitchFamily="18" charset="0"/>
          </a:endParaRPr>
        </a:p>
      </dgm:t>
    </dgm:pt>
    <dgm:pt modelId="{773C3D9C-9D23-4CF1-9B7F-B3F3AB9CC297}">
      <dgm:prSet phldrT="[Текст]" custT="1">
        <dgm:style>
          <a:lnRef idx="3">
            <a:schemeClr val="lt1"/>
          </a:lnRef>
          <a:fillRef idx="1">
            <a:schemeClr val="accent3"/>
          </a:fillRef>
          <a:effectRef idx="1">
            <a:schemeClr val="accent3"/>
          </a:effectRef>
          <a:fontRef idx="minor">
            <a:schemeClr val="lt1"/>
          </a:fontRef>
        </dgm:style>
      </dgm:prSet>
      <dgm:spPr/>
      <dgm:t>
        <a:bodyPr/>
        <a:lstStyle/>
        <a:p>
          <a:r>
            <a:rPr lang="ru-RU" sz="1500" b="1" dirty="0" smtClean="0">
              <a:latin typeface="Times New Roman" pitchFamily="18" charset="0"/>
              <a:cs typeface="Times New Roman" pitchFamily="18" charset="0"/>
            </a:rPr>
            <a:t>6</a:t>
          </a:r>
          <a:endParaRPr lang="ru-RU" sz="1500" b="1" dirty="0">
            <a:latin typeface="Times New Roman" pitchFamily="18" charset="0"/>
            <a:cs typeface="Times New Roman" pitchFamily="18" charset="0"/>
          </a:endParaRPr>
        </a:p>
      </dgm:t>
    </dgm:pt>
    <dgm:pt modelId="{D73C45E3-44DF-43DB-8E96-DE2A43D4CBE7}" type="parTrans" cxnId="{7A62D4CA-A6D8-49F5-B9DF-EE1B4E024528}">
      <dgm:prSet/>
      <dgm:spPr/>
      <dgm:t>
        <a:bodyPr/>
        <a:lstStyle/>
        <a:p>
          <a:endParaRPr lang="ru-RU" sz="1500" b="1">
            <a:latin typeface="Times New Roman" pitchFamily="18" charset="0"/>
            <a:cs typeface="Times New Roman" pitchFamily="18" charset="0"/>
          </a:endParaRPr>
        </a:p>
      </dgm:t>
    </dgm:pt>
    <dgm:pt modelId="{4E0562F4-00EA-4E94-837F-AA99CC3BFF14}" type="sibTrans" cxnId="{7A62D4CA-A6D8-49F5-B9DF-EE1B4E024528}">
      <dgm:prSet/>
      <dgm:spPr/>
      <dgm:t>
        <a:bodyPr/>
        <a:lstStyle/>
        <a:p>
          <a:endParaRPr lang="ru-RU" sz="1500" b="1">
            <a:latin typeface="Times New Roman" pitchFamily="18" charset="0"/>
            <a:cs typeface="Times New Roman" pitchFamily="18" charset="0"/>
          </a:endParaRPr>
        </a:p>
      </dgm:t>
    </dgm:pt>
    <dgm:pt modelId="{6C81963D-CF90-4096-9FB5-A404B2810FEB}">
      <dgm:prSet phldrT="[Текст]" custT="1">
        <dgm:style>
          <a:lnRef idx="3">
            <a:schemeClr val="lt1"/>
          </a:lnRef>
          <a:fillRef idx="1">
            <a:schemeClr val="accent3"/>
          </a:fillRef>
          <a:effectRef idx="1">
            <a:schemeClr val="accent3"/>
          </a:effectRef>
          <a:fontRef idx="minor">
            <a:schemeClr val="lt1"/>
          </a:fontRef>
        </dgm:style>
      </dgm:prSet>
      <dgm:spPr/>
      <dgm:t>
        <a:bodyPr/>
        <a:lstStyle/>
        <a:p>
          <a:r>
            <a:rPr lang="ru-RU" sz="1500" b="1" dirty="0" smtClean="0">
              <a:latin typeface="Times New Roman" pitchFamily="18" charset="0"/>
              <a:cs typeface="Times New Roman" pitchFamily="18" charset="0"/>
            </a:rPr>
            <a:t>7</a:t>
          </a:r>
          <a:endParaRPr lang="ru-RU" sz="1500" b="1" dirty="0">
            <a:latin typeface="Times New Roman" pitchFamily="18" charset="0"/>
            <a:cs typeface="Times New Roman" pitchFamily="18" charset="0"/>
          </a:endParaRPr>
        </a:p>
      </dgm:t>
    </dgm:pt>
    <dgm:pt modelId="{9C5B16E7-24A3-484F-A03D-D26C258C8832}" type="parTrans" cxnId="{F39D99D7-CB4E-475B-B664-90DDA4CAEF19}">
      <dgm:prSet/>
      <dgm:spPr/>
      <dgm:t>
        <a:bodyPr/>
        <a:lstStyle/>
        <a:p>
          <a:endParaRPr lang="ru-RU" sz="1500" b="1">
            <a:latin typeface="Times New Roman" pitchFamily="18" charset="0"/>
            <a:cs typeface="Times New Roman" pitchFamily="18" charset="0"/>
          </a:endParaRPr>
        </a:p>
      </dgm:t>
    </dgm:pt>
    <dgm:pt modelId="{46C46669-6CCA-4FBC-94F3-B3A9333FEF06}" type="sibTrans" cxnId="{F39D99D7-CB4E-475B-B664-90DDA4CAEF19}">
      <dgm:prSet/>
      <dgm:spPr/>
      <dgm:t>
        <a:bodyPr/>
        <a:lstStyle/>
        <a:p>
          <a:endParaRPr lang="ru-RU" sz="1500" b="1">
            <a:latin typeface="Times New Roman" pitchFamily="18" charset="0"/>
            <a:cs typeface="Times New Roman" pitchFamily="18" charset="0"/>
          </a:endParaRPr>
        </a:p>
      </dgm:t>
    </dgm:pt>
    <dgm:pt modelId="{AF7364CC-F2D5-46AB-A4B8-BF27E9318A43}">
      <dgm:prSet phldrT="[Текст]" custT="1">
        <dgm:style>
          <a:lnRef idx="2">
            <a:schemeClr val="accent3"/>
          </a:lnRef>
          <a:fillRef idx="1">
            <a:schemeClr val="lt1"/>
          </a:fillRef>
          <a:effectRef idx="0">
            <a:schemeClr val="accent3"/>
          </a:effectRef>
          <a:fontRef idx="minor">
            <a:schemeClr val="dk1"/>
          </a:fontRef>
        </dgm:style>
      </dgm:prSet>
      <dgm:spPr/>
      <dgm:t>
        <a:bodyPr/>
        <a:lstStyle/>
        <a:p>
          <a:r>
            <a:rPr lang="ru-RU" sz="1500" b="1" dirty="0" err="1" smtClean="0">
              <a:latin typeface="Times New Roman" pitchFamily="18" charset="0"/>
              <a:cs typeface="Times New Roman" pitchFamily="18" charset="0"/>
            </a:rPr>
            <a:t>Жүргүзүлгөн</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фитосанитардык</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текшерүүлөрдүн</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натыйжасында</a:t>
          </a:r>
          <a:r>
            <a:rPr lang="ru-RU" sz="1500" b="1" dirty="0" smtClean="0">
              <a:latin typeface="Times New Roman" pitchFamily="18" charset="0"/>
              <a:cs typeface="Times New Roman" pitchFamily="18" charset="0"/>
            </a:rPr>
            <a:t> 7 </a:t>
          </a:r>
          <a:r>
            <a:rPr lang="ru-RU" sz="1500" b="1" dirty="0" err="1" smtClean="0">
              <a:latin typeface="Times New Roman" pitchFamily="18" charset="0"/>
              <a:cs typeface="Times New Roman" pitchFamily="18" charset="0"/>
            </a:rPr>
            <a:t>карантиндик</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объектин</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таркалуу</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чөйрөсү</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такталды</a:t>
          </a:r>
          <a:r>
            <a:rPr lang="ru-RU" sz="1500" b="1" dirty="0" smtClean="0">
              <a:latin typeface="Times New Roman" pitchFamily="18" charset="0"/>
              <a:cs typeface="Times New Roman" pitchFamily="18" charset="0"/>
            </a:rPr>
            <a:t> жана 7 </a:t>
          </a:r>
          <a:r>
            <a:rPr lang="ru-RU" sz="1500" b="1" dirty="0" err="1" smtClean="0">
              <a:latin typeface="Times New Roman" pitchFamily="18" charset="0"/>
              <a:cs typeface="Times New Roman" pitchFamily="18" charset="0"/>
            </a:rPr>
            <a:t>жаңы</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мурда</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кездешпеген</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карантиндик</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объектин</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таркалуу</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чөйрөсү</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аныкталды</a:t>
          </a:r>
          <a:endParaRPr lang="ru-RU" sz="1500" b="1" dirty="0">
            <a:latin typeface="Times New Roman" pitchFamily="18" charset="0"/>
            <a:cs typeface="Times New Roman" pitchFamily="18" charset="0"/>
          </a:endParaRPr>
        </a:p>
      </dgm:t>
    </dgm:pt>
    <dgm:pt modelId="{EB63D3A0-B103-405B-9E0F-03D5B0278173}" type="parTrans" cxnId="{B690DFF8-4F07-4D87-80FF-0C57B4FC23F0}">
      <dgm:prSet/>
      <dgm:spPr/>
      <dgm:t>
        <a:bodyPr/>
        <a:lstStyle/>
        <a:p>
          <a:endParaRPr lang="ru-RU" sz="1500" b="1">
            <a:latin typeface="Times New Roman" pitchFamily="18" charset="0"/>
            <a:cs typeface="Times New Roman" pitchFamily="18" charset="0"/>
          </a:endParaRPr>
        </a:p>
      </dgm:t>
    </dgm:pt>
    <dgm:pt modelId="{66C18E22-EBD1-4CE3-A05D-ADE8EABE0BD6}" type="sibTrans" cxnId="{B690DFF8-4F07-4D87-80FF-0C57B4FC23F0}">
      <dgm:prSet/>
      <dgm:spPr/>
      <dgm:t>
        <a:bodyPr/>
        <a:lstStyle/>
        <a:p>
          <a:endParaRPr lang="ru-RU" sz="1500" b="1">
            <a:latin typeface="Times New Roman" pitchFamily="18" charset="0"/>
            <a:cs typeface="Times New Roman" pitchFamily="18" charset="0"/>
          </a:endParaRPr>
        </a:p>
      </dgm:t>
    </dgm:pt>
    <dgm:pt modelId="{20BD502D-D774-4043-99A3-F50CEDFFE637}">
      <dgm:prSet custT="1">
        <dgm:style>
          <a:lnRef idx="2">
            <a:schemeClr val="accent3"/>
          </a:lnRef>
          <a:fillRef idx="1">
            <a:schemeClr val="lt1"/>
          </a:fillRef>
          <a:effectRef idx="0">
            <a:schemeClr val="accent3"/>
          </a:effectRef>
          <a:fontRef idx="minor">
            <a:schemeClr val="dk1"/>
          </a:fontRef>
        </dgm:style>
      </dgm:prSet>
      <dgm:spPr/>
      <dgm:t>
        <a:bodyPr/>
        <a:lstStyle/>
        <a:p>
          <a:r>
            <a:rPr lang="ru-RU" sz="1500" b="1" dirty="0" err="1" smtClean="0">
              <a:latin typeface="Times New Roman" pitchFamily="18" charset="0"/>
              <a:cs typeface="Times New Roman" pitchFamily="18" charset="0"/>
            </a:rPr>
            <a:t>ЕАЭБдин</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карантиндик</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объектилеринин</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бирдиктүү</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тизмесин</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даярдоо</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максатында</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үстүбүздөгү</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жылы</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постсоветтик</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мезгилден</a:t>
          </a:r>
          <a:r>
            <a:rPr lang="ru-RU" sz="1500" b="1" dirty="0" smtClean="0">
              <a:latin typeface="Times New Roman" pitchFamily="18" charset="0"/>
              <a:cs typeface="Times New Roman" pitchFamily="18" charset="0"/>
            </a:rPr>
            <a:t> бери </a:t>
          </a:r>
          <a:r>
            <a:rPr lang="ru-RU" sz="1500" b="1" dirty="0" err="1" smtClean="0">
              <a:latin typeface="Times New Roman" pitchFamily="18" charset="0"/>
              <a:cs typeface="Times New Roman" pitchFamily="18" charset="0"/>
            </a:rPr>
            <a:t>биринчи</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жолу</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карантиндик</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объектилердин</a:t>
          </a:r>
          <a:r>
            <a:rPr lang="ru-RU" sz="1500" b="1" dirty="0" smtClean="0">
              <a:latin typeface="Times New Roman" pitchFamily="18" charset="0"/>
              <a:cs typeface="Times New Roman" pitchFamily="18" charset="0"/>
            </a:rPr>
            <a:t> 17 </a:t>
          </a:r>
          <a:r>
            <a:rPr lang="ru-RU" sz="1500" b="1" dirty="0" err="1" smtClean="0">
              <a:latin typeface="Times New Roman" pitchFamily="18" charset="0"/>
              <a:cs typeface="Times New Roman" pitchFamily="18" charset="0"/>
            </a:rPr>
            <a:t>түрүнө</a:t>
          </a:r>
          <a:r>
            <a:rPr lang="ru-RU" sz="1500" b="1" dirty="0" smtClean="0">
              <a:latin typeface="Times New Roman" pitchFamily="18" charset="0"/>
              <a:cs typeface="Times New Roman" pitchFamily="18" charset="0"/>
            </a:rPr>
            <a:t> карата 8100 </a:t>
          </a:r>
          <a:r>
            <a:rPr lang="ru-RU" sz="1500" b="1" dirty="0" err="1" smtClean="0">
              <a:latin typeface="Times New Roman" pitchFamily="18" charset="0"/>
              <a:cs typeface="Times New Roman" pitchFamily="18" charset="0"/>
            </a:rPr>
            <a:t>даана</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феромондук</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тузактар</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коюлду</a:t>
          </a:r>
          <a:r>
            <a:rPr lang="ru-RU" sz="1500" b="1" dirty="0" smtClean="0">
              <a:latin typeface="Times New Roman" pitchFamily="18" charset="0"/>
              <a:cs typeface="Times New Roman" pitchFamily="18" charset="0"/>
            </a:rPr>
            <a:t>.</a:t>
          </a:r>
          <a:endParaRPr lang="ru-RU" sz="1500" b="1" dirty="0">
            <a:latin typeface="Times New Roman" pitchFamily="18" charset="0"/>
            <a:cs typeface="Times New Roman" pitchFamily="18" charset="0"/>
          </a:endParaRPr>
        </a:p>
      </dgm:t>
    </dgm:pt>
    <dgm:pt modelId="{D8042917-0DA8-4C3D-AF71-5DCB263549AA}" type="parTrans" cxnId="{8AD3B2FF-8F8D-427C-95AD-1486A48CBC7A}">
      <dgm:prSet/>
      <dgm:spPr/>
      <dgm:t>
        <a:bodyPr/>
        <a:lstStyle/>
        <a:p>
          <a:endParaRPr lang="ru-RU" sz="1500" b="1">
            <a:latin typeface="Times New Roman" pitchFamily="18" charset="0"/>
            <a:cs typeface="Times New Roman" pitchFamily="18" charset="0"/>
          </a:endParaRPr>
        </a:p>
      </dgm:t>
    </dgm:pt>
    <dgm:pt modelId="{7F8E2CBF-0003-47BF-BB81-1CE9C8CD10E4}" type="sibTrans" cxnId="{8AD3B2FF-8F8D-427C-95AD-1486A48CBC7A}">
      <dgm:prSet/>
      <dgm:spPr/>
      <dgm:t>
        <a:bodyPr/>
        <a:lstStyle/>
        <a:p>
          <a:endParaRPr lang="ru-RU" sz="1500" b="1">
            <a:latin typeface="Times New Roman" pitchFamily="18" charset="0"/>
            <a:cs typeface="Times New Roman" pitchFamily="18" charset="0"/>
          </a:endParaRPr>
        </a:p>
      </dgm:t>
    </dgm:pt>
    <dgm:pt modelId="{2CC2329F-03CD-4318-BCD5-BC73BF609A70}" type="pres">
      <dgm:prSet presAssocID="{DC9DB650-0817-4FF3-AF34-6168E6E7F864}" presName="linearFlow" presStyleCnt="0">
        <dgm:presLayoutVars>
          <dgm:dir/>
          <dgm:animLvl val="lvl"/>
          <dgm:resizeHandles val="exact"/>
        </dgm:presLayoutVars>
      </dgm:prSet>
      <dgm:spPr/>
      <dgm:t>
        <a:bodyPr/>
        <a:lstStyle/>
        <a:p>
          <a:endParaRPr lang="ru-RU"/>
        </a:p>
      </dgm:t>
    </dgm:pt>
    <dgm:pt modelId="{41BFA850-A421-4140-9ADE-230D16BD9C31}" type="pres">
      <dgm:prSet presAssocID="{78A326D4-CA81-486D-9382-8EEA71E39120}" presName="composite" presStyleCnt="0"/>
      <dgm:spPr/>
    </dgm:pt>
    <dgm:pt modelId="{A6339E7E-7E4B-4CFE-AAD2-83531390EA3A}" type="pres">
      <dgm:prSet presAssocID="{78A326D4-CA81-486D-9382-8EEA71E39120}" presName="parentText" presStyleLbl="alignNode1" presStyleIdx="0" presStyleCnt="3" custScaleY="87090">
        <dgm:presLayoutVars>
          <dgm:chMax val="1"/>
          <dgm:bulletEnabled val="1"/>
        </dgm:presLayoutVars>
      </dgm:prSet>
      <dgm:spPr/>
      <dgm:t>
        <a:bodyPr/>
        <a:lstStyle/>
        <a:p>
          <a:endParaRPr lang="ru-RU"/>
        </a:p>
      </dgm:t>
    </dgm:pt>
    <dgm:pt modelId="{48F12A51-5B07-4F02-BDEC-0D5DCE7476D0}" type="pres">
      <dgm:prSet presAssocID="{78A326D4-CA81-486D-9382-8EEA71E39120}" presName="descendantText" presStyleLbl="alignAcc1" presStyleIdx="0" presStyleCnt="3" custLinFactNeighborX="-394" custLinFactNeighborY="-6100">
        <dgm:presLayoutVars>
          <dgm:bulletEnabled val="1"/>
        </dgm:presLayoutVars>
      </dgm:prSet>
      <dgm:spPr/>
      <dgm:t>
        <a:bodyPr/>
        <a:lstStyle/>
        <a:p>
          <a:endParaRPr lang="ru-RU"/>
        </a:p>
      </dgm:t>
    </dgm:pt>
    <dgm:pt modelId="{35E300E3-AE92-4DCA-8D0C-6B7FB93C2851}" type="pres">
      <dgm:prSet presAssocID="{EB4048FA-424B-47F5-BF54-C42903288DC5}" presName="sp" presStyleCnt="0"/>
      <dgm:spPr/>
    </dgm:pt>
    <dgm:pt modelId="{F1DAA436-E90A-4A71-B24B-4CB8875E08C0}" type="pres">
      <dgm:prSet presAssocID="{773C3D9C-9D23-4CF1-9B7F-B3F3AB9CC297}" presName="composite" presStyleCnt="0"/>
      <dgm:spPr/>
    </dgm:pt>
    <dgm:pt modelId="{12BB7739-15E3-4A82-9999-EE7A646B6ECC}" type="pres">
      <dgm:prSet presAssocID="{773C3D9C-9D23-4CF1-9B7F-B3F3AB9CC297}" presName="parentText" presStyleLbl="alignNode1" presStyleIdx="1" presStyleCnt="3" custScaleY="83312" custLinFactNeighborX="-1888" custLinFactNeighborY="-3317">
        <dgm:presLayoutVars>
          <dgm:chMax val="1"/>
          <dgm:bulletEnabled val="1"/>
        </dgm:presLayoutVars>
      </dgm:prSet>
      <dgm:spPr/>
      <dgm:t>
        <a:bodyPr/>
        <a:lstStyle/>
        <a:p>
          <a:endParaRPr lang="ru-RU"/>
        </a:p>
      </dgm:t>
    </dgm:pt>
    <dgm:pt modelId="{EBC86F2C-3FDF-4334-BA19-CE89B88389AB}" type="pres">
      <dgm:prSet presAssocID="{773C3D9C-9D23-4CF1-9B7F-B3F3AB9CC297}" presName="descendantText" presStyleLbl="alignAcc1" presStyleIdx="1" presStyleCnt="3" custLinFactNeighborX="-394" custLinFactNeighborY="-9149">
        <dgm:presLayoutVars>
          <dgm:bulletEnabled val="1"/>
        </dgm:presLayoutVars>
      </dgm:prSet>
      <dgm:spPr/>
      <dgm:t>
        <a:bodyPr/>
        <a:lstStyle/>
        <a:p>
          <a:endParaRPr lang="ru-RU"/>
        </a:p>
      </dgm:t>
    </dgm:pt>
    <dgm:pt modelId="{E8A91360-577D-4B68-B0C2-DB551F827EA3}" type="pres">
      <dgm:prSet presAssocID="{4E0562F4-00EA-4E94-837F-AA99CC3BFF14}" presName="sp" presStyleCnt="0"/>
      <dgm:spPr/>
    </dgm:pt>
    <dgm:pt modelId="{506E8C4E-672E-4B68-8A97-71A58ADB23D8}" type="pres">
      <dgm:prSet presAssocID="{6C81963D-CF90-4096-9FB5-A404B2810FEB}" presName="composite" presStyleCnt="0"/>
      <dgm:spPr/>
    </dgm:pt>
    <dgm:pt modelId="{C0D56AE3-A3E0-465F-A98F-BE006260DD05}" type="pres">
      <dgm:prSet presAssocID="{6C81963D-CF90-4096-9FB5-A404B2810FEB}" presName="parentText" presStyleLbl="alignNode1" presStyleIdx="2" presStyleCnt="3" custScaleY="86192" custLinFactNeighborX="-1888" custLinFactNeighborY="-3965">
        <dgm:presLayoutVars>
          <dgm:chMax val="1"/>
          <dgm:bulletEnabled val="1"/>
        </dgm:presLayoutVars>
      </dgm:prSet>
      <dgm:spPr/>
      <dgm:t>
        <a:bodyPr/>
        <a:lstStyle/>
        <a:p>
          <a:endParaRPr lang="ru-RU"/>
        </a:p>
      </dgm:t>
    </dgm:pt>
    <dgm:pt modelId="{EBD2250D-8DD5-4E2E-A2D3-23355806D155}" type="pres">
      <dgm:prSet presAssocID="{6C81963D-CF90-4096-9FB5-A404B2810FEB}" presName="descendantText" presStyleLbl="alignAcc1" presStyleIdx="2" presStyleCnt="3" custLinFactNeighborX="-394" custLinFactNeighborY="-6100">
        <dgm:presLayoutVars>
          <dgm:bulletEnabled val="1"/>
        </dgm:presLayoutVars>
      </dgm:prSet>
      <dgm:spPr/>
      <dgm:t>
        <a:bodyPr/>
        <a:lstStyle/>
        <a:p>
          <a:endParaRPr lang="ru-RU"/>
        </a:p>
      </dgm:t>
    </dgm:pt>
  </dgm:ptLst>
  <dgm:cxnLst>
    <dgm:cxn modelId="{BD8705FD-F191-4644-88FD-980EFCCEA20B}" srcId="{78A326D4-CA81-486D-9382-8EEA71E39120}" destId="{65C916BF-8C60-48FD-9DA1-F04E2CD5D876}" srcOrd="0" destOrd="0" parTransId="{207C4614-24A1-444D-967E-DE73601B3508}" sibTransId="{07783B78-B612-43A8-A3B2-AC245A5BDE01}"/>
    <dgm:cxn modelId="{1D905BEB-3171-4756-88E5-5EF5CEA4A945}" type="presOf" srcId="{AF7364CC-F2D5-46AB-A4B8-BF27E9318A43}" destId="{EBD2250D-8DD5-4E2E-A2D3-23355806D155}" srcOrd="0" destOrd="0" presId="urn:microsoft.com/office/officeart/2005/8/layout/chevron2"/>
    <dgm:cxn modelId="{7A62D4CA-A6D8-49F5-B9DF-EE1B4E024528}" srcId="{DC9DB650-0817-4FF3-AF34-6168E6E7F864}" destId="{773C3D9C-9D23-4CF1-9B7F-B3F3AB9CC297}" srcOrd="1" destOrd="0" parTransId="{D73C45E3-44DF-43DB-8E96-DE2A43D4CBE7}" sibTransId="{4E0562F4-00EA-4E94-837F-AA99CC3BFF14}"/>
    <dgm:cxn modelId="{F39D99D7-CB4E-475B-B664-90DDA4CAEF19}" srcId="{DC9DB650-0817-4FF3-AF34-6168E6E7F864}" destId="{6C81963D-CF90-4096-9FB5-A404B2810FEB}" srcOrd="2" destOrd="0" parTransId="{9C5B16E7-24A3-484F-A03D-D26C258C8832}" sibTransId="{46C46669-6CCA-4FBC-94F3-B3A9333FEF06}"/>
    <dgm:cxn modelId="{24FF0D00-544D-4184-A1E7-3F4BC7F5BA14}" type="presOf" srcId="{78A326D4-CA81-486D-9382-8EEA71E39120}" destId="{A6339E7E-7E4B-4CFE-AAD2-83531390EA3A}" srcOrd="0" destOrd="0" presId="urn:microsoft.com/office/officeart/2005/8/layout/chevron2"/>
    <dgm:cxn modelId="{101757BC-2C3A-4FF1-AE4C-A624EF51D71B}" type="presOf" srcId="{773C3D9C-9D23-4CF1-9B7F-B3F3AB9CC297}" destId="{12BB7739-15E3-4A82-9999-EE7A646B6ECC}" srcOrd="0" destOrd="0" presId="urn:microsoft.com/office/officeart/2005/8/layout/chevron2"/>
    <dgm:cxn modelId="{D297F0CA-BBBD-4D23-8433-8FF8C31128B1}" srcId="{DC9DB650-0817-4FF3-AF34-6168E6E7F864}" destId="{78A326D4-CA81-486D-9382-8EEA71E39120}" srcOrd="0" destOrd="0" parTransId="{D966D7D4-B959-4E60-87BA-434F280C8770}" sibTransId="{EB4048FA-424B-47F5-BF54-C42903288DC5}"/>
    <dgm:cxn modelId="{7DB11436-CB8C-486B-A2E6-D18C21578B7F}" type="presOf" srcId="{DC9DB650-0817-4FF3-AF34-6168E6E7F864}" destId="{2CC2329F-03CD-4318-BCD5-BC73BF609A70}" srcOrd="0" destOrd="0" presId="urn:microsoft.com/office/officeart/2005/8/layout/chevron2"/>
    <dgm:cxn modelId="{8AD3B2FF-8F8D-427C-95AD-1486A48CBC7A}" srcId="{773C3D9C-9D23-4CF1-9B7F-B3F3AB9CC297}" destId="{20BD502D-D774-4043-99A3-F50CEDFFE637}" srcOrd="0" destOrd="0" parTransId="{D8042917-0DA8-4C3D-AF71-5DCB263549AA}" sibTransId="{7F8E2CBF-0003-47BF-BB81-1CE9C8CD10E4}"/>
    <dgm:cxn modelId="{2F1D417C-7566-4C06-80F9-40CD33A785F5}" type="presOf" srcId="{65C916BF-8C60-48FD-9DA1-F04E2CD5D876}" destId="{48F12A51-5B07-4F02-BDEC-0D5DCE7476D0}" srcOrd="0" destOrd="0" presId="urn:microsoft.com/office/officeart/2005/8/layout/chevron2"/>
    <dgm:cxn modelId="{1415A6BB-6D99-4C4C-ADFF-D508AAAA7DDD}" type="presOf" srcId="{6C81963D-CF90-4096-9FB5-A404B2810FEB}" destId="{C0D56AE3-A3E0-465F-A98F-BE006260DD05}" srcOrd="0" destOrd="0" presId="urn:microsoft.com/office/officeart/2005/8/layout/chevron2"/>
    <dgm:cxn modelId="{B690DFF8-4F07-4D87-80FF-0C57B4FC23F0}" srcId="{6C81963D-CF90-4096-9FB5-A404B2810FEB}" destId="{AF7364CC-F2D5-46AB-A4B8-BF27E9318A43}" srcOrd="0" destOrd="0" parTransId="{EB63D3A0-B103-405B-9E0F-03D5B0278173}" sibTransId="{66C18E22-EBD1-4CE3-A05D-ADE8EABE0BD6}"/>
    <dgm:cxn modelId="{97CDC053-ED4B-4995-9DD6-04479DD62B11}" type="presOf" srcId="{20BD502D-D774-4043-99A3-F50CEDFFE637}" destId="{EBC86F2C-3FDF-4334-BA19-CE89B88389AB}" srcOrd="0" destOrd="0" presId="urn:microsoft.com/office/officeart/2005/8/layout/chevron2"/>
    <dgm:cxn modelId="{45C47626-A99B-4AF4-A5D9-7E7A2B5473B4}" type="presParOf" srcId="{2CC2329F-03CD-4318-BCD5-BC73BF609A70}" destId="{41BFA850-A421-4140-9ADE-230D16BD9C31}" srcOrd="0" destOrd="0" presId="urn:microsoft.com/office/officeart/2005/8/layout/chevron2"/>
    <dgm:cxn modelId="{0A3F340D-0F88-4611-B570-871BCF37B19B}" type="presParOf" srcId="{41BFA850-A421-4140-9ADE-230D16BD9C31}" destId="{A6339E7E-7E4B-4CFE-AAD2-83531390EA3A}" srcOrd="0" destOrd="0" presId="urn:microsoft.com/office/officeart/2005/8/layout/chevron2"/>
    <dgm:cxn modelId="{3C5443CB-74C4-4FD1-BE6A-F861B1B2E3CF}" type="presParOf" srcId="{41BFA850-A421-4140-9ADE-230D16BD9C31}" destId="{48F12A51-5B07-4F02-BDEC-0D5DCE7476D0}" srcOrd="1" destOrd="0" presId="urn:microsoft.com/office/officeart/2005/8/layout/chevron2"/>
    <dgm:cxn modelId="{4671FD73-B31F-4683-8BB9-5531698420BF}" type="presParOf" srcId="{2CC2329F-03CD-4318-BCD5-BC73BF609A70}" destId="{35E300E3-AE92-4DCA-8D0C-6B7FB93C2851}" srcOrd="1" destOrd="0" presId="urn:microsoft.com/office/officeart/2005/8/layout/chevron2"/>
    <dgm:cxn modelId="{865066EC-44E6-48C0-8CA8-A43D8B35D416}" type="presParOf" srcId="{2CC2329F-03CD-4318-BCD5-BC73BF609A70}" destId="{F1DAA436-E90A-4A71-B24B-4CB8875E08C0}" srcOrd="2" destOrd="0" presId="urn:microsoft.com/office/officeart/2005/8/layout/chevron2"/>
    <dgm:cxn modelId="{8232848A-926E-4413-AE79-029AF7792A4E}" type="presParOf" srcId="{F1DAA436-E90A-4A71-B24B-4CB8875E08C0}" destId="{12BB7739-15E3-4A82-9999-EE7A646B6ECC}" srcOrd="0" destOrd="0" presId="urn:microsoft.com/office/officeart/2005/8/layout/chevron2"/>
    <dgm:cxn modelId="{95A7E51C-4664-4FC9-BF32-C583C058F128}" type="presParOf" srcId="{F1DAA436-E90A-4A71-B24B-4CB8875E08C0}" destId="{EBC86F2C-3FDF-4334-BA19-CE89B88389AB}" srcOrd="1" destOrd="0" presId="urn:microsoft.com/office/officeart/2005/8/layout/chevron2"/>
    <dgm:cxn modelId="{8DC9FBB6-460A-49EC-96D6-AE266C24BB86}" type="presParOf" srcId="{2CC2329F-03CD-4318-BCD5-BC73BF609A70}" destId="{E8A91360-577D-4B68-B0C2-DB551F827EA3}" srcOrd="3" destOrd="0" presId="urn:microsoft.com/office/officeart/2005/8/layout/chevron2"/>
    <dgm:cxn modelId="{4E663ADE-F149-4761-A6C6-C80DDB1DE2E2}" type="presParOf" srcId="{2CC2329F-03CD-4318-BCD5-BC73BF609A70}" destId="{506E8C4E-672E-4B68-8A97-71A58ADB23D8}" srcOrd="4" destOrd="0" presId="urn:microsoft.com/office/officeart/2005/8/layout/chevron2"/>
    <dgm:cxn modelId="{C958E75B-6F30-4501-89B5-92284FFA99F2}" type="presParOf" srcId="{506E8C4E-672E-4B68-8A97-71A58ADB23D8}" destId="{C0D56AE3-A3E0-465F-A98F-BE006260DD05}" srcOrd="0" destOrd="0" presId="urn:microsoft.com/office/officeart/2005/8/layout/chevron2"/>
    <dgm:cxn modelId="{3FE7FF41-F804-4682-8257-C62FB641DCCB}" type="presParOf" srcId="{506E8C4E-672E-4B68-8A97-71A58ADB23D8}" destId="{EBD2250D-8DD5-4E2E-A2D3-23355806D155}"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D8DDEF0-99DF-4729-A2A5-3183307F34E3}" type="doc">
      <dgm:prSet loTypeId="urn:microsoft.com/office/officeart/2005/8/layout/arrow3" loCatId="relationship" qsTypeId="urn:microsoft.com/office/officeart/2005/8/quickstyle/3d1" qsCatId="3D" csTypeId="urn:microsoft.com/office/officeart/2005/8/colors/colorful3" csCatId="colorful" phldr="1"/>
      <dgm:spPr/>
      <dgm:t>
        <a:bodyPr/>
        <a:lstStyle/>
        <a:p>
          <a:endParaRPr lang="ru-RU"/>
        </a:p>
      </dgm:t>
    </dgm:pt>
    <dgm:pt modelId="{B4C0A2C3-466B-4725-B7D7-49A4C9B14A38}">
      <dgm:prSet phldrT="[Текст]">
        <dgm:style>
          <a:lnRef idx="1">
            <a:schemeClr val="accent3"/>
          </a:lnRef>
          <a:fillRef idx="2">
            <a:schemeClr val="accent3"/>
          </a:fillRef>
          <a:effectRef idx="1">
            <a:schemeClr val="accent3"/>
          </a:effectRef>
          <a:fontRef idx="minor">
            <a:schemeClr val="dk1"/>
          </a:fontRef>
        </dgm:style>
      </dgm:prSet>
      <dgm:spPr/>
      <dgm:t>
        <a:bodyPr/>
        <a:lstStyle/>
        <a:p>
          <a:r>
            <a:rPr lang="ky-KG" dirty="0" smtClean="0">
              <a:latin typeface="Times New Roman" pitchFamily="18" charset="0"/>
              <a:cs typeface="Times New Roman" pitchFamily="18" charset="0"/>
            </a:rPr>
            <a:t>Импорттоо: Россия Федерациясынын жер семирткичтрди  ташып келүү 5,5 эсеге көбөйсө, тооктун этин ташып келүү 69,6 пайызга өскөн. </a:t>
          </a:r>
          <a:endParaRPr lang="ru-RU" dirty="0">
            <a:latin typeface="Times New Roman" pitchFamily="18" charset="0"/>
            <a:cs typeface="Times New Roman" pitchFamily="18" charset="0"/>
          </a:endParaRPr>
        </a:p>
      </dgm:t>
    </dgm:pt>
    <dgm:pt modelId="{D8DB2758-627B-4F5B-8112-65718878397D}" type="parTrans" cxnId="{00996FEC-675A-415B-BA77-2F224E26264A}">
      <dgm:prSet/>
      <dgm:spPr/>
      <dgm:t>
        <a:bodyPr/>
        <a:lstStyle/>
        <a:p>
          <a:endParaRPr lang="ru-RU"/>
        </a:p>
      </dgm:t>
    </dgm:pt>
    <dgm:pt modelId="{84A9E176-BE8A-4204-B2F2-1596242A60BE}" type="sibTrans" cxnId="{00996FEC-675A-415B-BA77-2F224E26264A}">
      <dgm:prSet/>
      <dgm:spPr/>
      <dgm:t>
        <a:bodyPr/>
        <a:lstStyle/>
        <a:p>
          <a:endParaRPr lang="ru-RU"/>
        </a:p>
      </dgm:t>
    </dgm:pt>
    <dgm:pt modelId="{BDD6502A-2670-4CED-93EC-CE9869229361}">
      <dgm:prSet phldrT="[Текст]">
        <dgm:style>
          <a:lnRef idx="1">
            <a:schemeClr val="accent1"/>
          </a:lnRef>
          <a:fillRef idx="2">
            <a:schemeClr val="accent1"/>
          </a:fillRef>
          <a:effectRef idx="1">
            <a:schemeClr val="accent1"/>
          </a:effectRef>
          <a:fontRef idx="minor">
            <a:schemeClr val="dk1"/>
          </a:fontRef>
        </dgm:style>
      </dgm:prSet>
      <dgm:spPr/>
      <dgm:t>
        <a:bodyPr/>
        <a:lstStyle/>
        <a:p>
          <a:r>
            <a:rPr lang="ky-KG" dirty="0" smtClean="0">
              <a:latin typeface="Times New Roman" pitchFamily="18" charset="0"/>
              <a:cs typeface="Times New Roman" pitchFamily="18" charset="0"/>
            </a:rPr>
            <a:t>Пахта буласын экспорттоо 5,4 эсеге, каймак майы 36,6 пайызга, быштак жана сырлар 35,3 пайызга көбөйүп, төө бурчактын экспорту 31,4 пайызга төмөндөгөн. Казахстанга болсо экспорттун көлөмү боюнча кондитер азыктары 1,7 эсеге жана сүт азыктары  6, 9 пайызга  жогорулаган.</a:t>
          </a:r>
          <a:endParaRPr lang="ru-RU" dirty="0" smtClean="0">
            <a:latin typeface="Times New Roman" pitchFamily="18" charset="0"/>
            <a:cs typeface="Times New Roman" pitchFamily="18" charset="0"/>
          </a:endParaRPr>
        </a:p>
      </dgm:t>
    </dgm:pt>
    <dgm:pt modelId="{A6244372-1683-45DD-9C02-B15785D84B3C}" type="parTrans" cxnId="{27EF2C6F-62B3-44CB-BE9E-A8C80C978C84}">
      <dgm:prSet/>
      <dgm:spPr/>
      <dgm:t>
        <a:bodyPr/>
        <a:lstStyle/>
        <a:p>
          <a:endParaRPr lang="ru-RU"/>
        </a:p>
      </dgm:t>
    </dgm:pt>
    <dgm:pt modelId="{71F0B158-ED1B-4193-86EB-4150B2E404DF}" type="sibTrans" cxnId="{27EF2C6F-62B3-44CB-BE9E-A8C80C978C84}">
      <dgm:prSet/>
      <dgm:spPr/>
      <dgm:t>
        <a:bodyPr/>
        <a:lstStyle/>
        <a:p>
          <a:endParaRPr lang="ru-RU"/>
        </a:p>
      </dgm:t>
    </dgm:pt>
    <dgm:pt modelId="{DB846838-6745-463F-BA7A-00EBD47695B4}" type="pres">
      <dgm:prSet presAssocID="{7D8DDEF0-99DF-4729-A2A5-3183307F34E3}" presName="compositeShape" presStyleCnt="0">
        <dgm:presLayoutVars>
          <dgm:chMax val="2"/>
          <dgm:dir/>
          <dgm:resizeHandles val="exact"/>
        </dgm:presLayoutVars>
      </dgm:prSet>
      <dgm:spPr/>
      <dgm:t>
        <a:bodyPr/>
        <a:lstStyle/>
        <a:p>
          <a:endParaRPr lang="ru-RU"/>
        </a:p>
      </dgm:t>
    </dgm:pt>
    <dgm:pt modelId="{FBE8CA7E-FFC1-44EE-ABEC-81ECAF646A38}" type="pres">
      <dgm:prSet presAssocID="{7D8DDEF0-99DF-4729-A2A5-3183307F34E3}" presName="divider" presStyleLbl="fgShp" presStyleIdx="0" presStyleCnt="1"/>
      <dgm:spPr/>
    </dgm:pt>
    <dgm:pt modelId="{9BBC0F62-F0BB-44D2-B7BC-295D7971AAE4}" type="pres">
      <dgm:prSet presAssocID="{B4C0A2C3-466B-4725-B7D7-49A4C9B14A38}" presName="downArrow" presStyleLbl="node1" presStyleIdx="0" presStyleCnt="2"/>
      <dgm:spPr/>
    </dgm:pt>
    <dgm:pt modelId="{A1F6FBD4-3375-4AC7-80D0-2C7EAA2F2040}" type="pres">
      <dgm:prSet presAssocID="{B4C0A2C3-466B-4725-B7D7-49A4C9B14A38}" presName="downArrowText" presStyleLbl="revTx" presStyleIdx="0" presStyleCnt="2" custScaleX="158284" custScaleY="86709" custLinFactNeighborX="9676">
        <dgm:presLayoutVars>
          <dgm:bulletEnabled val="1"/>
        </dgm:presLayoutVars>
      </dgm:prSet>
      <dgm:spPr/>
      <dgm:t>
        <a:bodyPr/>
        <a:lstStyle/>
        <a:p>
          <a:endParaRPr lang="ru-RU"/>
        </a:p>
      </dgm:t>
    </dgm:pt>
    <dgm:pt modelId="{3040775E-F95C-46B7-B2A8-CBAAC599BEB3}" type="pres">
      <dgm:prSet presAssocID="{BDD6502A-2670-4CED-93EC-CE9869229361}" presName="upArrow" presStyleLbl="node1" presStyleIdx="1" presStyleCnt="2" custLinFactNeighborX="15000" custLinFactNeighborY="703"/>
      <dgm:spPr/>
    </dgm:pt>
    <dgm:pt modelId="{E61AA0FC-DC0F-4DDD-92E6-90DD6FB680BF}" type="pres">
      <dgm:prSet presAssocID="{BDD6502A-2670-4CED-93EC-CE9869229361}" presName="upArrowText" presStyleLbl="revTx" presStyleIdx="1" presStyleCnt="2" custScaleX="158284" custScaleY="86709" custLinFactNeighborX="11295">
        <dgm:presLayoutVars>
          <dgm:bulletEnabled val="1"/>
        </dgm:presLayoutVars>
      </dgm:prSet>
      <dgm:spPr/>
      <dgm:t>
        <a:bodyPr/>
        <a:lstStyle/>
        <a:p>
          <a:endParaRPr lang="ru-RU"/>
        </a:p>
      </dgm:t>
    </dgm:pt>
  </dgm:ptLst>
  <dgm:cxnLst>
    <dgm:cxn modelId="{611D65F1-8A48-4F02-88BD-26537C91DAE9}" type="presOf" srcId="{7D8DDEF0-99DF-4729-A2A5-3183307F34E3}" destId="{DB846838-6745-463F-BA7A-00EBD47695B4}" srcOrd="0" destOrd="0" presId="urn:microsoft.com/office/officeart/2005/8/layout/arrow3"/>
    <dgm:cxn modelId="{3F9A8AD0-6CB6-48E3-9F8A-01FC222BB0F6}" type="presOf" srcId="{BDD6502A-2670-4CED-93EC-CE9869229361}" destId="{E61AA0FC-DC0F-4DDD-92E6-90DD6FB680BF}" srcOrd="0" destOrd="0" presId="urn:microsoft.com/office/officeart/2005/8/layout/arrow3"/>
    <dgm:cxn modelId="{B2B7E86D-6A4A-4F4C-9010-325DE0522BE5}" type="presOf" srcId="{B4C0A2C3-466B-4725-B7D7-49A4C9B14A38}" destId="{A1F6FBD4-3375-4AC7-80D0-2C7EAA2F2040}" srcOrd="0" destOrd="0" presId="urn:microsoft.com/office/officeart/2005/8/layout/arrow3"/>
    <dgm:cxn modelId="{27EF2C6F-62B3-44CB-BE9E-A8C80C978C84}" srcId="{7D8DDEF0-99DF-4729-A2A5-3183307F34E3}" destId="{BDD6502A-2670-4CED-93EC-CE9869229361}" srcOrd="1" destOrd="0" parTransId="{A6244372-1683-45DD-9C02-B15785D84B3C}" sibTransId="{71F0B158-ED1B-4193-86EB-4150B2E404DF}"/>
    <dgm:cxn modelId="{00996FEC-675A-415B-BA77-2F224E26264A}" srcId="{7D8DDEF0-99DF-4729-A2A5-3183307F34E3}" destId="{B4C0A2C3-466B-4725-B7D7-49A4C9B14A38}" srcOrd="0" destOrd="0" parTransId="{D8DB2758-627B-4F5B-8112-65718878397D}" sibTransId="{84A9E176-BE8A-4204-B2F2-1596242A60BE}"/>
    <dgm:cxn modelId="{4C137154-C031-4584-8CD8-3E6FBC067F20}" type="presParOf" srcId="{DB846838-6745-463F-BA7A-00EBD47695B4}" destId="{FBE8CA7E-FFC1-44EE-ABEC-81ECAF646A38}" srcOrd="0" destOrd="0" presId="urn:microsoft.com/office/officeart/2005/8/layout/arrow3"/>
    <dgm:cxn modelId="{AB6CD2A7-9A48-42A3-A440-93E267AC2FAA}" type="presParOf" srcId="{DB846838-6745-463F-BA7A-00EBD47695B4}" destId="{9BBC0F62-F0BB-44D2-B7BC-295D7971AAE4}" srcOrd="1" destOrd="0" presId="urn:microsoft.com/office/officeart/2005/8/layout/arrow3"/>
    <dgm:cxn modelId="{10C5032D-9356-4626-A4AC-25B44288B0CB}" type="presParOf" srcId="{DB846838-6745-463F-BA7A-00EBD47695B4}" destId="{A1F6FBD4-3375-4AC7-80D0-2C7EAA2F2040}" srcOrd="2" destOrd="0" presId="urn:microsoft.com/office/officeart/2005/8/layout/arrow3"/>
    <dgm:cxn modelId="{E51083F4-BD46-40C5-A18C-4B4DCE38E629}" type="presParOf" srcId="{DB846838-6745-463F-BA7A-00EBD47695B4}" destId="{3040775E-F95C-46B7-B2A8-CBAAC599BEB3}" srcOrd="3" destOrd="0" presId="urn:microsoft.com/office/officeart/2005/8/layout/arrow3"/>
    <dgm:cxn modelId="{B40BF139-67C5-471D-AF6A-E9F4D993DC80}" type="presParOf" srcId="{DB846838-6745-463F-BA7A-00EBD47695B4}" destId="{E61AA0FC-DC0F-4DDD-92E6-90DD6FB680BF}" srcOrd="4" destOrd="0" presId="urn:microsoft.com/office/officeart/2005/8/layout/arrow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016E5D3-87EE-41C3-84BD-1045700B4ED8}" type="doc">
      <dgm:prSet loTypeId="urn:microsoft.com/office/officeart/2005/8/layout/pList1#1" loCatId="list" qsTypeId="urn:microsoft.com/office/officeart/2005/8/quickstyle/simple1" qsCatId="simple" csTypeId="urn:microsoft.com/office/officeart/2005/8/colors/accent1_2" csCatId="accent1" phldr="1"/>
      <dgm:spPr/>
      <dgm:t>
        <a:bodyPr/>
        <a:lstStyle/>
        <a:p>
          <a:endParaRPr lang="ru-RU"/>
        </a:p>
      </dgm:t>
    </dgm:pt>
    <dgm:pt modelId="{2B93AA11-F417-42FA-A2B6-9F1A76C39885}">
      <dgm:prSet phldrT="[Текст]" custT="1"/>
      <dgm:spPr/>
      <dgm:t>
        <a:bodyPr/>
        <a:lstStyle/>
        <a:p>
          <a:r>
            <a:rPr lang="ru-RU" sz="1800" b="1" i="0" dirty="0" err="1" smtClean="0">
              <a:latin typeface="Times New Roman" pitchFamily="18" charset="0"/>
              <a:cs typeface="Times New Roman" pitchFamily="18" charset="0"/>
            </a:rPr>
            <a:t>Эт</a:t>
          </a:r>
          <a:r>
            <a:rPr lang="ru-RU" sz="1800" b="1" i="0" dirty="0" smtClean="0">
              <a:latin typeface="Times New Roman" pitchFamily="18" charset="0"/>
              <a:cs typeface="Times New Roman" pitchFamily="18" charset="0"/>
            </a:rPr>
            <a:t> жана </a:t>
          </a:r>
          <a:r>
            <a:rPr lang="ru-RU" sz="1800" b="1" i="0" dirty="0" err="1" smtClean="0">
              <a:latin typeface="Times New Roman" pitchFamily="18" charset="0"/>
              <a:cs typeface="Times New Roman" pitchFamily="18" charset="0"/>
            </a:rPr>
            <a:t>эт</a:t>
          </a:r>
          <a:r>
            <a:rPr lang="ru-RU" sz="1800" b="1" i="0" dirty="0" smtClean="0">
              <a:latin typeface="Times New Roman" pitchFamily="18" charset="0"/>
              <a:cs typeface="Times New Roman" pitchFamily="18" charset="0"/>
            </a:rPr>
            <a:t> </a:t>
          </a:r>
          <a:r>
            <a:rPr lang="ru-RU" sz="1800" b="1" i="0" dirty="0" err="1" smtClean="0">
              <a:latin typeface="Times New Roman" pitchFamily="18" charset="0"/>
              <a:cs typeface="Times New Roman" pitchFamily="18" charset="0"/>
            </a:rPr>
            <a:t>азыктары</a:t>
          </a:r>
          <a:r>
            <a:rPr lang="ru-RU" sz="1800" b="1" i="0" dirty="0" smtClean="0">
              <a:latin typeface="Times New Roman" pitchFamily="18" charset="0"/>
              <a:cs typeface="Times New Roman" pitchFamily="18" charset="0"/>
            </a:rPr>
            <a:t> </a:t>
          </a:r>
          <a:endParaRPr lang="ru-RU" sz="1800" b="1" dirty="0">
            <a:latin typeface="Times New Roman" pitchFamily="18" charset="0"/>
            <a:cs typeface="Times New Roman" pitchFamily="18" charset="0"/>
          </a:endParaRPr>
        </a:p>
      </dgm:t>
    </dgm:pt>
    <dgm:pt modelId="{DDBF1654-68AB-45FE-83AF-C47F664A1D11}" type="parTrans" cxnId="{BB76372B-26B9-4541-A69A-A75931B2AEB8}">
      <dgm:prSet/>
      <dgm:spPr/>
      <dgm:t>
        <a:bodyPr/>
        <a:lstStyle/>
        <a:p>
          <a:endParaRPr lang="ru-RU"/>
        </a:p>
      </dgm:t>
    </dgm:pt>
    <dgm:pt modelId="{D79BF5DA-7A48-4DB4-B860-77B6671FB505}" type="sibTrans" cxnId="{BB76372B-26B9-4541-A69A-A75931B2AEB8}">
      <dgm:prSet/>
      <dgm:spPr/>
      <dgm:t>
        <a:bodyPr/>
        <a:lstStyle/>
        <a:p>
          <a:endParaRPr lang="ru-RU"/>
        </a:p>
      </dgm:t>
    </dgm:pt>
    <dgm:pt modelId="{8CCD6E16-4CB5-4BF1-8304-8EB2DBF944FF}">
      <dgm:prSet phldrT="[Текст]" custT="1"/>
      <dgm:spPr/>
      <dgm:t>
        <a:bodyPr/>
        <a:lstStyle/>
        <a:p>
          <a:r>
            <a:rPr lang="ru-RU" sz="1800" b="1" i="0" dirty="0" err="1" smtClean="0">
              <a:latin typeface="Times New Roman" pitchFamily="18" charset="0"/>
              <a:cs typeface="Times New Roman" pitchFamily="18" charset="0"/>
            </a:rPr>
            <a:t>Сүт </a:t>
          </a:r>
          <a:r>
            <a:rPr lang="ru-RU" sz="1800" b="1" i="0" dirty="0" smtClean="0">
              <a:latin typeface="Times New Roman" pitchFamily="18" charset="0"/>
              <a:cs typeface="Times New Roman" pitchFamily="18" charset="0"/>
            </a:rPr>
            <a:t>жана </a:t>
          </a:r>
          <a:r>
            <a:rPr lang="ru-RU" sz="1800" b="1" i="0" dirty="0" err="1" smtClean="0">
              <a:latin typeface="Times New Roman" pitchFamily="18" charset="0"/>
              <a:cs typeface="Times New Roman" pitchFamily="18" charset="0"/>
            </a:rPr>
            <a:t>сүт</a:t>
          </a:r>
          <a:r>
            <a:rPr lang="ru-RU" sz="1800" b="0" i="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b="1" dirty="0" err="1" smtClean="0">
              <a:latin typeface="Times New Roman" pitchFamily="18" charset="0"/>
              <a:cs typeface="Times New Roman" pitchFamily="18" charset="0"/>
            </a:rPr>
            <a:t>азыктары</a:t>
          </a:r>
          <a:endParaRPr lang="ru-RU" sz="1800" dirty="0">
            <a:latin typeface="Times New Roman" pitchFamily="18" charset="0"/>
            <a:cs typeface="Times New Roman" pitchFamily="18" charset="0"/>
          </a:endParaRPr>
        </a:p>
      </dgm:t>
    </dgm:pt>
    <dgm:pt modelId="{1AAC0014-0A11-4D8C-8FD9-909A7C1A4134}" type="parTrans" cxnId="{E5AA8C60-EF5E-4E47-B12E-27C81886CED8}">
      <dgm:prSet/>
      <dgm:spPr/>
      <dgm:t>
        <a:bodyPr/>
        <a:lstStyle/>
        <a:p>
          <a:endParaRPr lang="ru-RU"/>
        </a:p>
      </dgm:t>
    </dgm:pt>
    <dgm:pt modelId="{64DA6799-38B0-4D59-BEB0-F965005E6753}" type="sibTrans" cxnId="{E5AA8C60-EF5E-4E47-B12E-27C81886CED8}">
      <dgm:prSet/>
      <dgm:spPr/>
      <dgm:t>
        <a:bodyPr/>
        <a:lstStyle/>
        <a:p>
          <a:endParaRPr lang="ru-RU"/>
        </a:p>
      </dgm:t>
    </dgm:pt>
    <dgm:pt modelId="{BE417C42-C1B7-4FF8-B303-C72664F5F821}">
      <dgm:prSet phldrT="[Текст]" custT="1"/>
      <dgm:spPr/>
      <dgm:t>
        <a:bodyPr/>
        <a:lstStyle/>
        <a:p>
          <a:r>
            <a:rPr lang="ru-RU" sz="1800" b="1" i="0" dirty="0" smtClean="0">
              <a:latin typeface="Times New Roman" pitchFamily="18" charset="0"/>
              <a:cs typeface="Times New Roman" pitchFamily="18" charset="0"/>
            </a:rPr>
            <a:t>Кант </a:t>
          </a:r>
          <a:r>
            <a:rPr lang="ru-RU" sz="1800" b="1" i="0" dirty="0" err="1" smtClean="0">
              <a:latin typeface="Times New Roman" pitchFamily="18" charset="0"/>
              <a:cs typeface="Times New Roman" pitchFamily="18" charset="0"/>
            </a:rPr>
            <a:t>чийки</a:t>
          </a:r>
          <a:r>
            <a:rPr lang="ru-RU" sz="1800" b="1" i="0" dirty="0" smtClean="0">
              <a:latin typeface="Times New Roman" pitchFamily="18" charset="0"/>
              <a:cs typeface="Times New Roman" pitchFamily="18" charset="0"/>
            </a:rPr>
            <a:t> </a:t>
          </a:r>
          <a:r>
            <a:rPr lang="ru-RU" sz="1800" b="1" i="0" dirty="0" err="1" smtClean="0">
              <a:latin typeface="Times New Roman" pitchFamily="18" charset="0"/>
              <a:cs typeface="Times New Roman" pitchFamily="18" charset="0"/>
            </a:rPr>
            <a:t>заты</a:t>
          </a:r>
          <a:r>
            <a:rPr lang="ru-RU" sz="1800" b="1" i="0" dirty="0" smtClean="0">
              <a:latin typeface="Times New Roman" pitchFamily="18" charset="0"/>
              <a:cs typeface="Times New Roman" pitchFamily="18" charset="0"/>
            </a:rPr>
            <a:t> жана кант </a:t>
          </a:r>
          <a:r>
            <a:rPr lang="ru-RU" sz="1800" b="1" i="0" dirty="0" err="1" smtClean="0">
              <a:latin typeface="Times New Roman" pitchFamily="18" charset="0"/>
              <a:cs typeface="Times New Roman" pitchFamily="18" charset="0"/>
            </a:rPr>
            <a:t>азыктары</a:t>
          </a:r>
          <a:endParaRPr lang="ru-RU" sz="1800" b="1" dirty="0">
            <a:latin typeface="Times New Roman" pitchFamily="18" charset="0"/>
            <a:cs typeface="Times New Roman" pitchFamily="18" charset="0"/>
          </a:endParaRPr>
        </a:p>
      </dgm:t>
    </dgm:pt>
    <dgm:pt modelId="{F9A14171-38FF-48C3-BC09-1B1123557A34}" type="parTrans" cxnId="{F3B3C641-E826-464E-9DF5-E1C38F2CF82C}">
      <dgm:prSet/>
      <dgm:spPr/>
      <dgm:t>
        <a:bodyPr/>
        <a:lstStyle/>
        <a:p>
          <a:endParaRPr lang="ru-RU"/>
        </a:p>
      </dgm:t>
    </dgm:pt>
    <dgm:pt modelId="{D0085ACB-2E9E-41FB-A4FE-950F7994147A}" type="sibTrans" cxnId="{F3B3C641-E826-464E-9DF5-E1C38F2CF82C}">
      <dgm:prSet/>
      <dgm:spPr/>
      <dgm:t>
        <a:bodyPr/>
        <a:lstStyle/>
        <a:p>
          <a:endParaRPr lang="ru-RU"/>
        </a:p>
      </dgm:t>
    </dgm:pt>
    <dgm:pt modelId="{88B99B8A-C5D9-45FA-8968-787CE557F79E}">
      <dgm:prSet phldrT="[Текст]" custT="1"/>
      <dgm:spPr/>
      <dgm:t>
        <a:bodyPr/>
        <a:lstStyle/>
        <a:p>
          <a:endParaRPr lang="ru-RU" sz="1800" b="0" i="0" dirty="0" smtClean="0">
            <a:latin typeface="Times New Roman" pitchFamily="18" charset="0"/>
            <a:cs typeface="Times New Roman" pitchFamily="18" charset="0"/>
          </a:endParaRPr>
        </a:p>
        <a:p>
          <a:r>
            <a:rPr lang="ru-RU" sz="1800" b="1" i="0" dirty="0" err="1" smtClean="0">
              <a:latin typeface="Times New Roman" pitchFamily="18" charset="0"/>
              <a:cs typeface="Times New Roman" pitchFamily="18" charset="0"/>
            </a:rPr>
            <a:t>Жашылча-жемиштер</a:t>
          </a:r>
          <a:r>
            <a:rPr lang="ru-RU" sz="1800" b="1" i="0" dirty="0" smtClean="0">
              <a:latin typeface="Times New Roman" pitchFamily="18" charset="0"/>
              <a:cs typeface="Times New Roman" pitchFamily="18" charset="0"/>
            </a:rPr>
            <a:t>, </a:t>
          </a:r>
          <a:r>
            <a:rPr lang="ru-RU" sz="1800" b="1" i="0" dirty="0" err="1" smtClean="0">
              <a:latin typeface="Times New Roman" pitchFamily="18" charset="0"/>
              <a:cs typeface="Times New Roman" pitchFamily="18" charset="0"/>
            </a:rPr>
            <a:t>бакча</a:t>
          </a:r>
          <a:r>
            <a:rPr lang="ru-RU" sz="1800" b="1" i="0" dirty="0" smtClean="0">
              <a:latin typeface="Times New Roman" pitchFamily="18" charset="0"/>
              <a:cs typeface="Times New Roman" pitchFamily="18" charset="0"/>
            </a:rPr>
            <a:t> </a:t>
          </a:r>
          <a:r>
            <a:rPr lang="ru-RU" sz="1800" b="1" i="0" dirty="0" err="1" smtClean="0">
              <a:latin typeface="Times New Roman" pitchFamily="18" charset="0"/>
              <a:cs typeface="Times New Roman" pitchFamily="18" charset="0"/>
            </a:rPr>
            <a:t>өсүмдүктөрү </a:t>
          </a:r>
          <a:r>
            <a:rPr lang="ru-RU" sz="1800" b="1" i="0" dirty="0" smtClean="0">
              <a:latin typeface="Times New Roman" pitchFamily="18" charset="0"/>
              <a:cs typeface="Times New Roman" pitchFamily="18" charset="0"/>
            </a:rPr>
            <a:t>жана </a:t>
          </a:r>
          <a:r>
            <a:rPr lang="ru-RU" sz="1800" b="1" i="0" dirty="0" err="1" smtClean="0">
              <a:latin typeface="Times New Roman" pitchFamily="18" charset="0"/>
              <a:cs typeface="Times New Roman" pitchFamily="18" charset="0"/>
            </a:rPr>
            <a:t>аларды</a:t>
          </a:r>
          <a:r>
            <a:rPr lang="ru-RU" sz="1800" b="1" i="0" dirty="0" smtClean="0">
              <a:latin typeface="Times New Roman" pitchFamily="18" charset="0"/>
              <a:cs typeface="Times New Roman" pitchFamily="18" charset="0"/>
            </a:rPr>
            <a:t> кайра </a:t>
          </a:r>
          <a:r>
            <a:rPr lang="ru-RU" sz="1800" b="1" i="0" dirty="0" err="1" smtClean="0">
              <a:latin typeface="Times New Roman" pitchFamily="18" charset="0"/>
              <a:cs typeface="Times New Roman" pitchFamily="18" charset="0"/>
            </a:rPr>
            <a:t>иштетүүдөн алынган</a:t>
          </a:r>
          <a:r>
            <a:rPr lang="ru-RU" sz="1800" b="1" i="0" dirty="0" smtClean="0">
              <a:latin typeface="Times New Roman" pitchFamily="18" charset="0"/>
              <a:cs typeface="Times New Roman" pitchFamily="18" charset="0"/>
            </a:rPr>
            <a:t> </a:t>
          </a:r>
          <a:r>
            <a:rPr lang="ru-RU" sz="1800" b="1" i="0" dirty="0" err="1" smtClean="0">
              <a:latin typeface="Times New Roman" pitchFamily="18" charset="0"/>
              <a:cs typeface="Times New Roman" pitchFamily="18" charset="0"/>
            </a:rPr>
            <a:t>азыктар</a:t>
          </a:r>
          <a:r>
            <a:rPr lang="ru-RU" sz="1800" b="1" i="0" dirty="0" smtClean="0">
              <a:latin typeface="Times New Roman" pitchFamily="18" charset="0"/>
              <a:cs typeface="Times New Roman" pitchFamily="18" charset="0"/>
            </a:rPr>
            <a:t> </a:t>
          </a:r>
          <a:endParaRPr lang="ru-RU" sz="1800" b="1" dirty="0">
            <a:latin typeface="Times New Roman" pitchFamily="18" charset="0"/>
            <a:cs typeface="Times New Roman" pitchFamily="18" charset="0"/>
          </a:endParaRPr>
        </a:p>
      </dgm:t>
    </dgm:pt>
    <dgm:pt modelId="{785F57FB-A0FC-4CF3-8351-47A5F0BC2B9E}" type="parTrans" cxnId="{18E9A14F-5E9E-473A-8D13-694E99B693F6}">
      <dgm:prSet/>
      <dgm:spPr/>
      <dgm:t>
        <a:bodyPr/>
        <a:lstStyle/>
        <a:p>
          <a:endParaRPr lang="ru-RU"/>
        </a:p>
      </dgm:t>
    </dgm:pt>
    <dgm:pt modelId="{1CA2391E-3308-4E92-964E-061545F39FAB}" type="sibTrans" cxnId="{18E9A14F-5E9E-473A-8D13-694E99B693F6}">
      <dgm:prSet/>
      <dgm:spPr/>
      <dgm:t>
        <a:bodyPr/>
        <a:lstStyle/>
        <a:p>
          <a:endParaRPr lang="ru-RU"/>
        </a:p>
      </dgm:t>
    </dgm:pt>
    <dgm:pt modelId="{C5A3E0F5-A499-428C-A951-6221B378343E}" type="pres">
      <dgm:prSet presAssocID="{C016E5D3-87EE-41C3-84BD-1045700B4ED8}" presName="Name0" presStyleCnt="0">
        <dgm:presLayoutVars>
          <dgm:dir/>
          <dgm:resizeHandles val="exact"/>
        </dgm:presLayoutVars>
      </dgm:prSet>
      <dgm:spPr/>
      <dgm:t>
        <a:bodyPr/>
        <a:lstStyle/>
        <a:p>
          <a:endParaRPr lang="ru-RU"/>
        </a:p>
      </dgm:t>
    </dgm:pt>
    <dgm:pt modelId="{F2669211-C3C5-47A0-BC66-4BB6FFD3AF84}" type="pres">
      <dgm:prSet presAssocID="{2B93AA11-F417-42FA-A2B6-9F1A76C39885}" presName="compNode" presStyleCnt="0"/>
      <dgm:spPr/>
    </dgm:pt>
    <dgm:pt modelId="{E2A95FB9-0027-4B2F-A05B-0861D32B1702}" type="pres">
      <dgm:prSet presAssocID="{2B93AA11-F417-42FA-A2B6-9F1A76C39885}" presName="pict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t="-19000" b="-19000"/>
          </a:stretch>
        </a:blipFill>
      </dgm:spPr>
      <dgm:t>
        <a:bodyPr/>
        <a:lstStyle/>
        <a:p>
          <a:endParaRPr lang="ru-RU"/>
        </a:p>
      </dgm:t>
    </dgm:pt>
    <dgm:pt modelId="{C4295982-A89B-48FC-8FF9-1CE3A3A753BC}" type="pres">
      <dgm:prSet presAssocID="{2B93AA11-F417-42FA-A2B6-9F1A76C39885}" presName="textRect" presStyleLbl="revTx" presStyleIdx="0" presStyleCnt="4">
        <dgm:presLayoutVars>
          <dgm:bulletEnabled val="1"/>
        </dgm:presLayoutVars>
      </dgm:prSet>
      <dgm:spPr/>
      <dgm:t>
        <a:bodyPr/>
        <a:lstStyle/>
        <a:p>
          <a:endParaRPr lang="ru-RU"/>
        </a:p>
      </dgm:t>
    </dgm:pt>
    <dgm:pt modelId="{392A4016-BB82-4FAB-A416-0ECB4CBD059E}" type="pres">
      <dgm:prSet presAssocID="{D79BF5DA-7A48-4DB4-B860-77B6671FB505}" presName="sibTrans" presStyleLbl="sibTrans2D1" presStyleIdx="0" presStyleCnt="0"/>
      <dgm:spPr/>
      <dgm:t>
        <a:bodyPr/>
        <a:lstStyle/>
        <a:p>
          <a:endParaRPr lang="ru-RU"/>
        </a:p>
      </dgm:t>
    </dgm:pt>
    <dgm:pt modelId="{AEBC3B65-67BC-456D-982D-9E4883D22DF1}" type="pres">
      <dgm:prSet presAssocID="{8CCD6E16-4CB5-4BF1-8304-8EB2DBF944FF}" presName="compNode" presStyleCnt="0"/>
      <dgm:spPr/>
    </dgm:pt>
    <dgm:pt modelId="{74EC19B8-325A-49C3-82B4-1FBC8562EABC}" type="pres">
      <dgm:prSet presAssocID="{8CCD6E16-4CB5-4BF1-8304-8EB2DBF944FF}" presName="pictRect" presStyleLbl="node1" presStyleIdx="1" presStyleCnt="4" custLinFactNeighborX="-2156"/>
      <dgm:spPr>
        <a:blipFill>
          <a:blip xmlns:r="http://schemas.openxmlformats.org/officeDocument/2006/relationships" r:embed="rId2">
            <a:extLst>
              <a:ext uri="{28A0092B-C50C-407E-A947-70E740481C1C}">
                <a14:useLocalDpi xmlns:a14="http://schemas.microsoft.com/office/drawing/2010/main" val="0"/>
              </a:ext>
            </a:extLst>
          </a:blip>
          <a:srcRect/>
          <a:stretch>
            <a:fillRect t="-5000" b="-5000"/>
          </a:stretch>
        </a:blipFill>
      </dgm:spPr>
      <dgm:t>
        <a:bodyPr/>
        <a:lstStyle/>
        <a:p>
          <a:endParaRPr lang="ru-RU"/>
        </a:p>
      </dgm:t>
    </dgm:pt>
    <dgm:pt modelId="{5D1FE0F1-0DCB-4FE9-9F3C-8149B2535D70}" type="pres">
      <dgm:prSet presAssocID="{8CCD6E16-4CB5-4BF1-8304-8EB2DBF944FF}" presName="textRect" presStyleLbl="revTx" presStyleIdx="1" presStyleCnt="4">
        <dgm:presLayoutVars>
          <dgm:bulletEnabled val="1"/>
        </dgm:presLayoutVars>
      </dgm:prSet>
      <dgm:spPr/>
      <dgm:t>
        <a:bodyPr/>
        <a:lstStyle/>
        <a:p>
          <a:endParaRPr lang="ru-RU"/>
        </a:p>
      </dgm:t>
    </dgm:pt>
    <dgm:pt modelId="{E9F2429F-9B44-4C23-BC9D-82C1075FCD03}" type="pres">
      <dgm:prSet presAssocID="{64DA6799-38B0-4D59-BEB0-F965005E6753}" presName="sibTrans" presStyleLbl="sibTrans2D1" presStyleIdx="0" presStyleCnt="0"/>
      <dgm:spPr/>
      <dgm:t>
        <a:bodyPr/>
        <a:lstStyle/>
        <a:p>
          <a:endParaRPr lang="ru-RU"/>
        </a:p>
      </dgm:t>
    </dgm:pt>
    <dgm:pt modelId="{94884234-C9DA-4127-BC41-66FB8637B025}" type="pres">
      <dgm:prSet presAssocID="{BE417C42-C1B7-4FF8-B303-C72664F5F821}" presName="compNode" presStyleCnt="0"/>
      <dgm:spPr/>
    </dgm:pt>
    <dgm:pt modelId="{C769C901-39E8-4433-9A8A-2C875817BEB5}" type="pres">
      <dgm:prSet presAssocID="{BE417C42-C1B7-4FF8-B303-C72664F5F821}" presName="pictRect" presStyleLbl="node1" presStyleIdx="2"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t="-34000" b="-34000"/>
          </a:stretch>
        </a:blipFill>
      </dgm:spPr>
      <dgm:t>
        <a:bodyPr/>
        <a:lstStyle/>
        <a:p>
          <a:endParaRPr lang="ru-RU"/>
        </a:p>
      </dgm:t>
    </dgm:pt>
    <dgm:pt modelId="{901A2501-BFE6-4D18-9A4D-15B74C0E95DF}" type="pres">
      <dgm:prSet presAssocID="{BE417C42-C1B7-4FF8-B303-C72664F5F821}" presName="textRect" presStyleLbl="revTx" presStyleIdx="2" presStyleCnt="4">
        <dgm:presLayoutVars>
          <dgm:bulletEnabled val="1"/>
        </dgm:presLayoutVars>
      </dgm:prSet>
      <dgm:spPr/>
      <dgm:t>
        <a:bodyPr/>
        <a:lstStyle/>
        <a:p>
          <a:endParaRPr lang="ru-RU"/>
        </a:p>
      </dgm:t>
    </dgm:pt>
    <dgm:pt modelId="{4DC5F7F2-23E8-4CCC-97C0-70455C9B2E8C}" type="pres">
      <dgm:prSet presAssocID="{D0085ACB-2E9E-41FB-A4FE-950F7994147A}" presName="sibTrans" presStyleLbl="sibTrans2D1" presStyleIdx="0" presStyleCnt="0"/>
      <dgm:spPr/>
      <dgm:t>
        <a:bodyPr/>
        <a:lstStyle/>
        <a:p>
          <a:endParaRPr lang="ru-RU"/>
        </a:p>
      </dgm:t>
    </dgm:pt>
    <dgm:pt modelId="{A93101DB-7FAD-4254-BA14-B9EA00776616}" type="pres">
      <dgm:prSet presAssocID="{88B99B8A-C5D9-45FA-8968-787CE557F79E}" presName="compNode" presStyleCnt="0"/>
      <dgm:spPr/>
    </dgm:pt>
    <dgm:pt modelId="{89541360-DE13-4640-A9AA-78EE441FE64A}" type="pres">
      <dgm:prSet presAssocID="{88B99B8A-C5D9-45FA-8968-787CE557F79E}" presName="pictRect" presStyleLbl="node1" presStyleIdx="3" presStyleCnt="4"/>
      <dgm:spPr>
        <a:blipFill>
          <a:blip xmlns:r="http://schemas.openxmlformats.org/officeDocument/2006/relationships" r:embed="rId4">
            <a:extLst>
              <a:ext uri="{28A0092B-C50C-407E-A947-70E740481C1C}">
                <a14:useLocalDpi xmlns:a14="http://schemas.microsoft.com/office/drawing/2010/main" val="0"/>
              </a:ext>
            </a:extLst>
          </a:blip>
          <a:srcRect/>
          <a:stretch>
            <a:fillRect t="-23000" b="-23000"/>
          </a:stretch>
        </a:blipFill>
      </dgm:spPr>
      <dgm:t>
        <a:bodyPr/>
        <a:lstStyle/>
        <a:p>
          <a:endParaRPr lang="ru-RU"/>
        </a:p>
      </dgm:t>
    </dgm:pt>
    <dgm:pt modelId="{AC5E0164-BF76-4A89-877A-F11551EECB3B}" type="pres">
      <dgm:prSet presAssocID="{88B99B8A-C5D9-45FA-8968-787CE557F79E}" presName="textRect" presStyleLbl="revTx" presStyleIdx="3" presStyleCnt="4" custScaleX="310033" custScaleY="134564">
        <dgm:presLayoutVars>
          <dgm:bulletEnabled val="1"/>
        </dgm:presLayoutVars>
      </dgm:prSet>
      <dgm:spPr/>
      <dgm:t>
        <a:bodyPr/>
        <a:lstStyle/>
        <a:p>
          <a:endParaRPr lang="ru-RU"/>
        </a:p>
      </dgm:t>
    </dgm:pt>
  </dgm:ptLst>
  <dgm:cxnLst>
    <dgm:cxn modelId="{EF8FC3BA-5329-4FFB-B2FD-46024D3EF877}" type="presOf" srcId="{D0085ACB-2E9E-41FB-A4FE-950F7994147A}" destId="{4DC5F7F2-23E8-4CCC-97C0-70455C9B2E8C}" srcOrd="0" destOrd="0" presId="urn:microsoft.com/office/officeart/2005/8/layout/pList1#1"/>
    <dgm:cxn modelId="{DDC6B60C-CA02-4C8F-A9F8-ED908BB913A6}" type="presOf" srcId="{88B99B8A-C5D9-45FA-8968-787CE557F79E}" destId="{AC5E0164-BF76-4A89-877A-F11551EECB3B}" srcOrd="0" destOrd="0" presId="urn:microsoft.com/office/officeart/2005/8/layout/pList1#1"/>
    <dgm:cxn modelId="{131A14DE-6735-4B65-AF5A-303D474D0634}" type="presOf" srcId="{2B93AA11-F417-42FA-A2B6-9F1A76C39885}" destId="{C4295982-A89B-48FC-8FF9-1CE3A3A753BC}" srcOrd="0" destOrd="0" presId="urn:microsoft.com/office/officeart/2005/8/layout/pList1#1"/>
    <dgm:cxn modelId="{288895D6-08E0-4A57-86D5-9C8021D1FC0D}" type="presOf" srcId="{C016E5D3-87EE-41C3-84BD-1045700B4ED8}" destId="{C5A3E0F5-A499-428C-A951-6221B378343E}" srcOrd="0" destOrd="0" presId="urn:microsoft.com/office/officeart/2005/8/layout/pList1#1"/>
    <dgm:cxn modelId="{058ACAA3-0D32-4388-A407-E48B07A8AF5C}" type="presOf" srcId="{D79BF5DA-7A48-4DB4-B860-77B6671FB505}" destId="{392A4016-BB82-4FAB-A416-0ECB4CBD059E}" srcOrd="0" destOrd="0" presId="urn:microsoft.com/office/officeart/2005/8/layout/pList1#1"/>
    <dgm:cxn modelId="{39095DEC-8DA2-4727-9913-6383640E03CE}" type="presOf" srcId="{8CCD6E16-4CB5-4BF1-8304-8EB2DBF944FF}" destId="{5D1FE0F1-0DCB-4FE9-9F3C-8149B2535D70}" srcOrd="0" destOrd="0" presId="urn:microsoft.com/office/officeart/2005/8/layout/pList1#1"/>
    <dgm:cxn modelId="{EB934095-A35C-4C19-8414-872836234D0E}" type="presOf" srcId="{BE417C42-C1B7-4FF8-B303-C72664F5F821}" destId="{901A2501-BFE6-4D18-9A4D-15B74C0E95DF}" srcOrd="0" destOrd="0" presId="urn:microsoft.com/office/officeart/2005/8/layout/pList1#1"/>
    <dgm:cxn modelId="{18E9A14F-5E9E-473A-8D13-694E99B693F6}" srcId="{C016E5D3-87EE-41C3-84BD-1045700B4ED8}" destId="{88B99B8A-C5D9-45FA-8968-787CE557F79E}" srcOrd="3" destOrd="0" parTransId="{785F57FB-A0FC-4CF3-8351-47A5F0BC2B9E}" sibTransId="{1CA2391E-3308-4E92-964E-061545F39FAB}"/>
    <dgm:cxn modelId="{BB76372B-26B9-4541-A69A-A75931B2AEB8}" srcId="{C016E5D3-87EE-41C3-84BD-1045700B4ED8}" destId="{2B93AA11-F417-42FA-A2B6-9F1A76C39885}" srcOrd="0" destOrd="0" parTransId="{DDBF1654-68AB-45FE-83AF-C47F664A1D11}" sibTransId="{D79BF5DA-7A48-4DB4-B860-77B6671FB505}"/>
    <dgm:cxn modelId="{F3B3C641-E826-464E-9DF5-E1C38F2CF82C}" srcId="{C016E5D3-87EE-41C3-84BD-1045700B4ED8}" destId="{BE417C42-C1B7-4FF8-B303-C72664F5F821}" srcOrd="2" destOrd="0" parTransId="{F9A14171-38FF-48C3-BC09-1B1123557A34}" sibTransId="{D0085ACB-2E9E-41FB-A4FE-950F7994147A}"/>
    <dgm:cxn modelId="{4325B4B7-EDFD-447C-AE09-532980D481D9}" type="presOf" srcId="{64DA6799-38B0-4D59-BEB0-F965005E6753}" destId="{E9F2429F-9B44-4C23-BC9D-82C1075FCD03}" srcOrd="0" destOrd="0" presId="urn:microsoft.com/office/officeart/2005/8/layout/pList1#1"/>
    <dgm:cxn modelId="{E5AA8C60-EF5E-4E47-B12E-27C81886CED8}" srcId="{C016E5D3-87EE-41C3-84BD-1045700B4ED8}" destId="{8CCD6E16-4CB5-4BF1-8304-8EB2DBF944FF}" srcOrd="1" destOrd="0" parTransId="{1AAC0014-0A11-4D8C-8FD9-909A7C1A4134}" sibTransId="{64DA6799-38B0-4D59-BEB0-F965005E6753}"/>
    <dgm:cxn modelId="{5EAD6937-C677-43EF-9091-45B831591BD3}" type="presParOf" srcId="{C5A3E0F5-A499-428C-A951-6221B378343E}" destId="{F2669211-C3C5-47A0-BC66-4BB6FFD3AF84}" srcOrd="0" destOrd="0" presId="urn:microsoft.com/office/officeart/2005/8/layout/pList1#1"/>
    <dgm:cxn modelId="{EA662866-267B-4307-9123-B54D589AB3FA}" type="presParOf" srcId="{F2669211-C3C5-47A0-BC66-4BB6FFD3AF84}" destId="{E2A95FB9-0027-4B2F-A05B-0861D32B1702}" srcOrd="0" destOrd="0" presId="urn:microsoft.com/office/officeart/2005/8/layout/pList1#1"/>
    <dgm:cxn modelId="{0B463784-EBD4-4C01-8724-3F97094E8609}" type="presParOf" srcId="{F2669211-C3C5-47A0-BC66-4BB6FFD3AF84}" destId="{C4295982-A89B-48FC-8FF9-1CE3A3A753BC}" srcOrd="1" destOrd="0" presId="urn:microsoft.com/office/officeart/2005/8/layout/pList1#1"/>
    <dgm:cxn modelId="{1908E816-D39D-4B59-A202-10A980A3F05D}" type="presParOf" srcId="{C5A3E0F5-A499-428C-A951-6221B378343E}" destId="{392A4016-BB82-4FAB-A416-0ECB4CBD059E}" srcOrd="1" destOrd="0" presId="urn:microsoft.com/office/officeart/2005/8/layout/pList1#1"/>
    <dgm:cxn modelId="{16A21433-1C7D-456B-8F63-23E6F83AB6E9}" type="presParOf" srcId="{C5A3E0F5-A499-428C-A951-6221B378343E}" destId="{AEBC3B65-67BC-456D-982D-9E4883D22DF1}" srcOrd="2" destOrd="0" presId="urn:microsoft.com/office/officeart/2005/8/layout/pList1#1"/>
    <dgm:cxn modelId="{69BC7850-F087-4D8B-8C56-7D4C8DEC63FD}" type="presParOf" srcId="{AEBC3B65-67BC-456D-982D-9E4883D22DF1}" destId="{74EC19B8-325A-49C3-82B4-1FBC8562EABC}" srcOrd="0" destOrd="0" presId="urn:microsoft.com/office/officeart/2005/8/layout/pList1#1"/>
    <dgm:cxn modelId="{AA50A2FE-F796-4003-84C6-AC0BC0EE8653}" type="presParOf" srcId="{AEBC3B65-67BC-456D-982D-9E4883D22DF1}" destId="{5D1FE0F1-0DCB-4FE9-9F3C-8149B2535D70}" srcOrd="1" destOrd="0" presId="urn:microsoft.com/office/officeart/2005/8/layout/pList1#1"/>
    <dgm:cxn modelId="{0D8B6926-2A31-40A4-BAA3-FB7B795AF5F6}" type="presParOf" srcId="{C5A3E0F5-A499-428C-A951-6221B378343E}" destId="{E9F2429F-9B44-4C23-BC9D-82C1075FCD03}" srcOrd="3" destOrd="0" presId="urn:microsoft.com/office/officeart/2005/8/layout/pList1#1"/>
    <dgm:cxn modelId="{92243AE2-BA1B-4A75-844D-443BAE2DAA53}" type="presParOf" srcId="{C5A3E0F5-A499-428C-A951-6221B378343E}" destId="{94884234-C9DA-4127-BC41-66FB8637B025}" srcOrd="4" destOrd="0" presId="urn:microsoft.com/office/officeart/2005/8/layout/pList1#1"/>
    <dgm:cxn modelId="{1536C1B8-91DF-4C53-B934-6A158D143B71}" type="presParOf" srcId="{94884234-C9DA-4127-BC41-66FB8637B025}" destId="{C769C901-39E8-4433-9A8A-2C875817BEB5}" srcOrd="0" destOrd="0" presId="urn:microsoft.com/office/officeart/2005/8/layout/pList1#1"/>
    <dgm:cxn modelId="{BB6B544E-B753-4AFF-9AE4-AE7725000E66}" type="presParOf" srcId="{94884234-C9DA-4127-BC41-66FB8637B025}" destId="{901A2501-BFE6-4D18-9A4D-15B74C0E95DF}" srcOrd="1" destOrd="0" presId="urn:microsoft.com/office/officeart/2005/8/layout/pList1#1"/>
    <dgm:cxn modelId="{B8877B80-8212-43F6-B595-4355D31BAD1A}" type="presParOf" srcId="{C5A3E0F5-A499-428C-A951-6221B378343E}" destId="{4DC5F7F2-23E8-4CCC-97C0-70455C9B2E8C}" srcOrd="5" destOrd="0" presId="urn:microsoft.com/office/officeart/2005/8/layout/pList1#1"/>
    <dgm:cxn modelId="{2CA0E302-4D1D-4A38-AE93-7813ED303D9C}" type="presParOf" srcId="{C5A3E0F5-A499-428C-A951-6221B378343E}" destId="{A93101DB-7FAD-4254-BA14-B9EA00776616}" srcOrd="6" destOrd="0" presId="urn:microsoft.com/office/officeart/2005/8/layout/pList1#1"/>
    <dgm:cxn modelId="{BE63DBA2-4245-402D-9B75-9F8A6A240968}" type="presParOf" srcId="{A93101DB-7FAD-4254-BA14-B9EA00776616}" destId="{89541360-DE13-4640-A9AA-78EE441FE64A}" srcOrd="0" destOrd="0" presId="urn:microsoft.com/office/officeart/2005/8/layout/pList1#1"/>
    <dgm:cxn modelId="{B73AE230-E774-4588-810C-4BE7B7C1D2D4}" type="presParOf" srcId="{A93101DB-7FAD-4254-BA14-B9EA00776616}" destId="{AC5E0164-BF76-4A89-877A-F11551EECB3B}" srcOrd="1" destOrd="0" presId="urn:microsoft.com/office/officeart/2005/8/layout/pList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7FEB8C-FBBD-4B78-BEC0-47DE190E7ABF}">
      <dsp:nvSpPr>
        <dsp:cNvPr id="0" name=""/>
        <dsp:cNvSpPr/>
      </dsp:nvSpPr>
      <dsp:spPr>
        <a:xfrm rot="5400000">
          <a:off x="-245635" y="246082"/>
          <a:ext cx="1637567" cy="1146297"/>
        </a:xfrm>
        <a:prstGeom prst="chevron">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w="9525" cap="flat" cmpd="sng" algn="ctr">
          <a:solidFill>
            <a:schemeClr val="accent1">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smtClean="0">
              <a:latin typeface="Times New Roman" pitchFamily="18" charset="0"/>
              <a:cs typeface="Times New Roman" pitchFamily="18" charset="0"/>
            </a:rPr>
            <a:t>I</a:t>
          </a:r>
          <a:endParaRPr lang="ru-RU" sz="3400" kern="1200" dirty="0">
            <a:latin typeface="Times New Roman" pitchFamily="18" charset="0"/>
            <a:cs typeface="Times New Roman" pitchFamily="18" charset="0"/>
          </a:endParaRPr>
        </a:p>
      </dsp:txBody>
      <dsp:txXfrm rot="-5400000">
        <a:off x="1" y="573596"/>
        <a:ext cx="1146297" cy="491270"/>
      </dsp:txXfrm>
    </dsp:sp>
    <dsp:sp modelId="{C0229948-FD69-4F57-B384-F03956ED45F1}">
      <dsp:nvSpPr>
        <dsp:cNvPr id="0" name=""/>
        <dsp:cNvSpPr/>
      </dsp:nvSpPr>
      <dsp:spPr>
        <a:xfrm rot="5400000">
          <a:off x="4155739" y="-3008994"/>
          <a:ext cx="1064418" cy="7083302"/>
        </a:xfrm>
        <a:prstGeom prst="round2SameRect">
          <a:avLst/>
        </a:prstGeom>
        <a:solidFill>
          <a:schemeClr val="lt1"/>
        </a:solidFill>
        <a:ln w="25400" cap="flat" cmpd="sng" algn="ctr">
          <a:solidFill>
            <a:schemeClr val="accent1"/>
          </a:solidFill>
          <a:prstDash val="solid"/>
        </a:ln>
        <a:effectLst/>
        <a:scene3d>
          <a:camera prst="orthographicFront"/>
          <a:lightRig rig="flat" dir="t"/>
        </a:scene3d>
        <a:sp3d extrusionH="12700"/>
      </dsp:spPr>
      <dsp:style>
        <a:lnRef idx="2">
          <a:schemeClr val="accent1"/>
        </a:lnRef>
        <a:fillRef idx="1">
          <a:schemeClr val="lt1"/>
        </a:fillRef>
        <a:effectRef idx="0">
          <a:schemeClr val="accent1"/>
        </a:effectRef>
        <a:fontRef idx="minor">
          <a:schemeClr val="dk1"/>
        </a:fontRef>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ky-KG"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Биримдик мүчөлөрүнүн </a:t>
          </a:r>
          <a:r>
            <a:rPr lang="ru-RU"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Агроөнөр жай  </a:t>
          </a:r>
          <a:r>
            <a:rPr lang="ky-KG"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саясатынын  негизги багыттарын ишке ашыруу</a:t>
          </a:r>
          <a:endParaRPr lang="ru-RU" sz="1700" kern="1200" dirty="0">
            <a:latin typeface="Times New Roman" pitchFamily="18" charset="0"/>
            <a:cs typeface="Times New Roman" pitchFamily="18" charset="0"/>
          </a:endParaRPr>
        </a:p>
      </dsp:txBody>
      <dsp:txXfrm rot="-5400000">
        <a:off x="1146298" y="52408"/>
        <a:ext cx="7031341" cy="960496"/>
      </dsp:txXfrm>
    </dsp:sp>
    <dsp:sp modelId="{4E382A13-D866-4679-95FA-F0F367C51080}">
      <dsp:nvSpPr>
        <dsp:cNvPr id="0" name=""/>
        <dsp:cNvSpPr/>
      </dsp:nvSpPr>
      <dsp:spPr>
        <a:xfrm rot="5400000">
          <a:off x="-245635" y="1689832"/>
          <a:ext cx="1637567" cy="1146297"/>
        </a:xfrm>
        <a:prstGeom prst="chevron">
          <a:avLst/>
        </a:prstGeom>
        <a:solidFill>
          <a:schemeClr val="accent2"/>
        </a:solidFill>
        <a:ln w="38100" cap="flat" cmpd="sng" algn="ctr">
          <a:solidFill>
            <a:schemeClr val="lt1"/>
          </a:solidFill>
          <a:prstDash val="solid"/>
        </a:ln>
        <a:effectLst>
          <a:outerShdw blurRad="40000" dist="20000" dir="5400000" rotWithShape="0">
            <a:srgbClr val="000000">
              <a:alpha val="38000"/>
            </a:srgbClr>
          </a:outerShdw>
        </a:effectLst>
        <a:scene3d>
          <a:camera prst="orthographicFront"/>
          <a:lightRig rig="flat" dir="t"/>
        </a:scene3d>
        <a:sp3d/>
      </dsp:spPr>
      <dsp:style>
        <a:lnRef idx="3">
          <a:schemeClr val="lt1"/>
        </a:lnRef>
        <a:fillRef idx="1">
          <a:schemeClr val="accent2"/>
        </a:fillRef>
        <a:effectRef idx="1">
          <a:schemeClr val="accent2"/>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smtClean="0">
              <a:latin typeface="Times New Roman" pitchFamily="18" charset="0"/>
              <a:cs typeface="Times New Roman" pitchFamily="18" charset="0"/>
            </a:rPr>
            <a:t>II</a:t>
          </a:r>
          <a:endParaRPr lang="ru-RU" sz="3400" kern="1200" dirty="0">
            <a:latin typeface="Times New Roman" pitchFamily="18" charset="0"/>
            <a:cs typeface="Times New Roman" pitchFamily="18" charset="0"/>
          </a:endParaRPr>
        </a:p>
      </dsp:txBody>
      <dsp:txXfrm rot="-5400000">
        <a:off x="1" y="2017346"/>
        <a:ext cx="1146297" cy="491270"/>
      </dsp:txXfrm>
    </dsp:sp>
    <dsp:sp modelId="{622B1147-8960-4A80-840F-E1FC53E89732}">
      <dsp:nvSpPr>
        <dsp:cNvPr id="0" name=""/>
        <dsp:cNvSpPr/>
      </dsp:nvSpPr>
      <dsp:spPr>
        <a:xfrm rot="5400000">
          <a:off x="4155739" y="-1565244"/>
          <a:ext cx="1064418" cy="7083302"/>
        </a:xfrm>
        <a:prstGeom prst="round2SameRect">
          <a:avLst/>
        </a:prstGeom>
        <a:solidFill>
          <a:schemeClr val="lt1"/>
        </a:solidFill>
        <a:ln w="25400" cap="flat" cmpd="sng" algn="ctr">
          <a:solidFill>
            <a:schemeClr val="accent1"/>
          </a:solidFill>
          <a:prstDash val="solid"/>
        </a:ln>
        <a:effectLst/>
        <a:scene3d>
          <a:camera prst="orthographicFront"/>
          <a:lightRig rig="flat" dir="t"/>
        </a:scene3d>
        <a:sp3d extrusionH="12700"/>
      </dsp:spPr>
      <dsp:style>
        <a:lnRef idx="2">
          <a:schemeClr val="accent1"/>
        </a:lnRef>
        <a:fillRef idx="1">
          <a:schemeClr val="lt1"/>
        </a:fillRef>
        <a:effectRef idx="0">
          <a:schemeClr val="accent1"/>
        </a:effectRef>
        <a:fontRef idx="minor">
          <a:schemeClr val="dk1"/>
        </a:fontRef>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ky-KG"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сезгич айыл чарба </a:t>
          </a:r>
          <a:r>
            <a:rPr lang="en-US"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a:t>
          </a:r>
          <a:r>
            <a:rPr lang="ky-KG"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товарлар  боюнча  </a:t>
          </a:r>
          <a:r>
            <a:rPr lang="ru-RU"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Интеграцияны </a:t>
          </a:r>
          <a:r>
            <a:rPr lang="en-US"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a:t>
          </a:r>
          <a:r>
            <a:rPr lang="ru-RU" sz="1700" b="1" kern="1200" cap="all" dirty="0" err="1"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жана</a:t>
          </a:r>
          <a:r>
            <a:rPr lang="ru-RU"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a:t>
          </a:r>
          <a:r>
            <a:rPr lang="en-US"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a:t>
          </a:r>
          <a:r>
            <a:rPr lang="ru-RU" sz="1700" b="1" kern="1200" cap="all" dirty="0" err="1"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кооперацияны</a:t>
          </a:r>
          <a:r>
            <a:rPr lang="ru-RU"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a:t>
          </a:r>
          <a:r>
            <a:rPr lang="en-US"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a:t>
          </a:r>
          <a:r>
            <a:rPr lang="ru-RU" sz="1700" b="1" kern="1200" cap="all" dirty="0" err="1"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өнүктүрүү</a:t>
          </a:r>
          <a:r>
            <a:rPr lang="ru-RU"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a:r>
          <a:br>
            <a:rPr lang="ru-RU"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br>
          <a:endParaRPr lang="ru-RU"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endParaRPr>
        </a:p>
      </dsp:txBody>
      <dsp:txXfrm rot="-5400000">
        <a:off x="1146298" y="1496158"/>
        <a:ext cx="7031341" cy="960496"/>
      </dsp:txXfrm>
    </dsp:sp>
    <dsp:sp modelId="{569B6D58-EA60-48E3-A167-5AA586CB1411}">
      <dsp:nvSpPr>
        <dsp:cNvPr id="0" name=""/>
        <dsp:cNvSpPr/>
      </dsp:nvSpPr>
      <dsp:spPr>
        <a:xfrm rot="5400000">
          <a:off x="-245635" y="3133582"/>
          <a:ext cx="1637567" cy="1146297"/>
        </a:xfrm>
        <a:prstGeom prst="chevron">
          <a:avLst/>
        </a:prstGeom>
        <a:gradFill rotWithShape="0">
          <a:gsLst>
            <a:gs pos="0">
              <a:schemeClr val="accent1">
                <a:shade val="80000"/>
                <a:hueOff val="306246"/>
                <a:satOff val="-4392"/>
                <a:lumOff val="25615"/>
                <a:alphaOff val="0"/>
                <a:shade val="51000"/>
                <a:satMod val="130000"/>
              </a:schemeClr>
            </a:gs>
            <a:gs pos="80000">
              <a:schemeClr val="accent1">
                <a:shade val="80000"/>
                <a:hueOff val="306246"/>
                <a:satOff val="-4392"/>
                <a:lumOff val="25615"/>
                <a:alphaOff val="0"/>
                <a:shade val="93000"/>
                <a:satMod val="130000"/>
              </a:schemeClr>
            </a:gs>
            <a:gs pos="100000">
              <a:schemeClr val="accent1">
                <a:shade val="80000"/>
                <a:hueOff val="306246"/>
                <a:satOff val="-4392"/>
                <a:lumOff val="25615"/>
                <a:alphaOff val="0"/>
                <a:shade val="94000"/>
                <a:satMod val="135000"/>
              </a:schemeClr>
            </a:gs>
          </a:gsLst>
          <a:lin ang="16200000" scaled="0"/>
        </a:gradFill>
        <a:ln w="9525" cap="flat" cmpd="sng" algn="ctr">
          <a:solidFill>
            <a:schemeClr val="accent1">
              <a:shade val="80000"/>
              <a:hueOff val="306246"/>
              <a:satOff val="-4392"/>
              <a:lumOff val="25615"/>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smtClean="0">
              <a:latin typeface="Times New Roman" pitchFamily="18" charset="0"/>
              <a:cs typeface="Times New Roman" pitchFamily="18" charset="0"/>
            </a:rPr>
            <a:t>III</a:t>
          </a:r>
          <a:endParaRPr lang="ru-RU" sz="3400" kern="1200" dirty="0">
            <a:latin typeface="Times New Roman" pitchFamily="18" charset="0"/>
            <a:cs typeface="Times New Roman" pitchFamily="18" charset="0"/>
          </a:endParaRPr>
        </a:p>
      </dsp:txBody>
      <dsp:txXfrm rot="-5400000">
        <a:off x="1" y="3461096"/>
        <a:ext cx="1146297" cy="491270"/>
      </dsp:txXfrm>
    </dsp:sp>
    <dsp:sp modelId="{3223CB31-D1EE-4189-AA99-43A1407F7A41}">
      <dsp:nvSpPr>
        <dsp:cNvPr id="0" name=""/>
        <dsp:cNvSpPr/>
      </dsp:nvSpPr>
      <dsp:spPr>
        <a:xfrm rot="5400000">
          <a:off x="4155739" y="-121494"/>
          <a:ext cx="1064418" cy="7083302"/>
        </a:xfrm>
        <a:prstGeom prst="round2SameRect">
          <a:avLst/>
        </a:prstGeom>
        <a:solidFill>
          <a:schemeClr val="lt1"/>
        </a:solidFill>
        <a:ln w="25400" cap="flat" cmpd="sng" algn="ctr">
          <a:solidFill>
            <a:schemeClr val="accent1"/>
          </a:solidFill>
          <a:prstDash val="solid"/>
        </a:ln>
        <a:effectLst/>
        <a:scene3d>
          <a:camera prst="orthographicFront"/>
          <a:lightRig rig="flat" dir="t"/>
        </a:scene3d>
        <a:sp3d extrusionH="12700"/>
      </dsp:spPr>
      <dsp:style>
        <a:lnRef idx="2">
          <a:schemeClr val="accent1"/>
        </a:lnRef>
        <a:fillRef idx="1">
          <a:schemeClr val="lt1"/>
        </a:fillRef>
        <a:effectRef idx="0">
          <a:schemeClr val="accent1"/>
        </a:effectRef>
        <a:fontRef idx="minor">
          <a:schemeClr val="dk1"/>
        </a:fontRef>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ru-RU"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макулдашылган (координацияланган) </a:t>
          </a:r>
          <a:r>
            <a:rPr lang="ru-RU" sz="1700" b="1" kern="1200" cap="all" dirty="0" err="1"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агроөнөр </a:t>
          </a:r>
          <a:r>
            <a:rPr lang="ru-RU"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жай </a:t>
          </a:r>
          <a:r>
            <a:rPr lang="ru-RU" sz="1700" b="1" kern="1200" cap="all" dirty="0" err="1"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саясатынын</a:t>
          </a:r>
          <a:r>
            <a:rPr lang="ru-RU"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алкагында </a:t>
          </a:r>
          <a:r>
            <a:rPr lang="ru-RU" sz="1700" b="1" kern="1200" cap="all" dirty="0" err="1"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Келечектүү  багыттар</a:t>
          </a:r>
          <a:r>
            <a:rPr lang="ru-RU"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боюнча </a:t>
          </a:r>
          <a:r>
            <a:rPr lang="ru-RU" sz="1700" b="1" kern="1200" cap="all" dirty="0" err="1"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кызматташууну</a:t>
          </a:r>
          <a:r>
            <a:rPr lang="ru-RU"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жана  </a:t>
          </a:r>
          <a:r>
            <a:rPr lang="ru-RU" sz="1700" b="1" kern="1200" cap="all" dirty="0" err="1"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интеграцияны</a:t>
          </a:r>
          <a:r>
            <a:rPr lang="ru-RU"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a:t>
          </a:r>
          <a:r>
            <a:rPr lang="ru-RU" sz="1700" b="1" kern="1200" cap="all" dirty="0" err="1"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тереңдетүүнү  ишке</a:t>
          </a:r>
          <a:r>
            <a:rPr lang="ru-RU"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  </a:t>
          </a:r>
          <a:r>
            <a:rPr lang="ru-RU" sz="1700" b="1" kern="1200" cap="all" dirty="0" err="1"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rPr>
            <a:t>ашыруу</a:t>
          </a:r>
          <a:endParaRPr lang="ru-RU" sz="1700" b="1" kern="1200" cap="all" dirty="0" smtClean="0">
            <a:ln w="9000" cmpd="sng">
              <a:prstDash val="solid"/>
            </a:ln>
            <a:effectLst>
              <a:reflection blurRad="12700" stA="28000" endPos="45000" dist="1000" dir="5400000" sy="-100000" algn="bl" rotWithShape="0"/>
            </a:effectLst>
            <a:latin typeface="Times New Roman" pitchFamily="18" charset="0"/>
            <a:ea typeface="+mn-ea"/>
            <a:cs typeface="Times New Roman" pitchFamily="18" charset="0"/>
          </a:endParaRPr>
        </a:p>
      </dsp:txBody>
      <dsp:txXfrm rot="-5400000">
        <a:off x="1146298" y="2939908"/>
        <a:ext cx="7031341" cy="9604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368903-81EB-4DAC-AF7B-47647EE50AB5}">
      <dsp:nvSpPr>
        <dsp:cNvPr id="0" name=""/>
        <dsp:cNvSpPr/>
      </dsp:nvSpPr>
      <dsp:spPr>
        <a:xfrm>
          <a:off x="3619" y="0"/>
          <a:ext cx="1213628" cy="4194809"/>
        </a:xfrm>
        <a:prstGeom prst="roundRect">
          <a:avLst>
            <a:gd name="adj" fmla="val 100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ky-KG" sz="1200" b="1" kern="1200"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май жана аларды кайра иштетүү азыктары</a:t>
          </a:r>
          <a:endParaRPr lang="ru-RU" sz="1200" b="1" kern="1200"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endParaRPr>
        </a:p>
      </dsp:txBody>
      <dsp:txXfrm>
        <a:off x="3619" y="1677923"/>
        <a:ext cx="1213628" cy="1677923"/>
      </dsp:txXfrm>
    </dsp:sp>
    <dsp:sp modelId="{B9E73477-B36B-4D22-8C3C-F308C647C259}">
      <dsp:nvSpPr>
        <dsp:cNvPr id="0" name=""/>
        <dsp:cNvSpPr/>
      </dsp:nvSpPr>
      <dsp:spPr>
        <a:xfrm>
          <a:off x="40028" y="251688"/>
          <a:ext cx="1140810" cy="1396871"/>
        </a:xfrm>
        <a:prstGeom prst="ellipse">
          <a:avLst/>
        </a:prstGeom>
        <a:blipFill rotWithShape="0">
          <a:blip xmlns:r="http://schemas.openxmlformats.org/officeDocument/2006/relationships" r:embed="rId1"/>
          <a:stretch>
            <a:fillRect/>
          </a:stretch>
        </a:blip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07538E4A-D22C-46E6-A1C2-D202E4C3FBD7}">
      <dsp:nvSpPr>
        <dsp:cNvPr id="0" name=""/>
        <dsp:cNvSpPr/>
      </dsp:nvSpPr>
      <dsp:spPr>
        <a:xfrm>
          <a:off x="1253656" y="0"/>
          <a:ext cx="1213628" cy="4194809"/>
        </a:xfrm>
        <a:prstGeom prst="roundRect">
          <a:avLst>
            <a:gd name="adj" fmla="val 10000"/>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ru-RU" sz="1200" b="1" kern="1200" cap="all" dirty="0" err="1"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Сүт </a:t>
          </a:r>
          <a:r>
            <a:rPr lang="ru-RU" sz="1200" b="1" kern="1200"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жана </a:t>
          </a:r>
          <a:r>
            <a:rPr lang="ru-RU" sz="1200" b="1" kern="1200" cap="all" dirty="0" err="1"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сүт</a:t>
          </a:r>
          <a:r>
            <a:rPr lang="ru-RU" sz="1200" b="1" kern="1200"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 </a:t>
          </a:r>
          <a:br>
            <a:rPr lang="ru-RU" sz="1200" b="1" kern="1200"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br>
          <a:r>
            <a:rPr lang="ru-RU" sz="1200" b="1" kern="1200" cap="all" dirty="0" err="1"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азыктары</a:t>
          </a:r>
          <a:endParaRPr lang="ru-RU" sz="1200" b="1" kern="1200"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endParaRPr>
        </a:p>
      </dsp:txBody>
      <dsp:txXfrm>
        <a:off x="1253656" y="1677923"/>
        <a:ext cx="1213628" cy="1677923"/>
      </dsp:txXfrm>
    </dsp:sp>
    <dsp:sp modelId="{7696EAE1-F232-49AD-B2A3-384CAABA1C8B}">
      <dsp:nvSpPr>
        <dsp:cNvPr id="0" name=""/>
        <dsp:cNvSpPr/>
      </dsp:nvSpPr>
      <dsp:spPr>
        <a:xfrm>
          <a:off x="1290065" y="251688"/>
          <a:ext cx="1140810" cy="1396871"/>
        </a:xfrm>
        <a:prstGeom prst="ellipse">
          <a:avLst/>
        </a:prstGeom>
        <a:blipFill rotWithShape="0">
          <a:blip xmlns:r="http://schemas.openxmlformats.org/officeDocument/2006/relationships" r:embed="rId2"/>
          <a:stretch>
            <a:fillRect/>
          </a:stretch>
        </a:blip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6C539D42-3C62-4D14-9D63-0EDE6E70EC19}">
      <dsp:nvSpPr>
        <dsp:cNvPr id="0" name=""/>
        <dsp:cNvSpPr/>
      </dsp:nvSpPr>
      <dsp:spPr>
        <a:xfrm>
          <a:off x="2503693" y="0"/>
          <a:ext cx="1213628" cy="4194809"/>
        </a:xfrm>
        <a:prstGeom prst="roundRect">
          <a:avLst>
            <a:gd name="adj" fmla="val 10000"/>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ru-RU" sz="1200" b="1" kern="1200" cap="all" dirty="0" err="1"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Эт</a:t>
          </a:r>
          <a:r>
            <a:rPr lang="ru-RU" sz="1200" b="1" kern="1200"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 жана </a:t>
          </a:r>
          <a:r>
            <a:rPr lang="ru-RU" sz="1200" b="1" kern="1200" cap="all" dirty="0" err="1"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эт</a:t>
          </a:r>
          <a:r>
            <a:rPr lang="ru-RU" sz="1200" b="1" kern="1200"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 </a:t>
          </a:r>
          <a:r>
            <a:rPr lang="ru-RU" sz="1200" b="1" kern="1200" cap="all" dirty="0" err="1"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азыктары</a:t>
          </a:r>
          <a:r>
            <a:rPr lang="ru-RU" sz="1200" b="1" kern="1200"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 </a:t>
          </a:r>
        </a:p>
      </dsp:txBody>
      <dsp:txXfrm>
        <a:off x="2503693" y="1677923"/>
        <a:ext cx="1213628" cy="1677923"/>
      </dsp:txXfrm>
    </dsp:sp>
    <dsp:sp modelId="{AE38A79C-362B-4728-AC23-2E159C79E7A9}">
      <dsp:nvSpPr>
        <dsp:cNvPr id="0" name=""/>
        <dsp:cNvSpPr/>
      </dsp:nvSpPr>
      <dsp:spPr>
        <a:xfrm>
          <a:off x="2540102" y="251688"/>
          <a:ext cx="1140810" cy="1396871"/>
        </a:xfrm>
        <a:prstGeom prst="ellipse">
          <a:avLst/>
        </a:prstGeom>
        <a:blipFill rotWithShape="0">
          <a:blip xmlns:r="http://schemas.openxmlformats.org/officeDocument/2006/relationships" r:embed="rId3"/>
          <a:stretch>
            <a:fillRect/>
          </a:stretch>
        </a:blip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90F6D8CE-4879-4F27-9455-E24191F19E5C}">
      <dsp:nvSpPr>
        <dsp:cNvPr id="0" name=""/>
        <dsp:cNvSpPr/>
      </dsp:nvSpPr>
      <dsp:spPr>
        <a:xfrm>
          <a:off x="3753730" y="0"/>
          <a:ext cx="1213628" cy="4194809"/>
        </a:xfrm>
        <a:prstGeom prst="roundRect">
          <a:avLst>
            <a:gd name="adj" fmla="val 10000"/>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ru-RU" sz="1200" b="1" kern="1200" cap="all" dirty="0" err="1"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Жашылча</a:t>
          </a:r>
          <a:r>
            <a:rPr lang="ru-RU" sz="1200" b="1" kern="1200"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 </a:t>
          </a:r>
          <a:r>
            <a:rPr lang="ru-RU" sz="1200" b="1" kern="1200" cap="all" dirty="0" err="1"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мөмө-жемиштер</a:t>
          </a:r>
          <a:endParaRPr lang="ru-RU" sz="1200" b="1" kern="1200"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endParaRPr>
        </a:p>
      </dsp:txBody>
      <dsp:txXfrm>
        <a:off x="3753730" y="1677923"/>
        <a:ext cx="1213628" cy="1677923"/>
      </dsp:txXfrm>
    </dsp:sp>
    <dsp:sp modelId="{80D167B0-8A67-48D5-912E-EE06E9B413FC}">
      <dsp:nvSpPr>
        <dsp:cNvPr id="0" name=""/>
        <dsp:cNvSpPr/>
      </dsp:nvSpPr>
      <dsp:spPr>
        <a:xfrm>
          <a:off x="3790139" y="251688"/>
          <a:ext cx="1140810" cy="1396871"/>
        </a:xfrm>
        <a:prstGeom prst="ellipse">
          <a:avLst/>
        </a:prstGeom>
        <a:blipFill rotWithShape="0">
          <a:blip xmlns:r="http://schemas.openxmlformats.org/officeDocument/2006/relationships" r:embed="rId4"/>
          <a:stretch>
            <a:fillRect/>
          </a:stretch>
        </a:blip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5BE6D6BD-80BE-486B-B276-8076D7F7F283}">
      <dsp:nvSpPr>
        <dsp:cNvPr id="0" name=""/>
        <dsp:cNvSpPr/>
      </dsp:nvSpPr>
      <dsp:spPr>
        <a:xfrm>
          <a:off x="5003767" y="0"/>
          <a:ext cx="1213628" cy="4194809"/>
        </a:xfrm>
        <a:prstGeom prst="roundRect">
          <a:avLst>
            <a:gd name="adj" fmla="val 10000"/>
          </a:avLst>
        </a:prstGeom>
        <a:solidFill>
          <a:schemeClr val="accent6">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ru-RU" sz="1200" b="1" kern="1200" cap="all" dirty="0" err="1"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бакча</a:t>
          </a:r>
          <a:r>
            <a:rPr lang="ru-RU" sz="1200" b="1" kern="1200"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 </a:t>
          </a:r>
          <a:r>
            <a:rPr lang="ru-RU" sz="1200" b="1" kern="1200" cap="all" dirty="0" err="1"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өсүмдүктөрү</a:t>
          </a:r>
          <a:endParaRPr lang="ru-RU" sz="1200" b="1" kern="1200"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endParaRPr>
        </a:p>
      </dsp:txBody>
      <dsp:txXfrm>
        <a:off x="5003767" y="1677923"/>
        <a:ext cx="1213628" cy="1677923"/>
      </dsp:txXfrm>
    </dsp:sp>
    <dsp:sp modelId="{A378EDD3-9F5F-4676-B41C-70ECD55A774F}">
      <dsp:nvSpPr>
        <dsp:cNvPr id="0" name=""/>
        <dsp:cNvSpPr/>
      </dsp:nvSpPr>
      <dsp:spPr>
        <a:xfrm>
          <a:off x="5040176" y="251688"/>
          <a:ext cx="1140810" cy="1396871"/>
        </a:xfrm>
        <a:prstGeom prst="ellipse">
          <a:avLst/>
        </a:prstGeom>
        <a:blipFill rotWithShape="0">
          <a:blip xmlns:r="http://schemas.openxmlformats.org/officeDocument/2006/relationships" r:embed="rId5"/>
          <a:stretch>
            <a:fillRect/>
          </a:stretch>
        </a:blip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D1ED5840-CA0E-4F1C-A300-E368A935DEDD}">
      <dsp:nvSpPr>
        <dsp:cNvPr id="0" name=""/>
        <dsp:cNvSpPr/>
      </dsp:nvSpPr>
      <dsp:spPr>
        <a:xfrm>
          <a:off x="6253805" y="0"/>
          <a:ext cx="1213628" cy="4194809"/>
        </a:xfrm>
        <a:prstGeom prst="roundRect">
          <a:avLst>
            <a:gd name="adj" fmla="val 100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ru-RU" sz="1200" b="1" kern="1200"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Кант</a:t>
          </a:r>
        </a:p>
      </dsp:txBody>
      <dsp:txXfrm>
        <a:off x="6253805" y="1677923"/>
        <a:ext cx="1213628" cy="1677923"/>
      </dsp:txXfrm>
    </dsp:sp>
    <dsp:sp modelId="{23002D64-E38B-4A30-BE41-A70A26B493E1}">
      <dsp:nvSpPr>
        <dsp:cNvPr id="0" name=""/>
        <dsp:cNvSpPr/>
      </dsp:nvSpPr>
      <dsp:spPr>
        <a:xfrm>
          <a:off x="6290213" y="251688"/>
          <a:ext cx="1140810" cy="1396871"/>
        </a:xfrm>
        <a:prstGeom prst="ellipse">
          <a:avLst/>
        </a:prstGeom>
        <a:blipFill rotWithShape="0">
          <a:blip xmlns:r="http://schemas.openxmlformats.org/officeDocument/2006/relationships" r:embed="rId6"/>
          <a:stretch>
            <a:fillRect/>
          </a:stretch>
        </a:blip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DE15657D-6526-4FA5-8584-11C7CFA4002D}">
      <dsp:nvSpPr>
        <dsp:cNvPr id="0" name=""/>
        <dsp:cNvSpPr/>
      </dsp:nvSpPr>
      <dsp:spPr>
        <a:xfrm>
          <a:off x="7503842" y="0"/>
          <a:ext cx="1213628" cy="4194809"/>
        </a:xfrm>
        <a:prstGeom prst="roundRect">
          <a:avLst>
            <a:gd name="adj" fmla="val 10000"/>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ky-KG" sz="1200" b="1" kern="1200"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rPr>
            <a:t>буурчак</a:t>
          </a:r>
          <a:endParaRPr lang="ru-RU" sz="1200" b="1" kern="1200" cap="all" dirty="0" smtClean="0">
            <a:ln w="9000" cmpd="sng">
              <a:prstDash val="solid"/>
            </a:ln>
            <a:solidFill>
              <a:schemeClr val="tx1"/>
            </a:solidFill>
            <a:effectLst>
              <a:reflection blurRad="12700" stA="28000" endPos="45000" dist="1000" dir="5400000" sy="-100000" algn="bl" rotWithShape="0"/>
            </a:effectLst>
            <a:latin typeface="Times New Roman" pitchFamily="18" charset="0"/>
            <a:ea typeface="+mn-ea"/>
            <a:cs typeface="Times New Roman" pitchFamily="18" charset="0"/>
          </a:endParaRPr>
        </a:p>
      </dsp:txBody>
      <dsp:txXfrm>
        <a:off x="7503842" y="1677923"/>
        <a:ext cx="1213628" cy="1677923"/>
      </dsp:txXfrm>
    </dsp:sp>
    <dsp:sp modelId="{1955AD3F-EAEE-444C-9EA4-D91CC08DBD53}">
      <dsp:nvSpPr>
        <dsp:cNvPr id="0" name=""/>
        <dsp:cNvSpPr/>
      </dsp:nvSpPr>
      <dsp:spPr>
        <a:xfrm>
          <a:off x="7540251" y="251688"/>
          <a:ext cx="1140810" cy="1396871"/>
        </a:xfrm>
        <a:prstGeom prst="ellipse">
          <a:avLst/>
        </a:prstGeom>
        <a:blipFill rotWithShape="0">
          <a:blip xmlns:r="http://schemas.openxmlformats.org/officeDocument/2006/relationships" r:embed="rId7"/>
          <a:stretch>
            <a:fillRect/>
          </a:stretch>
        </a:blip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3C8F600E-6D13-4E2A-A76A-7A2814FEB310}">
      <dsp:nvSpPr>
        <dsp:cNvPr id="0" name=""/>
        <dsp:cNvSpPr/>
      </dsp:nvSpPr>
      <dsp:spPr>
        <a:xfrm>
          <a:off x="348843" y="3355847"/>
          <a:ext cx="8023402" cy="629221"/>
        </a:xfrm>
        <a:prstGeom prst="leftRightArrow">
          <a:avLst/>
        </a:prstGeom>
        <a:solidFill>
          <a:schemeClr val="accent2">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339E7E-7E4B-4CFE-AAD2-83531390EA3A}">
      <dsp:nvSpPr>
        <dsp:cNvPr id="0" name=""/>
        <dsp:cNvSpPr/>
      </dsp:nvSpPr>
      <dsp:spPr>
        <a:xfrm rot="5400000">
          <a:off x="-300547" y="690748"/>
          <a:ext cx="1158480" cy="553112"/>
        </a:xfrm>
        <a:prstGeom prst="chevron">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b="1" kern="1200" dirty="0" smtClean="0">
              <a:latin typeface="Times New Roman" pitchFamily="18" charset="0"/>
              <a:cs typeface="Times New Roman" pitchFamily="18" charset="0"/>
            </a:rPr>
            <a:t>1</a:t>
          </a:r>
          <a:endParaRPr lang="ru-RU" sz="1400" b="1" kern="1200" dirty="0">
            <a:latin typeface="Times New Roman" pitchFamily="18" charset="0"/>
            <a:cs typeface="Times New Roman" pitchFamily="18" charset="0"/>
          </a:endParaRPr>
        </a:p>
      </dsp:txBody>
      <dsp:txXfrm rot="-5400000">
        <a:off x="2137" y="664620"/>
        <a:ext cx="553112" cy="605368"/>
      </dsp:txXfrm>
    </dsp:sp>
    <dsp:sp modelId="{48F12A51-5B07-4F02-BDEC-0D5DCE7476D0}">
      <dsp:nvSpPr>
        <dsp:cNvPr id="0" name=""/>
        <dsp:cNvSpPr/>
      </dsp:nvSpPr>
      <dsp:spPr>
        <a:xfrm rot="5400000">
          <a:off x="3907755" y="-3165715"/>
          <a:ext cx="1519305" cy="8164106"/>
        </a:xfrm>
        <a:prstGeom prst="round2SameRect">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ky-KG" sz="1500" b="1" kern="1200" dirty="0" smtClean="0">
              <a:latin typeface="Times New Roman" pitchFamily="18" charset="0"/>
              <a:cs typeface="Times New Roman" pitchFamily="18" charset="0"/>
            </a:rPr>
            <a:t>ЕАЭБке киргенден кийин өндүрүшкө жана керектөө үчүн зарыл болгон 166 товардык позициянынын ичинен 41  айыл чарба товарларына убактылуу женилдетүү  тизмеси кабыл алынган. Аларга төмөнкүлөр кирет: букалардын уругу, жаш өсүмдүктөрдүн көчөтү, үрөн, балыктын тоюту, айыл чарба шаймандары, тоют жана кызылча жыйноочу жабдуулар, айыл чарба техникаларынын тетиктери, муздатуучу жабдуулар, күнөсканалардын жабдуулары</a:t>
          </a:r>
          <a:endParaRPr lang="ru-RU" sz="1500" b="1" kern="1200" dirty="0">
            <a:latin typeface="Times New Roman" pitchFamily="18" charset="0"/>
            <a:cs typeface="Times New Roman" pitchFamily="18" charset="0"/>
          </a:endParaRPr>
        </a:p>
      </dsp:txBody>
      <dsp:txXfrm rot="-5400000">
        <a:off x="585355" y="230851"/>
        <a:ext cx="8089940" cy="1370973"/>
      </dsp:txXfrm>
    </dsp:sp>
    <dsp:sp modelId="{12BB7739-15E3-4A82-9999-EE7A646B6ECC}">
      <dsp:nvSpPr>
        <dsp:cNvPr id="0" name=""/>
        <dsp:cNvSpPr/>
      </dsp:nvSpPr>
      <dsp:spPr>
        <a:xfrm rot="5400000">
          <a:off x="-274731" y="2131877"/>
          <a:ext cx="1158480" cy="609017"/>
        </a:xfrm>
        <a:prstGeom prst="chevron">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b="1" kern="1200" dirty="0" smtClean="0">
              <a:latin typeface="Times New Roman" pitchFamily="18" charset="0"/>
              <a:cs typeface="Times New Roman" pitchFamily="18" charset="0"/>
            </a:rPr>
            <a:t>2</a:t>
          </a:r>
          <a:endParaRPr lang="ru-RU" sz="1400" b="1" kern="1200" dirty="0">
            <a:latin typeface="Times New Roman" pitchFamily="18" charset="0"/>
            <a:cs typeface="Times New Roman" pitchFamily="18" charset="0"/>
          </a:endParaRPr>
        </a:p>
      </dsp:txBody>
      <dsp:txXfrm rot="-5400000">
        <a:off x="1" y="2161655"/>
        <a:ext cx="609017" cy="549463"/>
      </dsp:txXfrm>
    </dsp:sp>
    <dsp:sp modelId="{EBC86F2C-3FDF-4334-BA19-CE89B88389AB}">
      <dsp:nvSpPr>
        <dsp:cNvPr id="0" name=""/>
        <dsp:cNvSpPr/>
      </dsp:nvSpPr>
      <dsp:spPr>
        <a:xfrm rot="5400000">
          <a:off x="4111990" y="-1744898"/>
          <a:ext cx="1037934" cy="8196876"/>
        </a:xfrm>
        <a:prstGeom prst="round2SameRect">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ru-RU" sz="1600" b="1" kern="1200" dirty="0" smtClean="0">
              <a:latin typeface="Times New Roman" pitchFamily="18" charset="0"/>
              <a:cs typeface="Times New Roman" pitchFamily="18" charset="0"/>
            </a:rPr>
            <a:t>2015-жылдын 8-майында </a:t>
          </a:r>
          <a:r>
            <a:rPr lang="ru-RU" sz="1600" b="1" kern="1200" dirty="0" err="1" smtClean="0">
              <a:latin typeface="Times New Roman" pitchFamily="18" charset="0"/>
              <a:cs typeface="Times New Roman" pitchFamily="18" charset="0"/>
            </a:rPr>
            <a:t>Кыргыз-казак</a:t>
          </a:r>
          <a:r>
            <a:rPr lang="ru-RU" sz="1600" b="1" kern="1200" dirty="0" smtClean="0">
              <a:latin typeface="Times New Roman" pitchFamily="18" charset="0"/>
              <a:cs typeface="Times New Roman" pitchFamily="18" charset="0"/>
            </a:rPr>
            <a:t> </a:t>
          </a:r>
          <a:r>
            <a:rPr lang="ru-RU" sz="1600" b="1" kern="1200" dirty="0" err="1" smtClean="0">
              <a:latin typeface="Times New Roman" pitchFamily="18" charset="0"/>
              <a:cs typeface="Times New Roman" pitchFamily="18" charset="0"/>
            </a:rPr>
            <a:t>мамлекеттик</a:t>
          </a:r>
          <a:r>
            <a:rPr lang="ru-RU" sz="1600" b="1" kern="1200" dirty="0" smtClean="0">
              <a:latin typeface="Times New Roman" pitchFamily="18" charset="0"/>
              <a:cs typeface="Times New Roman" pitchFamily="18" charset="0"/>
            </a:rPr>
            <a:t> чек  </a:t>
          </a:r>
          <a:r>
            <a:rPr lang="ru-RU" sz="1600" b="1" kern="1200" dirty="0" err="1" smtClean="0">
              <a:latin typeface="Times New Roman" pitchFamily="18" charset="0"/>
              <a:cs typeface="Times New Roman" pitchFamily="18" charset="0"/>
            </a:rPr>
            <a:t>арада</a:t>
          </a:r>
          <a:r>
            <a:rPr lang="ru-RU" sz="1600" b="1" kern="1200" dirty="0" smtClean="0">
              <a:latin typeface="Times New Roman" pitchFamily="18" charset="0"/>
              <a:cs typeface="Times New Roman" pitchFamily="18" charset="0"/>
            </a:rPr>
            <a:t> </a:t>
          </a:r>
          <a:r>
            <a:rPr lang="ru-RU" sz="1600" b="1" kern="1200" dirty="0" err="1" smtClean="0">
              <a:latin typeface="Times New Roman" pitchFamily="18" charset="0"/>
              <a:cs typeface="Times New Roman" pitchFamily="18" charset="0"/>
            </a:rPr>
            <a:t>фитосанитардык</a:t>
          </a:r>
          <a:r>
            <a:rPr lang="ru-RU" sz="1600" b="1" kern="1200" dirty="0" smtClean="0">
              <a:latin typeface="Times New Roman" pitchFamily="18" charset="0"/>
              <a:cs typeface="Times New Roman" pitchFamily="18" charset="0"/>
            </a:rPr>
            <a:t> </a:t>
          </a:r>
          <a:r>
            <a:rPr lang="ru-RU" sz="1600" b="1" kern="1200" dirty="0" err="1" smtClean="0">
              <a:latin typeface="Times New Roman" pitchFamily="18" charset="0"/>
              <a:cs typeface="Times New Roman" pitchFamily="18" charset="0"/>
            </a:rPr>
            <a:t>текшерүү алынды</a:t>
          </a:r>
          <a:endParaRPr lang="ru-RU" sz="1600" b="1" kern="1200" dirty="0">
            <a:latin typeface="Times New Roman" pitchFamily="18" charset="0"/>
            <a:cs typeface="Times New Roman" pitchFamily="18" charset="0"/>
          </a:endParaRPr>
        </a:p>
      </dsp:txBody>
      <dsp:txXfrm rot="-5400000">
        <a:off x="532519" y="1885241"/>
        <a:ext cx="8146208" cy="936598"/>
      </dsp:txXfrm>
    </dsp:sp>
    <dsp:sp modelId="{C0D56AE3-A3E0-465F-A98F-BE006260DD05}">
      <dsp:nvSpPr>
        <dsp:cNvPr id="0" name=""/>
        <dsp:cNvSpPr/>
      </dsp:nvSpPr>
      <dsp:spPr>
        <a:xfrm rot="5400000">
          <a:off x="-284479" y="3401859"/>
          <a:ext cx="1158480" cy="589522"/>
        </a:xfrm>
        <a:prstGeom prst="chevron">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b="1" kern="1200" dirty="0" smtClean="0">
              <a:latin typeface="Times New Roman" pitchFamily="18" charset="0"/>
              <a:cs typeface="Times New Roman" pitchFamily="18" charset="0"/>
            </a:rPr>
            <a:t>3</a:t>
          </a:r>
          <a:endParaRPr lang="ru-RU" sz="1400" b="1" kern="1200" dirty="0">
            <a:latin typeface="Times New Roman" pitchFamily="18" charset="0"/>
            <a:cs typeface="Times New Roman" pitchFamily="18" charset="0"/>
          </a:endParaRPr>
        </a:p>
      </dsp:txBody>
      <dsp:txXfrm rot="-5400000">
        <a:off x="0" y="3412141"/>
        <a:ext cx="589522" cy="568958"/>
      </dsp:txXfrm>
    </dsp:sp>
    <dsp:sp modelId="{EBD2250D-8DD5-4E2E-A2D3-23355806D155}">
      <dsp:nvSpPr>
        <dsp:cNvPr id="0" name=""/>
        <dsp:cNvSpPr/>
      </dsp:nvSpPr>
      <dsp:spPr>
        <a:xfrm rot="5400000">
          <a:off x="4012570" y="-548137"/>
          <a:ext cx="1247291" cy="8226482"/>
        </a:xfrm>
        <a:prstGeom prst="round2SameRect">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ky-KG" sz="1600" b="1" kern="1200" dirty="0" smtClean="0">
              <a:latin typeface="Times New Roman" pitchFamily="18" charset="0"/>
              <a:cs typeface="Times New Roman" pitchFamily="18" charset="0"/>
            </a:rPr>
            <a:t>Республиканын бардык региондорунда ИС «ЭЛЕК» программалык камсыздоо системасы монтаждалып коюлду жана интернетке мобилдик модемдик байланыш менен кошулду. Бул системанын жумушун камсыздоо үчүн Департамент тарабынан бардык ИС «ЭЛЕК» системасына кошулуучу түйүндөргө модемдер сатылып берилди</a:t>
          </a:r>
          <a:endParaRPr lang="ru-RU" sz="1600" b="1" kern="1200" dirty="0">
            <a:latin typeface="Times New Roman" pitchFamily="18" charset="0"/>
            <a:cs typeface="Times New Roman" pitchFamily="18" charset="0"/>
          </a:endParaRPr>
        </a:p>
      </dsp:txBody>
      <dsp:txXfrm rot="-5400000">
        <a:off x="522975" y="3002346"/>
        <a:ext cx="8165594" cy="1125515"/>
      </dsp:txXfrm>
    </dsp:sp>
    <dsp:sp modelId="{64EDCE6B-D9A7-4D7E-8C33-B30B2DEBD6B6}">
      <dsp:nvSpPr>
        <dsp:cNvPr id="0" name=""/>
        <dsp:cNvSpPr/>
      </dsp:nvSpPr>
      <dsp:spPr>
        <a:xfrm rot="5400000">
          <a:off x="-202404" y="4544830"/>
          <a:ext cx="1017701" cy="612892"/>
        </a:xfrm>
        <a:prstGeom prst="chevron">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b="1" kern="1200" dirty="0" smtClean="0">
              <a:latin typeface="Times New Roman" pitchFamily="18" charset="0"/>
              <a:cs typeface="Times New Roman" pitchFamily="18" charset="0"/>
            </a:rPr>
            <a:t>4</a:t>
          </a:r>
          <a:endParaRPr lang="ru-RU" sz="1400" b="1" kern="1200" dirty="0">
            <a:latin typeface="Times New Roman" pitchFamily="18" charset="0"/>
            <a:cs typeface="Times New Roman" pitchFamily="18" charset="0"/>
          </a:endParaRPr>
        </a:p>
      </dsp:txBody>
      <dsp:txXfrm rot="-5400000">
        <a:off x="1" y="4648871"/>
        <a:ext cx="612892" cy="404809"/>
      </dsp:txXfrm>
    </dsp:sp>
    <dsp:sp modelId="{879077B3-0E83-4D86-8652-B57779FCAF23}">
      <dsp:nvSpPr>
        <dsp:cNvPr id="0" name=""/>
        <dsp:cNvSpPr/>
      </dsp:nvSpPr>
      <dsp:spPr>
        <a:xfrm rot="5400000">
          <a:off x="4116466" y="755744"/>
          <a:ext cx="1085579" cy="8098973"/>
        </a:xfrm>
        <a:prstGeom prst="round2SameRect">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ru-RU" sz="1600" b="1" kern="1200" dirty="0" err="1" smtClean="0">
              <a:latin typeface="Times New Roman" pitchFamily="18" charset="0"/>
              <a:cs typeface="Times New Roman" pitchFamily="18" charset="0"/>
            </a:rPr>
            <a:t>Россиянын</a:t>
          </a:r>
          <a:r>
            <a:rPr lang="ru-RU" sz="1600" b="1" kern="1200" dirty="0" smtClean="0">
              <a:latin typeface="Times New Roman" pitchFamily="18" charset="0"/>
              <a:cs typeface="Times New Roman" pitchFamily="18" charset="0"/>
            </a:rPr>
            <a:t> </a:t>
          </a:r>
          <a:r>
            <a:rPr lang="ru-RU" sz="1600" b="1" kern="1200" dirty="0" err="1" smtClean="0">
              <a:latin typeface="Times New Roman" pitchFamily="18" charset="0"/>
              <a:cs typeface="Times New Roman" pitchFamily="18" charset="0"/>
            </a:rPr>
            <a:t>Өкмөтүнүн</a:t>
          </a:r>
          <a:r>
            <a:rPr lang="ru-RU" sz="1600" b="1" kern="1200" dirty="0" smtClean="0">
              <a:latin typeface="Times New Roman" pitchFamily="18" charset="0"/>
              <a:cs typeface="Times New Roman" pitchFamily="18" charset="0"/>
            </a:rPr>
            <a:t> </a:t>
          </a:r>
          <a:r>
            <a:rPr lang="ru-RU" sz="1600" b="1" kern="1200" dirty="0" err="1" smtClean="0">
              <a:latin typeface="Times New Roman" pitchFamily="18" charset="0"/>
              <a:cs typeface="Times New Roman" pitchFamily="18" charset="0"/>
            </a:rPr>
            <a:t>жардамы</a:t>
          </a:r>
          <a:r>
            <a:rPr lang="ru-RU" sz="1600" b="1" kern="1200" dirty="0" smtClean="0">
              <a:latin typeface="Times New Roman" pitchFamily="18" charset="0"/>
              <a:cs typeface="Times New Roman" pitchFamily="18" charset="0"/>
            </a:rPr>
            <a:t> менен   «</a:t>
          </a:r>
          <a:r>
            <a:rPr lang="ru-RU" sz="1600" b="1" kern="1200" dirty="0" err="1" smtClean="0">
              <a:latin typeface="Times New Roman" pitchFamily="18" charset="0"/>
              <a:cs typeface="Times New Roman" pitchFamily="18" charset="0"/>
            </a:rPr>
            <a:t>Иркештам</a:t>
          </a:r>
          <a:r>
            <a:rPr lang="ru-RU" sz="1600" b="1" kern="1200" dirty="0" smtClean="0">
              <a:latin typeface="Times New Roman" pitchFamily="18" charset="0"/>
              <a:cs typeface="Times New Roman" pitchFamily="18" charset="0"/>
            </a:rPr>
            <a:t>», «</a:t>
          </a:r>
          <a:r>
            <a:rPr lang="ru-RU" sz="1600" b="1" kern="1200" dirty="0" err="1" smtClean="0">
              <a:latin typeface="Times New Roman" pitchFamily="18" charset="0"/>
              <a:cs typeface="Times New Roman" pitchFamily="18" charset="0"/>
            </a:rPr>
            <a:t>Торугарт</a:t>
          </a:r>
          <a:r>
            <a:rPr lang="ru-RU" sz="1600" b="1" kern="1200" dirty="0" smtClean="0">
              <a:latin typeface="Times New Roman" pitchFamily="18" charset="0"/>
              <a:cs typeface="Times New Roman" pitchFamily="18" charset="0"/>
            </a:rPr>
            <a:t>», «</a:t>
          </a:r>
          <a:r>
            <a:rPr lang="ru-RU" sz="1600" b="1" kern="1200" dirty="0" err="1" smtClean="0">
              <a:latin typeface="Times New Roman" pitchFamily="18" charset="0"/>
              <a:cs typeface="Times New Roman" pitchFamily="18" charset="0"/>
            </a:rPr>
            <a:t>Достук</a:t>
          </a:r>
          <a:r>
            <a:rPr lang="ru-RU" sz="1600" b="1" kern="1200" dirty="0" smtClean="0">
              <a:latin typeface="Times New Roman" pitchFamily="18" charset="0"/>
              <a:cs typeface="Times New Roman" pitchFamily="18" charset="0"/>
            </a:rPr>
            <a:t>», «Кызыл-Бел» </a:t>
          </a:r>
          <a:r>
            <a:rPr lang="ru-RU" sz="1600" b="1" kern="1200" dirty="0" err="1" smtClean="0">
              <a:latin typeface="Times New Roman" pitchFamily="18" charset="0"/>
              <a:cs typeface="Times New Roman" pitchFamily="18" charset="0"/>
            </a:rPr>
            <a:t>автоунаа</a:t>
          </a:r>
          <a:r>
            <a:rPr lang="ru-RU" sz="1600" b="1" kern="1200" dirty="0" smtClean="0">
              <a:latin typeface="Times New Roman" pitchFamily="18" charset="0"/>
              <a:cs typeface="Times New Roman" pitchFamily="18" charset="0"/>
            </a:rPr>
            <a:t>, «Кара-</a:t>
          </a:r>
          <a:r>
            <a:rPr lang="ru-RU" sz="1600" b="1" kern="1200" dirty="0" err="1" smtClean="0">
              <a:latin typeface="Times New Roman" pitchFamily="18" charset="0"/>
              <a:cs typeface="Times New Roman" pitchFamily="18" charset="0"/>
            </a:rPr>
            <a:t>Суу</a:t>
          </a:r>
          <a:r>
            <a:rPr lang="ru-RU" sz="1600" b="1" kern="1200" dirty="0" smtClean="0">
              <a:latin typeface="Times New Roman" pitchFamily="18" charset="0"/>
              <a:cs typeface="Times New Roman" pitchFamily="18" charset="0"/>
            </a:rPr>
            <a:t>» </a:t>
          </a:r>
          <a:r>
            <a:rPr lang="ru-RU" sz="1600" b="1" kern="1200" dirty="0" err="1" smtClean="0">
              <a:latin typeface="Times New Roman" pitchFamily="18" charset="0"/>
              <a:cs typeface="Times New Roman" pitchFamily="18" charset="0"/>
            </a:rPr>
            <a:t>темир</a:t>
          </a:r>
          <a:r>
            <a:rPr lang="ru-RU" sz="1600" b="1" kern="1200" dirty="0" smtClean="0">
              <a:latin typeface="Times New Roman" pitchFamily="18" charset="0"/>
              <a:cs typeface="Times New Roman" pitchFamily="18" charset="0"/>
            </a:rPr>
            <a:t> </a:t>
          </a:r>
          <a:r>
            <a:rPr lang="ru-RU" sz="1600" b="1" kern="1200" dirty="0" err="1" smtClean="0">
              <a:latin typeface="Times New Roman" pitchFamily="18" charset="0"/>
              <a:cs typeface="Times New Roman" pitchFamily="18" charset="0"/>
            </a:rPr>
            <a:t>жол</a:t>
          </a:r>
          <a:r>
            <a:rPr lang="ru-RU" sz="1600" b="1" kern="1200" dirty="0" smtClean="0">
              <a:latin typeface="Times New Roman" pitchFamily="18" charset="0"/>
              <a:cs typeface="Times New Roman" pitchFamily="18" charset="0"/>
            </a:rPr>
            <a:t>, «</a:t>
          </a:r>
          <a:r>
            <a:rPr lang="ru-RU" sz="1600" b="1" kern="1200" dirty="0" err="1" smtClean="0">
              <a:latin typeface="Times New Roman" pitchFamily="18" charset="0"/>
              <a:cs typeface="Times New Roman" pitchFamily="18" charset="0"/>
            </a:rPr>
            <a:t>Манас</a:t>
          </a:r>
          <a:r>
            <a:rPr lang="ru-RU" sz="1600" b="1" kern="1200" dirty="0" smtClean="0">
              <a:latin typeface="Times New Roman" pitchFamily="18" charset="0"/>
              <a:cs typeface="Times New Roman" pitchFamily="18" charset="0"/>
            </a:rPr>
            <a:t>» а/п,  «Ош» а/п </a:t>
          </a:r>
          <a:r>
            <a:rPr lang="ru-RU" sz="1600" b="1" kern="1200" dirty="0" err="1" smtClean="0">
              <a:latin typeface="Times New Roman" pitchFamily="18" charset="0"/>
              <a:cs typeface="Times New Roman" pitchFamily="18" charset="0"/>
            </a:rPr>
            <a:t>өтмөктөрүндө</a:t>
          </a:r>
          <a:r>
            <a:rPr lang="ru-RU" sz="1600" b="1" kern="1200" dirty="0" smtClean="0">
              <a:latin typeface="Times New Roman" pitchFamily="18" charset="0"/>
              <a:cs typeface="Times New Roman" pitchFamily="18" charset="0"/>
            </a:rPr>
            <a:t> </a:t>
          </a:r>
          <a:r>
            <a:rPr lang="ru-RU" sz="1600" b="1" kern="1200" dirty="0" err="1" smtClean="0">
              <a:latin typeface="Times New Roman" pitchFamily="18" charset="0"/>
              <a:cs typeface="Times New Roman" pitchFamily="18" charset="0"/>
            </a:rPr>
            <a:t>фитосанитардык</a:t>
          </a:r>
          <a:r>
            <a:rPr lang="ru-RU" sz="1600" b="1" kern="1200" dirty="0" smtClean="0">
              <a:latin typeface="Times New Roman" pitchFamily="18" charset="0"/>
              <a:cs typeface="Times New Roman" pitchFamily="18" charset="0"/>
            </a:rPr>
            <a:t> </a:t>
          </a:r>
          <a:r>
            <a:rPr lang="ru-RU" sz="1600" b="1" kern="1200" dirty="0" err="1" smtClean="0">
              <a:latin typeface="Times New Roman" pitchFamily="18" charset="0"/>
              <a:cs typeface="Times New Roman" pitchFamily="18" charset="0"/>
            </a:rPr>
            <a:t>посттор</a:t>
          </a:r>
          <a:r>
            <a:rPr lang="ru-RU" sz="1600" b="1" kern="1200" dirty="0" smtClean="0">
              <a:latin typeface="Times New Roman" pitchFamily="18" charset="0"/>
              <a:cs typeface="Times New Roman" pitchFamily="18" charset="0"/>
            </a:rPr>
            <a:t> </a:t>
          </a:r>
          <a:r>
            <a:rPr lang="ru-RU" sz="1600" b="1" kern="1200" dirty="0" err="1" smtClean="0">
              <a:latin typeface="Times New Roman" pitchFamily="18" charset="0"/>
              <a:cs typeface="Times New Roman" pitchFamily="18" charset="0"/>
            </a:rPr>
            <a:t>жа</a:t>
          </a:r>
          <a:r>
            <a:rPr lang="ky-KG" sz="1600" b="1" kern="1200" dirty="0" smtClean="0">
              <a:latin typeface="Times New Roman" pitchFamily="18" charset="0"/>
              <a:cs typeface="Times New Roman" pitchFamily="18" charset="0"/>
            </a:rPr>
            <a:t>ң</a:t>
          </a:r>
          <a:r>
            <a:rPr lang="ru-RU" sz="1600" b="1" kern="1200" dirty="0" err="1" smtClean="0">
              <a:latin typeface="Times New Roman" pitchFamily="18" charset="0"/>
              <a:cs typeface="Times New Roman" pitchFamily="18" charset="0"/>
            </a:rPr>
            <a:t>ыланды</a:t>
          </a:r>
          <a:endParaRPr lang="ru-RU" sz="1600" b="1" kern="1200" dirty="0">
            <a:latin typeface="Times New Roman" pitchFamily="18" charset="0"/>
            <a:cs typeface="Times New Roman" pitchFamily="18" charset="0"/>
          </a:endParaRPr>
        </a:p>
      </dsp:txBody>
      <dsp:txXfrm rot="-5400000">
        <a:off x="609769" y="4315435"/>
        <a:ext cx="8045979" cy="9795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339E7E-7E4B-4CFE-AAD2-83531390EA3A}">
      <dsp:nvSpPr>
        <dsp:cNvPr id="0" name=""/>
        <dsp:cNvSpPr/>
      </dsp:nvSpPr>
      <dsp:spPr>
        <a:xfrm rot="5400000">
          <a:off x="-159772" y="363469"/>
          <a:ext cx="1628389" cy="1308844"/>
        </a:xfrm>
        <a:prstGeom prst="chevron">
          <a:avLst/>
        </a:prstGeom>
        <a:solidFill>
          <a:schemeClr val="accent3"/>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3"/>
        </a:fillRef>
        <a:effectRef idx="1">
          <a:schemeClr val="accent3"/>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ru-RU" sz="1500" b="1" kern="1200" dirty="0" smtClean="0">
              <a:latin typeface="Times New Roman" pitchFamily="18" charset="0"/>
              <a:cs typeface="Times New Roman" pitchFamily="18" charset="0"/>
            </a:rPr>
            <a:t>5</a:t>
          </a:r>
          <a:endParaRPr lang="ru-RU" sz="1500" b="1" kern="1200" dirty="0">
            <a:latin typeface="Times New Roman" pitchFamily="18" charset="0"/>
            <a:cs typeface="Times New Roman" pitchFamily="18" charset="0"/>
          </a:endParaRPr>
        </a:p>
      </dsp:txBody>
      <dsp:txXfrm rot="-5400000">
        <a:off x="1" y="858118"/>
        <a:ext cx="1308844" cy="319545"/>
      </dsp:txXfrm>
    </dsp:sp>
    <dsp:sp modelId="{48F12A51-5B07-4F02-BDEC-0D5DCE7476D0}">
      <dsp:nvSpPr>
        <dsp:cNvPr id="0" name=""/>
        <dsp:cNvSpPr/>
      </dsp:nvSpPr>
      <dsp:spPr>
        <a:xfrm rot="5400000">
          <a:off x="3811088" y="-2397385"/>
          <a:ext cx="1215355" cy="6269245"/>
        </a:xfrm>
        <a:prstGeom prst="round2SameRect">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ru-RU" sz="1500" b="1" kern="1200" dirty="0" smtClean="0">
              <a:latin typeface="Times New Roman" pitchFamily="18" charset="0"/>
              <a:cs typeface="Times New Roman" pitchFamily="18" charset="0"/>
            </a:rPr>
            <a:t>Бишкек </a:t>
          </a:r>
          <a:r>
            <a:rPr lang="ru-RU" sz="1500" b="1" kern="1200" dirty="0" err="1" smtClean="0">
              <a:latin typeface="Times New Roman" pitchFamily="18" charset="0"/>
              <a:cs typeface="Times New Roman" pitchFamily="18" charset="0"/>
            </a:rPr>
            <a:t>шаарындагы</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өсүмдүктөрдүн карантини</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лабораториясы</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ощдолуп</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жаңы лабораториялар</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Таласта</a:t>
          </a:r>
          <a:r>
            <a:rPr lang="ru-RU" sz="1500" b="1" kern="1200" dirty="0" smtClean="0">
              <a:latin typeface="Times New Roman" pitchFamily="18" charset="0"/>
              <a:cs typeface="Times New Roman" pitchFamily="18" charset="0"/>
            </a:rPr>
            <a:t> жана </a:t>
          </a:r>
          <a:r>
            <a:rPr lang="ru-RU" sz="1500" b="1" kern="1200" dirty="0" err="1" smtClean="0">
              <a:latin typeface="Times New Roman" pitchFamily="18" charset="0"/>
              <a:cs typeface="Times New Roman" pitchFamily="18" charset="0"/>
            </a:rPr>
            <a:t>Түптө  ишке</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киргизилген</a:t>
          </a:r>
          <a:r>
            <a:rPr lang="ru-RU" sz="1500" b="1" kern="1200" dirty="0" smtClean="0">
              <a:latin typeface="Times New Roman" pitchFamily="18" charset="0"/>
              <a:cs typeface="Times New Roman" pitchFamily="18" charset="0"/>
            </a:rPr>
            <a:t>, Ош </a:t>
          </a:r>
          <a:r>
            <a:rPr lang="ru-RU" sz="1500" b="1" kern="1200" dirty="0" err="1" smtClean="0">
              <a:latin typeface="Times New Roman" pitchFamily="18" charset="0"/>
              <a:cs typeface="Times New Roman" pitchFamily="18" charset="0"/>
            </a:rPr>
            <a:t>шаарында</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курулуп</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жатат</a:t>
          </a:r>
          <a:r>
            <a:rPr lang="ru-RU" sz="1500" b="1" kern="1200" dirty="0" smtClean="0">
              <a:latin typeface="Times New Roman" pitchFamily="18" charset="0"/>
              <a:cs typeface="Times New Roman" pitchFamily="18" charset="0"/>
            </a:rPr>
            <a:t>.</a:t>
          </a:r>
          <a:endParaRPr lang="ru-RU" sz="1500" b="1" kern="1200" dirty="0">
            <a:latin typeface="Times New Roman" pitchFamily="18" charset="0"/>
            <a:cs typeface="Times New Roman" pitchFamily="18" charset="0"/>
          </a:endParaRPr>
        </a:p>
      </dsp:txBody>
      <dsp:txXfrm rot="-5400000">
        <a:off x="1284144" y="188888"/>
        <a:ext cx="6209916" cy="1096697"/>
      </dsp:txXfrm>
    </dsp:sp>
    <dsp:sp modelId="{12BB7739-15E3-4A82-9999-EE7A646B6ECC}">
      <dsp:nvSpPr>
        <dsp:cNvPr id="0" name=""/>
        <dsp:cNvSpPr/>
      </dsp:nvSpPr>
      <dsp:spPr>
        <a:xfrm rot="5400000">
          <a:off x="-124452" y="1685267"/>
          <a:ext cx="1557748" cy="1308844"/>
        </a:xfrm>
        <a:prstGeom prst="chevron">
          <a:avLst/>
        </a:prstGeom>
        <a:solidFill>
          <a:schemeClr val="accent3"/>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3"/>
        </a:fillRef>
        <a:effectRef idx="1">
          <a:schemeClr val="accent3"/>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ru-RU" sz="1500" b="1" kern="1200" dirty="0" smtClean="0">
              <a:latin typeface="Times New Roman" pitchFamily="18" charset="0"/>
              <a:cs typeface="Times New Roman" pitchFamily="18" charset="0"/>
            </a:rPr>
            <a:t>6</a:t>
          </a:r>
          <a:endParaRPr lang="ru-RU" sz="1500" b="1" kern="1200" dirty="0">
            <a:latin typeface="Times New Roman" pitchFamily="18" charset="0"/>
            <a:cs typeface="Times New Roman" pitchFamily="18" charset="0"/>
          </a:endParaRPr>
        </a:p>
      </dsp:txBody>
      <dsp:txXfrm rot="-5400000">
        <a:off x="0" y="2215237"/>
        <a:ext cx="1308844" cy="248904"/>
      </dsp:txXfrm>
    </dsp:sp>
    <dsp:sp modelId="{EBC86F2C-3FDF-4334-BA19-CE89B88389AB}">
      <dsp:nvSpPr>
        <dsp:cNvPr id="0" name=""/>
        <dsp:cNvSpPr/>
      </dsp:nvSpPr>
      <dsp:spPr>
        <a:xfrm rot="5400000">
          <a:off x="3811088" y="-1015302"/>
          <a:ext cx="1215355" cy="6269245"/>
        </a:xfrm>
        <a:prstGeom prst="round2SameRect">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ru-RU" sz="1500" b="1" kern="1200" dirty="0" err="1" smtClean="0">
              <a:latin typeface="Times New Roman" pitchFamily="18" charset="0"/>
              <a:cs typeface="Times New Roman" pitchFamily="18" charset="0"/>
            </a:rPr>
            <a:t>ЕАЭБдин</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карантиндик</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объектилеринин</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бирдиктүү</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тизмесин</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даярдоо</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максатында</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үстүбүздөгү</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жылы</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постсоветтик</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мезгилден</a:t>
          </a:r>
          <a:r>
            <a:rPr lang="ru-RU" sz="1500" b="1" kern="1200" dirty="0" smtClean="0">
              <a:latin typeface="Times New Roman" pitchFamily="18" charset="0"/>
              <a:cs typeface="Times New Roman" pitchFamily="18" charset="0"/>
            </a:rPr>
            <a:t> бери </a:t>
          </a:r>
          <a:r>
            <a:rPr lang="ru-RU" sz="1500" b="1" kern="1200" dirty="0" err="1" smtClean="0">
              <a:latin typeface="Times New Roman" pitchFamily="18" charset="0"/>
              <a:cs typeface="Times New Roman" pitchFamily="18" charset="0"/>
            </a:rPr>
            <a:t>биринчи</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жолу</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карантиндик</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объектилердин</a:t>
          </a:r>
          <a:r>
            <a:rPr lang="ru-RU" sz="1500" b="1" kern="1200" dirty="0" smtClean="0">
              <a:latin typeface="Times New Roman" pitchFamily="18" charset="0"/>
              <a:cs typeface="Times New Roman" pitchFamily="18" charset="0"/>
            </a:rPr>
            <a:t> 17 </a:t>
          </a:r>
          <a:r>
            <a:rPr lang="ru-RU" sz="1500" b="1" kern="1200" dirty="0" err="1" smtClean="0">
              <a:latin typeface="Times New Roman" pitchFamily="18" charset="0"/>
              <a:cs typeface="Times New Roman" pitchFamily="18" charset="0"/>
            </a:rPr>
            <a:t>түрүнө</a:t>
          </a:r>
          <a:r>
            <a:rPr lang="ru-RU" sz="1500" b="1" kern="1200" dirty="0" smtClean="0">
              <a:latin typeface="Times New Roman" pitchFamily="18" charset="0"/>
              <a:cs typeface="Times New Roman" pitchFamily="18" charset="0"/>
            </a:rPr>
            <a:t> карата 8100 </a:t>
          </a:r>
          <a:r>
            <a:rPr lang="ru-RU" sz="1500" b="1" kern="1200" dirty="0" err="1" smtClean="0">
              <a:latin typeface="Times New Roman" pitchFamily="18" charset="0"/>
              <a:cs typeface="Times New Roman" pitchFamily="18" charset="0"/>
            </a:rPr>
            <a:t>даана</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феромондук</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тузактар</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коюлду</a:t>
          </a:r>
          <a:r>
            <a:rPr lang="ru-RU" sz="1500" b="1" kern="1200" dirty="0" smtClean="0">
              <a:latin typeface="Times New Roman" pitchFamily="18" charset="0"/>
              <a:cs typeface="Times New Roman" pitchFamily="18" charset="0"/>
            </a:rPr>
            <a:t>.</a:t>
          </a:r>
          <a:endParaRPr lang="ru-RU" sz="1500" b="1" kern="1200" dirty="0">
            <a:latin typeface="Times New Roman" pitchFamily="18" charset="0"/>
            <a:cs typeface="Times New Roman" pitchFamily="18" charset="0"/>
          </a:endParaRPr>
        </a:p>
      </dsp:txBody>
      <dsp:txXfrm rot="-5400000">
        <a:off x="1284144" y="1570971"/>
        <a:ext cx="6209916" cy="1096697"/>
      </dsp:txXfrm>
    </dsp:sp>
    <dsp:sp modelId="{C0D56AE3-A3E0-465F-A98F-BE006260DD05}">
      <dsp:nvSpPr>
        <dsp:cNvPr id="0" name=""/>
        <dsp:cNvSpPr/>
      </dsp:nvSpPr>
      <dsp:spPr>
        <a:xfrm rot="5400000">
          <a:off x="-151377" y="3048575"/>
          <a:ext cx="1611598" cy="1308844"/>
        </a:xfrm>
        <a:prstGeom prst="chevron">
          <a:avLst/>
        </a:prstGeom>
        <a:solidFill>
          <a:schemeClr val="accent3"/>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3"/>
        </a:fillRef>
        <a:effectRef idx="1">
          <a:schemeClr val="accent3"/>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ru-RU" sz="1500" b="1" kern="1200" dirty="0" smtClean="0">
              <a:latin typeface="Times New Roman" pitchFamily="18" charset="0"/>
              <a:cs typeface="Times New Roman" pitchFamily="18" charset="0"/>
            </a:rPr>
            <a:t>7</a:t>
          </a:r>
          <a:endParaRPr lang="ru-RU" sz="1500" b="1" kern="1200" dirty="0">
            <a:latin typeface="Times New Roman" pitchFamily="18" charset="0"/>
            <a:cs typeface="Times New Roman" pitchFamily="18" charset="0"/>
          </a:endParaRPr>
        </a:p>
      </dsp:txBody>
      <dsp:txXfrm rot="-5400000">
        <a:off x="0" y="3551620"/>
        <a:ext cx="1308844" cy="302754"/>
      </dsp:txXfrm>
    </dsp:sp>
    <dsp:sp modelId="{EBD2250D-8DD5-4E2E-A2D3-23355806D155}">
      <dsp:nvSpPr>
        <dsp:cNvPr id="0" name=""/>
        <dsp:cNvSpPr/>
      </dsp:nvSpPr>
      <dsp:spPr>
        <a:xfrm rot="5400000">
          <a:off x="3811088" y="370252"/>
          <a:ext cx="1215355" cy="6269245"/>
        </a:xfrm>
        <a:prstGeom prst="round2SameRect">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ru-RU" sz="1500" b="1" kern="1200" dirty="0" err="1" smtClean="0">
              <a:latin typeface="Times New Roman" pitchFamily="18" charset="0"/>
              <a:cs typeface="Times New Roman" pitchFamily="18" charset="0"/>
            </a:rPr>
            <a:t>Жүргүзүлгөн</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фитосанитардык</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текшерүүлөрдүн</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натыйжасында</a:t>
          </a:r>
          <a:r>
            <a:rPr lang="ru-RU" sz="1500" b="1" kern="1200" dirty="0" smtClean="0">
              <a:latin typeface="Times New Roman" pitchFamily="18" charset="0"/>
              <a:cs typeface="Times New Roman" pitchFamily="18" charset="0"/>
            </a:rPr>
            <a:t> 7 </a:t>
          </a:r>
          <a:r>
            <a:rPr lang="ru-RU" sz="1500" b="1" kern="1200" dirty="0" err="1" smtClean="0">
              <a:latin typeface="Times New Roman" pitchFamily="18" charset="0"/>
              <a:cs typeface="Times New Roman" pitchFamily="18" charset="0"/>
            </a:rPr>
            <a:t>карантиндик</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объектин</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таркалуу</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чөйрөсү</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такталды</a:t>
          </a:r>
          <a:r>
            <a:rPr lang="ru-RU" sz="1500" b="1" kern="1200" dirty="0" smtClean="0">
              <a:latin typeface="Times New Roman" pitchFamily="18" charset="0"/>
              <a:cs typeface="Times New Roman" pitchFamily="18" charset="0"/>
            </a:rPr>
            <a:t> жана 7 </a:t>
          </a:r>
          <a:r>
            <a:rPr lang="ru-RU" sz="1500" b="1" kern="1200" dirty="0" err="1" smtClean="0">
              <a:latin typeface="Times New Roman" pitchFamily="18" charset="0"/>
              <a:cs typeface="Times New Roman" pitchFamily="18" charset="0"/>
            </a:rPr>
            <a:t>жаңы</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мурда</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кездешпеген</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карантиндик</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объектин</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таркалуу</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чөйрөсү</a:t>
          </a:r>
          <a:r>
            <a:rPr lang="ru-RU" sz="1500" b="1" kern="1200" dirty="0" smtClean="0">
              <a:latin typeface="Times New Roman" pitchFamily="18" charset="0"/>
              <a:cs typeface="Times New Roman" pitchFamily="18" charset="0"/>
            </a:rPr>
            <a:t> </a:t>
          </a:r>
          <a:r>
            <a:rPr lang="ru-RU" sz="1500" b="1" kern="1200" dirty="0" err="1" smtClean="0">
              <a:latin typeface="Times New Roman" pitchFamily="18" charset="0"/>
              <a:cs typeface="Times New Roman" pitchFamily="18" charset="0"/>
            </a:rPr>
            <a:t>аныкталды</a:t>
          </a:r>
          <a:endParaRPr lang="ru-RU" sz="1500" b="1" kern="1200" dirty="0">
            <a:latin typeface="Times New Roman" pitchFamily="18" charset="0"/>
            <a:cs typeface="Times New Roman" pitchFamily="18" charset="0"/>
          </a:endParaRPr>
        </a:p>
      </dsp:txBody>
      <dsp:txXfrm rot="-5400000">
        <a:off x="1284144" y="2956526"/>
        <a:ext cx="6209916" cy="109669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E8CA7E-FFC1-44EE-ABEC-81ECAF646A38}">
      <dsp:nvSpPr>
        <dsp:cNvPr id="0" name=""/>
        <dsp:cNvSpPr/>
      </dsp:nvSpPr>
      <dsp:spPr>
        <a:xfrm rot="21300000">
          <a:off x="22448" y="1789710"/>
          <a:ext cx="7270303" cy="832559"/>
        </a:xfrm>
        <a:prstGeom prst="mathMinus">
          <a:avLst/>
        </a:prstGeom>
        <a:solidFill>
          <a:schemeClr val="accent3">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 modelId="{9BBC0F62-F0BB-44D2-B7BC-295D7971AAE4}">
      <dsp:nvSpPr>
        <dsp:cNvPr id="0" name=""/>
        <dsp:cNvSpPr/>
      </dsp:nvSpPr>
      <dsp:spPr>
        <a:xfrm>
          <a:off x="877824" y="220599"/>
          <a:ext cx="2194560" cy="1764792"/>
        </a:xfrm>
        <a:prstGeom prst="downArrow">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A1F6FBD4-3375-4AC7-80D0-2C7EAA2F2040}">
      <dsp:nvSpPr>
        <dsp:cNvPr id="0" name=""/>
        <dsp:cNvSpPr/>
      </dsp:nvSpPr>
      <dsp:spPr>
        <a:xfrm>
          <a:off x="3421383" y="123143"/>
          <a:ext cx="3705213" cy="1606745"/>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ky-KG" sz="1400" kern="1200" dirty="0" smtClean="0">
              <a:latin typeface="Times New Roman" pitchFamily="18" charset="0"/>
              <a:cs typeface="Times New Roman" pitchFamily="18" charset="0"/>
            </a:rPr>
            <a:t>Импорттоо: Россия Федерациясынын жер семирткичтрди  ташып келүү 5,5 эсеге көбөйсө, тооктун этин ташып келүү 69,6 пайызга өскөн. </a:t>
          </a:r>
          <a:endParaRPr lang="ru-RU" sz="1400" kern="1200" dirty="0">
            <a:latin typeface="Times New Roman" pitchFamily="18" charset="0"/>
            <a:cs typeface="Times New Roman" pitchFamily="18" charset="0"/>
          </a:endParaRPr>
        </a:p>
      </dsp:txBody>
      <dsp:txXfrm>
        <a:off x="3421383" y="123143"/>
        <a:ext cx="3705213" cy="1606745"/>
      </dsp:txXfrm>
    </dsp:sp>
    <dsp:sp modelId="{3040775E-F95C-46B7-B2A8-CBAAC599BEB3}">
      <dsp:nvSpPr>
        <dsp:cNvPr id="0" name=""/>
        <dsp:cNvSpPr/>
      </dsp:nvSpPr>
      <dsp:spPr>
        <a:xfrm>
          <a:off x="4572000" y="2438995"/>
          <a:ext cx="2194560" cy="1764792"/>
        </a:xfrm>
        <a:prstGeom prst="upArrow">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61AA0FC-DC0F-4DDD-92E6-90DD6FB680BF}">
      <dsp:nvSpPr>
        <dsp:cNvPr id="0" name=""/>
        <dsp:cNvSpPr/>
      </dsp:nvSpPr>
      <dsp:spPr>
        <a:xfrm>
          <a:off x="679506" y="2682091"/>
          <a:ext cx="3705213" cy="1606745"/>
        </a:xfrm>
        <a:prstGeom prst="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ky-KG" sz="1400" kern="1200" dirty="0" smtClean="0">
              <a:latin typeface="Times New Roman" pitchFamily="18" charset="0"/>
              <a:cs typeface="Times New Roman" pitchFamily="18" charset="0"/>
            </a:rPr>
            <a:t>Пахта буласын экспорттоо 5,4 эсеге, каймак майы 36,6 пайызга, быштак жана сырлар 35,3 пайызга көбөйүп, төө бурчактын экспорту 31,4 пайызга төмөндөгөн. Казахстанга болсо экспорттун көлөмү боюнча кондитер азыктары 1,7 эсеге жана сүт азыктары  6, 9 пайызга  жогорулаган.</a:t>
          </a:r>
          <a:endParaRPr lang="ru-RU" sz="1400" kern="1200" dirty="0" smtClean="0">
            <a:latin typeface="Times New Roman" pitchFamily="18" charset="0"/>
            <a:cs typeface="Times New Roman" pitchFamily="18" charset="0"/>
          </a:endParaRPr>
        </a:p>
      </dsp:txBody>
      <dsp:txXfrm>
        <a:off x="679506" y="2682091"/>
        <a:ext cx="3705213" cy="160674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A95FB9-0027-4B2F-A05B-0861D32B1702}">
      <dsp:nvSpPr>
        <dsp:cNvPr id="0" name=""/>
        <dsp:cNvSpPr/>
      </dsp:nvSpPr>
      <dsp:spPr>
        <a:xfrm>
          <a:off x="721426" y="4488"/>
          <a:ext cx="2120802" cy="1461233"/>
        </a:xfrm>
        <a:prstGeom prst="round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9000" b="-19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295982-A89B-48FC-8FF9-1CE3A3A753BC}">
      <dsp:nvSpPr>
        <dsp:cNvPr id="0" name=""/>
        <dsp:cNvSpPr/>
      </dsp:nvSpPr>
      <dsp:spPr>
        <a:xfrm>
          <a:off x="721426" y="1465721"/>
          <a:ext cx="2120802" cy="786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0" numCol="1" spcCol="1270" anchor="t" anchorCtr="0">
          <a:noAutofit/>
        </a:bodyPr>
        <a:lstStyle/>
        <a:p>
          <a:pPr lvl="0" algn="ctr" defTabSz="800100">
            <a:lnSpc>
              <a:spcPct val="90000"/>
            </a:lnSpc>
            <a:spcBef>
              <a:spcPct val="0"/>
            </a:spcBef>
            <a:spcAft>
              <a:spcPct val="35000"/>
            </a:spcAft>
          </a:pPr>
          <a:r>
            <a:rPr lang="ru-RU" sz="1800" b="1" i="0" kern="1200" dirty="0" err="1" smtClean="0">
              <a:latin typeface="Times New Roman" pitchFamily="18" charset="0"/>
              <a:cs typeface="Times New Roman" pitchFamily="18" charset="0"/>
            </a:rPr>
            <a:t>Эт</a:t>
          </a:r>
          <a:r>
            <a:rPr lang="ru-RU" sz="1800" b="1" i="0" kern="1200" dirty="0" smtClean="0">
              <a:latin typeface="Times New Roman" pitchFamily="18" charset="0"/>
              <a:cs typeface="Times New Roman" pitchFamily="18" charset="0"/>
            </a:rPr>
            <a:t> жана </a:t>
          </a:r>
          <a:r>
            <a:rPr lang="ru-RU" sz="1800" b="1" i="0" kern="1200" dirty="0" err="1" smtClean="0">
              <a:latin typeface="Times New Roman" pitchFamily="18" charset="0"/>
              <a:cs typeface="Times New Roman" pitchFamily="18" charset="0"/>
            </a:rPr>
            <a:t>эт</a:t>
          </a:r>
          <a:r>
            <a:rPr lang="ru-RU" sz="1800" b="1" i="0" kern="1200" dirty="0" smtClean="0">
              <a:latin typeface="Times New Roman" pitchFamily="18" charset="0"/>
              <a:cs typeface="Times New Roman" pitchFamily="18" charset="0"/>
            </a:rPr>
            <a:t> </a:t>
          </a:r>
          <a:r>
            <a:rPr lang="ru-RU" sz="1800" b="1" i="0" kern="1200" dirty="0" err="1" smtClean="0">
              <a:latin typeface="Times New Roman" pitchFamily="18" charset="0"/>
              <a:cs typeface="Times New Roman" pitchFamily="18" charset="0"/>
            </a:rPr>
            <a:t>азыктары</a:t>
          </a:r>
          <a:r>
            <a:rPr lang="ru-RU" sz="1800" b="1" i="0" kern="1200" dirty="0" smtClean="0">
              <a:latin typeface="Times New Roman" pitchFamily="18" charset="0"/>
              <a:cs typeface="Times New Roman" pitchFamily="18" charset="0"/>
            </a:rPr>
            <a:t> </a:t>
          </a:r>
          <a:endParaRPr lang="ru-RU" sz="1800" b="1" kern="1200" dirty="0">
            <a:latin typeface="Times New Roman" pitchFamily="18" charset="0"/>
            <a:cs typeface="Times New Roman" pitchFamily="18" charset="0"/>
          </a:endParaRPr>
        </a:p>
      </dsp:txBody>
      <dsp:txXfrm>
        <a:off x="721426" y="1465721"/>
        <a:ext cx="2120802" cy="786817"/>
      </dsp:txXfrm>
    </dsp:sp>
    <dsp:sp modelId="{74EC19B8-325A-49C3-82B4-1FBC8562EABC}">
      <dsp:nvSpPr>
        <dsp:cNvPr id="0" name=""/>
        <dsp:cNvSpPr/>
      </dsp:nvSpPr>
      <dsp:spPr>
        <a:xfrm>
          <a:off x="3008674" y="4488"/>
          <a:ext cx="2120802" cy="1461233"/>
        </a:xfrm>
        <a:prstGeom prst="round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5000" b="-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1FE0F1-0DCB-4FE9-9F3C-8149B2535D70}">
      <dsp:nvSpPr>
        <dsp:cNvPr id="0" name=""/>
        <dsp:cNvSpPr/>
      </dsp:nvSpPr>
      <dsp:spPr>
        <a:xfrm>
          <a:off x="3054398" y="1465721"/>
          <a:ext cx="2120802" cy="786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0" numCol="1" spcCol="1270" anchor="t" anchorCtr="0">
          <a:noAutofit/>
        </a:bodyPr>
        <a:lstStyle/>
        <a:p>
          <a:pPr lvl="0" algn="ctr" defTabSz="800100">
            <a:lnSpc>
              <a:spcPct val="90000"/>
            </a:lnSpc>
            <a:spcBef>
              <a:spcPct val="0"/>
            </a:spcBef>
            <a:spcAft>
              <a:spcPct val="35000"/>
            </a:spcAft>
          </a:pPr>
          <a:r>
            <a:rPr lang="ru-RU" sz="1800" b="1" i="0" kern="1200" dirty="0" err="1" smtClean="0">
              <a:latin typeface="Times New Roman" pitchFamily="18" charset="0"/>
              <a:cs typeface="Times New Roman" pitchFamily="18" charset="0"/>
            </a:rPr>
            <a:t>Сүт </a:t>
          </a:r>
          <a:r>
            <a:rPr lang="ru-RU" sz="1800" b="1" i="0" kern="1200" dirty="0" smtClean="0">
              <a:latin typeface="Times New Roman" pitchFamily="18" charset="0"/>
              <a:cs typeface="Times New Roman" pitchFamily="18" charset="0"/>
            </a:rPr>
            <a:t>жана </a:t>
          </a:r>
          <a:r>
            <a:rPr lang="ru-RU" sz="1800" b="1" i="0" kern="1200" dirty="0" err="1" smtClean="0">
              <a:latin typeface="Times New Roman" pitchFamily="18" charset="0"/>
              <a:cs typeface="Times New Roman" pitchFamily="18" charset="0"/>
            </a:rPr>
            <a:t>сүт</a:t>
          </a:r>
          <a:r>
            <a:rPr lang="ru-RU" sz="1800" b="0" i="0" kern="1200" dirty="0" smtClean="0">
              <a:latin typeface="Times New Roman" pitchFamily="18" charset="0"/>
              <a:cs typeface="Times New Roman" pitchFamily="18" charset="0"/>
            </a:rPr>
            <a:t> </a:t>
          </a:r>
          <a:r>
            <a:rPr lang="ru-RU" sz="1800" kern="1200" dirty="0" smtClean="0">
              <a:latin typeface="Times New Roman" pitchFamily="18" charset="0"/>
              <a:cs typeface="Times New Roman" pitchFamily="18" charset="0"/>
            </a:rPr>
            <a:t/>
          </a:r>
          <a:br>
            <a:rPr lang="ru-RU" sz="1800" kern="1200" dirty="0" smtClean="0">
              <a:latin typeface="Times New Roman" pitchFamily="18" charset="0"/>
              <a:cs typeface="Times New Roman" pitchFamily="18" charset="0"/>
            </a:rPr>
          </a:br>
          <a:r>
            <a:rPr lang="ru-RU" sz="1800" b="1" kern="1200" dirty="0" err="1" smtClean="0">
              <a:latin typeface="Times New Roman" pitchFamily="18" charset="0"/>
              <a:cs typeface="Times New Roman" pitchFamily="18" charset="0"/>
            </a:rPr>
            <a:t>азыктары</a:t>
          </a:r>
          <a:endParaRPr lang="ru-RU" sz="1800" kern="1200" dirty="0">
            <a:latin typeface="Times New Roman" pitchFamily="18" charset="0"/>
            <a:cs typeface="Times New Roman" pitchFamily="18" charset="0"/>
          </a:endParaRPr>
        </a:p>
      </dsp:txBody>
      <dsp:txXfrm>
        <a:off x="3054398" y="1465721"/>
        <a:ext cx="2120802" cy="786817"/>
      </dsp:txXfrm>
    </dsp:sp>
    <dsp:sp modelId="{C769C901-39E8-4433-9A8A-2C875817BEB5}">
      <dsp:nvSpPr>
        <dsp:cNvPr id="0" name=""/>
        <dsp:cNvSpPr/>
      </dsp:nvSpPr>
      <dsp:spPr>
        <a:xfrm>
          <a:off x="5387370" y="4488"/>
          <a:ext cx="2120802" cy="1461233"/>
        </a:xfrm>
        <a:prstGeom prst="roundRect">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34000" b="-3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1A2501-BFE6-4D18-9A4D-15B74C0E95DF}">
      <dsp:nvSpPr>
        <dsp:cNvPr id="0" name=""/>
        <dsp:cNvSpPr/>
      </dsp:nvSpPr>
      <dsp:spPr>
        <a:xfrm>
          <a:off x="5387370" y="1465721"/>
          <a:ext cx="2120802" cy="786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0" numCol="1" spcCol="1270" anchor="t" anchorCtr="0">
          <a:noAutofit/>
        </a:bodyPr>
        <a:lstStyle/>
        <a:p>
          <a:pPr lvl="0" algn="ctr" defTabSz="800100">
            <a:lnSpc>
              <a:spcPct val="90000"/>
            </a:lnSpc>
            <a:spcBef>
              <a:spcPct val="0"/>
            </a:spcBef>
            <a:spcAft>
              <a:spcPct val="35000"/>
            </a:spcAft>
          </a:pPr>
          <a:r>
            <a:rPr lang="ru-RU" sz="1800" b="1" i="0" kern="1200" dirty="0" smtClean="0">
              <a:latin typeface="Times New Roman" pitchFamily="18" charset="0"/>
              <a:cs typeface="Times New Roman" pitchFamily="18" charset="0"/>
            </a:rPr>
            <a:t>Кант </a:t>
          </a:r>
          <a:r>
            <a:rPr lang="ru-RU" sz="1800" b="1" i="0" kern="1200" dirty="0" err="1" smtClean="0">
              <a:latin typeface="Times New Roman" pitchFamily="18" charset="0"/>
              <a:cs typeface="Times New Roman" pitchFamily="18" charset="0"/>
            </a:rPr>
            <a:t>чийки</a:t>
          </a:r>
          <a:r>
            <a:rPr lang="ru-RU" sz="1800" b="1" i="0" kern="1200" dirty="0" smtClean="0">
              <a:latin typeface="Times New Roman" pitchFamily="18" charset="0"/>
              <a:cs typeface="Times New Roman" pitchFamily="18" charset="0"/>
            </a:rPr>
            <a:t> </a:t>
          </a:r>
          <a:r>
            <a:rPr lang="ru-RU" sz="1800" b="1" i="0" kern="1200" dirty="0" err="1" smtClean="0">
              <a:latin typeface="Times New Roman" pitchFamily="18" charset="0"/>
              <a:cs typeface="Times New Roman" pitchFamily="18" charset="0"/>
            </a:rPr>
            <a:t>заты</a:t>
          </a:r>
          <a:r>
            <a:rPr lang="ru-RU" sz="1800" b="1" i="0" kern="1200" dirty="0" smtClean="0">
              <a:latin typeface="Times New Roman" pitchFamily="18" charset="0"/>
              <a:cs typeface="Times New Roman" pitchFamily="18" charset="0"/>
            </a:rPr>
            <a:t> жана кант </a:t>
          </a:r>
          <a:r>
            <a:rPr lang="ru-RU" sz="1800" b="1" i="0" kern="1200" dirty="0" err="1" smtClean="0">
              <a:latin typeface="Times New Roman" pitchFamily="18" charset="0"/>
              <a:cs typeface="Times New Roman" pitchFamily="18" charset="0"/>
            </a:rPr>
            <a:t>азыктары</a:t>
          </a:r>
          <a:endParaRPr lang="ru-RU" sz="1800" b="1" kern="1200" dirty="0">
            <a:latin typeface="Times New Roman" pitchFamily="18" charset="0"/>
            <a:cs typeface="Times New Roman" pitchFamily="18" charset="0"/>
          </a:endParaRPr>
        </a:p>
      </dsp:txBody>
      <dsp:txXfrm>
        <a:off x="5387370" y="1465721"/>
        <a:ext cx="2120802" cy="786817"/>
      </dsp:txXfrm>
    </dsp:sp>
    <dsp:sp modelId="{89541360-DE13-4640-A9AA-78EE441FE64A}">
      <dsp:nvSpPr>
        <dsp:cNvPr id="0" name=""/>
        <dsp:cNvSpPr/>
      </dsp:nvSpPr>
      <dsp:spPr>
        <a:xfrm>
          <a:off x="3054398" y="2464619"/>
          <a:ext cx="2120802" cy="1461233"/>
        </a:xfrm>
        <a:prstGeom prst="roundRect">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t="-23000" b="-2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5E0164-BF76-4A89-877A-F11551EECB3B}">
      <dsp:nvSpPr>
        <dsp:cNvPr id="0" name=""/>
        <dsp:cNvSpPr/>
      </dsp:nvSpPr>
      <dsp:spPr>
        <a:xfrm>
          <a:off x="827205" y="3789874"/>
          <a:ext cx="6575188" cy="1058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0" numCol="1" spcCol="1270" anchor="t" anchorCtr="0">
          <a:noAutofit/>
        </a:bodyPr>
        <a:lstStyle/>
        <a:p>
          <a:pPr lvl="0" algn="ctr" defTabSz="800100">
            <a:lnSpc>
              <a:spcPct val="90000"/>
            </a:lnSpc>
            <a:spcBef>
              <a:spcPct val="0"/>
            </a:spcBef>
            <a:spcAft>
              <a:spcPct val="35000"/>
            </a:spcAft>
          </a:pPr>
          <a:endParaRPr lang="ru-RU" sz="1800" b="0" i="0" kern="1200" dirty="0" smtClean="0">
            <a:latin typeface="Times New Roman" pitchFamily="18" charset="0"/>
            <a:cs typeface="Times New Roman" pitchFamily="18" charset="0"/>
          </a:endParaRPr>
        </a:p>
        <a:p>
          <a:pPr lvl="0" algn="ctr" defTabSz="800100">
            <a:lnSpc>
              <a:spcPct val="90000"/>
            </a:lnSpc>
            <a:spcBef>
              <a:spcPct val="0"/>
            </a:spcBef>
            <a:spcAft>
              <a:spcPct val="35000"/>
            </a:spcAft>
          </a:pPr>
          <a:r>
            <a:rPr lang="ru-RU" sz="1800" b="1" i="0" kern="1200" dirty="0" err="1" smtClean="0">
              <a:latin typeface="Times New Roman" pitchFamily="18" charset="0"/>
              <a:cs typeface="Times New Roman" pitchFamily="18" charset="0"/>
            </a:rPr>
            <a:t>Жашылча-жемиштер</a:t>
          </a:r>
          <a:r>
            <a:rPr lang="ru-RU" sz="1800" b="1" i="0" kern="1200" dirty="0" smtClean="0">
              <a:latin typeface="Times New Roman" pitchFamily="18" charset="0"/>
              <a:cs typeface="Times New Roman" pitchFamily="18" charset="0"/>
            </a:rPr>
            <a:t>, </a:t>
          </a:r>
          <a:r>
            <a:rPr lang="ru-RU" sz="1800" b="1" i="0" kern="1200" dirty="0" err="1" smtClean="0">
              <a:latin typeface="Times New Roman" pitchFamily="18" charset="0"/>
              <a:cs typeface="Times New Roman" pitchFamily="18" charset="0"/>
            </a:rPr>
            <a:t>бакча</a:t>
          </a:r>
          <a:r>
            <a:rPr lang="ru-RU" sz="1800" b="1" i="0" kern="1200" dirty="0" smtClean="0">
              <a:latin typeface="Times New Roman" pitchFamily="18" charset="0"/>
              <a:cs typeface="Times New Roman" pitchFamily="18" charset="0"/>
            </a:rPr>
            <a:t> </a:t>
          </a:r>
          <a:r>
            <a:rPr lang="ru-RU" sz="1800" b="1" i="0" kern="1200" dirty="0" err="1" smtClean="0">
              <a:latin typeface="Times New Roman" pitchFamily="18" charset="0"/>
              <a:cs typeface="Times New Roman" pitchFamily="18" charset="0"/>
            </a:rPr>
            <a:t>өсүмдүктөрү </a:t>
          </a:r>
          <a:r>
            <a:rPr lang="ru-RU" sz="1800" b="1" i="0" kern="1200" dirty="0" smtClean="0">
              <a:latin typeface="Times New Roman" pitchFamily="18" charset="0"/>
              <a:cs typeface="Times New Roman" pitchFamily="18" charset="0"/>
            </a:rPr>
            <a:t>жана </a:t>
          </a:r>
          <a:r>
            <a:rPr lang="ru-RU" sz="1800" b="1" i="0" kern="1200" dirty="0" err="1" smtClean="0">
              <a:latin typeface="Times New Roman" pitchFamily="18" charset="0"/>
              <a:cs typeface="Times New Roman" pitchFamily="18" charset="0"/>
            </a:rPr>
            <a:t>аларды</a:t>
          </a:r>
          <a:r>
            <a:rPr lang="ru-RU" sz="1800" b="1" i="0" kern="1200" dirty="0" smtClean="0">
              <a:latin typeface="Times New Roman" pitchFamily="18" charset="0"/>
              <a:cs typeface="Times New Roman" pitchFamily="18" charset="0"/>
            </a:rPr>
            <a:t> кайра </a:t>
          </a:r>
          <a:r>
            <a:rPr lang="ru-RU" sz="1800" b="1" i="0" kern="1200" dirty="0" err="1" smtClean="0">
              <a:latin typeface="Times New Roman" pitchFamily="18" charset="0"/>
              <a:cs typeface="Times New Roman" pitchFamily="18" charset="0"/>
            </a:rPr>
            <a:t>иштетүүдөн алынган</a:t>
          </a:r>
          <a:r>
            <a:rPr lang="ru-RU" sz="1800" b="1" i="0" kern="1200" dirty="0" smtClean="0">
              <a:latin typeface="Times New Roman" pitchFamily="18" charset="0"/>
              <a:cs typeface="Times New Roman" pitchFamily="18" charset="0"/>
            </a:rPr>
            <a:t> </a:t>
          </a:r>
          <a:r>
            <a:rPr lang="ru-RU" sz="1800" b="1" i="0" kern="1200" dirty="0" err="1" smtClean="0">
              <a:latin typeface="Times New Roman" pitchFamily="18" charset="0"/>
              <a:cs typeface="Times New Roman" pitchFamily="18" charset="0"/>
            </a:rPr>
            <a:t>азыктар</a:t>
          </a:r>
          <a:r>
            <a:rPr lang="ru-RU" sz="1800" b="1" i="0" kern="1200" dirty="0" smtClean="0">
              <a:latin typeface="Times New Roman" pitchFamily="18" charset="0"/>
              <a:cs typeface="Times New Roman" pitchFamily="18" charset="0"/>
            </a:rPr>
            <a:t> </a:t>
          </a:r>
          <a:endParaRPr lang="ru-RU" sz="1800" b="1" kern="1200" dirty="0">
            <a:latin typeface="Times New Roman" pitchFamily="18" charset="0"/>
            <a:cs typeface="Times New Roman" pitchFamily="18" charset="0"/>
          </a:endParaRPr>
        </a:p>
      </dsp:txBody>
      <dsp:txXfrm>
        <a:off x="827205" y="3789874"/>
        <a:ext cx="6575188" cy="105877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List1#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21582" cy="493633"/>
          </a:xfrm>
          <a:prstGeom prst="rect">
            <a:avLst/>
          </a:prstGeom>
        </p:spPr>
        <p:txBody>
          <a:bodyPr vert="horz" lIns="90654" tIns="45327" rIns="90654" bIns="45327" rtlCol="0"/>
          <a:lstStyle>
            <a:lvl1pPr algn="l">
              <a:defRPr sz="1200"/>
            </a:lvl1pPr>
          </a:lstStyle>
          <a:p>
            <a:endParaRPr lang="ru-RU"/>
          </a:p>
        </p:txBody>
      </p:sp>
      <p:sp>
        <p:nvSpPr>
          <p:cNvPr id="3" name="Дата 2"/>
          <p:cNvSpPr>
            <a:spLocks noGrp="1"/>
          </p:cNvSpPr>
          <p:nvPr>
            <p:ph type="dt" idx="1"/>
          </p:nvPr>
        </p:nvSpPr>
        <p:spPr>
          <a:xfrm>
            <a:off x="3818971" y="0"/>
            <a:ext cx="2921582" cy="493633"/>
          </a:xfrm>
          <a:prstGeom prst="rect">
            <a:avLst/>
          </a:prstGeom>
        </p:spPr>
        <p:txBody>
          <a:bodyPr vert="horz" lIns="90654" tIns="45327" rIns="90654" bIns="45327" rtlCol="0"/>
          <a:lstStyle>
            <a:lvl1pPr algn="r">
              <a:defRPr sz="1200"/>
            </a:lvl1pPr>
          </a:lstStyle>
          <a:p>
            <a:fld id="{988F6C16-568B-4E7C-AE02-0D58098EFD1F}" type="datetimeFigureOut">
              <a:rPr lang="ru-RU" smtClean="0"/>
              <a:pPr/>
              <a:t>17.08.2018</a:t>
            </a:fld>
            <a:endParaRPr lang="ru-RU"/>
          </a:p>
        </p:txBody>
      </p:sp>
      <p:sp>
        <p:nvSpPr>
          <p:cNvPr id="4" name="Образ слайда 3"/>
          <p:cNvSpPr>
            <a:spLocks noGrp="1" noRot="1" noChangeAspect="1"/>
          </p:cNvSpPr>
          <p:nvPr>
            <p:ph type="sldImg" idx="2"/>
          </p:nvPr>
        </p:nvSpPr>
        <p:spPr>
          <a:xfrm>
            <a:off x="904875" y="741363"/>
            <a:ext cx="4933950" cy="3700462"/>
          </a:xfrm>
          <a:prstGeom prst="rect">
            <a:avLst/>
          </a:prstGeom>
          <a:noFill/>
          <a:ln w="12700">
            <a:solidFill>
              <a:prstClr val="black"/>
            </a:solidFill>
          </a:ln>
        </p:spPr>
        <p:txBody>
          <a:bodyPr vert="horz" lIns="90654" tIns="45327" rIns="90654" bIns="45327" rtlCol="0" anchor="ctr"/>
          <a:lstStyle/>
          <a:p>
            <a:endParaRPr lang="ru-RU"/>
          </a:p>
        </p:txBody>
      </p:sp>
      <p:sp>
        <p:nvSpPr>
          <p:cNvPr id="5" name="Заметки 4"/>
          <p:cNvSpPr>
            <a:spLocks noGrp="1"/>
          </p:cNvSpPr>
          <p:nvPr>
            <p:ph type="body" sz="quarter" idx="3"/>
          </p:nvPr>
        </p:nvSpPr>
        <p:spPr>
          <a:xfrm>
            <a:off x="674212" y="4689516"/>
            <a:ext cx="5393690" cy="4442698"/>
          </a:xfrm>
          <a:prstGeom prst="rect">
            <a:avLst/>
          </a:prstGeom>
        </p:spPr>
        <p:txBody>
          <a:bodyPr vert="horz" lIns="90654" tIns="45327" rIns="90654" bIns="45327"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377317"/>
            <a:ext cx="2921582" cy="493633"/>
          </a:xfrm>
          <a:prstGeom prst="rect">
            <a:avLst/>
          </a:prstGeom>
        </p:spPr>
        <p:txBody>
          <a:bodyPr vert="horz" lIns="90654" tIns="45327" rIns="90654" bIns="45327" rtlCol="0" anchor="b"/>
          <a:lstStyle>
            <a:lvl1pPr algn="l">
              <a:defRPr sz="1200"/>
            </a:lvl1pPr>
          </a:lstStyle>
          <a:p>
            <a:endParaRPr lang="ru-RU"/>
          </a:p>
        </p:txBody>
      </p:sp>
      <p:sp>
        <p:nvSpPr>
          <p:cNvPr id="7" name="Номер слайда 6"/>
          <p:cNvSpPr>
            <a:spLocks noGrp="1"/>
          </p:cNvSpPr>
          <p:nvPr>
            <p:ph type="sldNum" sz="quarter" idx="5"/>
          </p:nvPr>
        </p:nvSpPr>
        <p:spPr>
          <a:xfrm>
            <a:off x="3818971" y="9377317"/>
            <a:ext cx="2921582" cy="493633"/>
          </a:xfrm>
          <a:prstGeom prst="rect">
            <a:avLst/>
          </a:prstGeom>
        </p:spPr>
        <p:txBody>
          <a:bodyPr vert="horz" lIns="90654" tIns="45327" rIns="90654" bIns="45327" rtlCol="0" anchor="b"/>
          <a:lstStyle>
            <a:lvl1pPr algn="r">
              <a:defRPr sz="1200"/>
            </a:lvl1pPr>
          </a:lstStyle>
          <a:p>
            <a:fld id="{E4AC59D5-E7B4-43A6-BDFB-2124ABCC2120}" type="slidenum">
              <a:rPr lang="ru-RU" smtClean="0"/>
              <a:pPr/>
              <a:t>‹#›</a:t>
            </a:fld>
            <a:endParaRPr lang="ru-RU"/>
          </a:p>
        </p:txBody>
      </p:sp>
    </p:spTree>
    <p:extLst>
      <p:ext uri="{BB962C8B-B14F-4D97-AF65-F5344CB8AC3E}">
        <p14:creationId xmlns:p14="http://schemas.microsoft.com/office/powerpoint/2010/main" val="1289961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4AC59D5-E7B4-43A6-BDFB-2124ABCC2120}" type="slidenum">
              <a:rPr lang="ru-RU" smtClean="0"/>
              <a:pPr/>
              <a:t>1</a:t>
            </a:fld>
            <a:endParaRPr lang="ru-RU"/>
          </a:p>
        </p:txBody>
      </p:sp>
    </p:spTree>
    <p:extLst>
      <p:ext uri="{BB962C8B-B14F-4D97-AF65-F5344CB8AC3E}">
        <p14:creationId xmlns:p14="http://schemas.microsoft.com/office/powerpoint/2010/main" val="2761417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4AC59D5-E7B4-43A6-BDFB-2124ABCC2120}" type="slidenum">
              <a:rPr lang="ru-RU" smtClean="0"/>
              <a:pPr/>
              <a:t>3</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0C56E33-3F9D-4FC2-9A13-E800FD0B906A}" type="slidenum">
              <a:rPr lang="ru-RU" smtClean="0"/>
              <a:pPr/>
              <a:t>11</a:t>
            </a:fld>
            <a:endParaRPr lang="ru-RU" dirty="0"/>
          </a:p>
        </p:txBody>
      </p:sp>
    </p:spTree>
    <p:extLst>
      <p:ext uri="{BB962C8B-B14F-4D97-AF65-F5344CB8AC3E}">
        <p14:creationId xmlns:p14="http://schemas.microsoft.com/office/powerpoint/2010/main" val="6858408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0C56E33-3F9D-4FC2-9A13-E800FD0B906A}" type="slidenum">
              <a:rPr lang="ru-RU" smtClean="0"/>
              <a:pPr/>
              <a:t>12</a:t>
            </a:fld>
            <a:endParaRPr lang="ru-RU" dirty="0"/>
          </a:p>
        </p:txBody>
      </p:sp>
    </p:spTree>
    <p:extLst>
      <p:ext uri="{BB962C8B-B14F-4D97-AF65-F5344CB8AC3E}">
        <p14:creationId xmlns:p14="http://schemas.microsoft.com/office/powerpoint/2010/main" val="685840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1243B7E-7C7C-4185-993E-00A3798D7B79}" type="datetimeFigureOut">
              <a:rPr lang="ru-RU" smtClean="0"/>
              <a:pPr/>
              <a:t>17.08.2018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9E7A15-58C8-4689-9F28-F26228743696}" type="slidenum">
              <a:rPr lang="ru-RU" smtClean="0"/>
              <a:pPr/>
              <a:t>‹#›</a:t>
            </a:fld>
            <a:endParaRPr lang="ru-RU"/>
          </a:p>
        </p:txBody>
      </p:sp>
    </p:spTree>
  </p:cSld>
  <p:clrMapOvr>
    <a:masterClrMapping/>
  </p:clrMapOvr>
  <p:transition>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1243B7E-7C7C-4185-993E-00A3798D7B79}" type="datetimeFigureOut">
              <a:rPr lang="ru-RU" smtClean="0"/>
              <a:pPr/>
              <a:t>17.08.2018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9E7A15-58C8-4689-9F28-F26228743696}" type="slidenum">
              <a:rPr lang="ru-RU" smtClean="0"/>
              <a:pPr/>
              <a:t>‹#›</a:t>
            </a:fld>
            <a:endParaRPr lang="ru-RU"/>
          </a:p>
        </p:txBody>
      </p:sp>
    </p:spTree>
  </p:cSld>
  <p:clrMapOvr>
    <a:masterClrMapping/>
  </p:clrMapOvr>
  <p:transition>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1243B7E-7C7C-4185-993E-00A3798D7B79}" type="datetimeFigureOut">
              <a:rPr lang="ru-RU" smtClean="0"/>
              <a:pPr/>
              <a:t>17.08.2018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9E7A15-58C8-4689-9F28-F26228743696}" type="slidenum">
              <a:rPr lang="ru-RU" smtClean="0"/>
              <a:pPr/>
              <a:t>‹#›</a:t>
            </a:fld>
            <a:endParaRPr lang="ru-RU"/>
          </a:p>
        </p:txBody>
      </p:sp>
    </p:spTree>
  </p:cSld>
  <p:clrMapOvr>
    <a:masterClrMapping/>
  </p:clrMapOvr>
  <p:transition>
    <p:newsfla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Титульны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9484077"/>
      </p:ext>
    </p:extLst>
  </p:cSld>
  <p:clrMapOvr>
    <a:masterClrMapping/>
  </p:clrMapOvr>
  <p:transition>
    <p:newsflash/>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1243B7E-7C7C-4185-993E-00A3798D7B79}" type="datetimeFigureOut">
              <a:rPr lang="ru-RU" smtClean="0"/>
              <a:pPr/>
              <a:t>17.08.2018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9E7A15-58C8-4689-9F28-F26228743696}" type="slidenum">
              <a:rPr lang="ru-RU" smtClean="0"/>
              <a:pPr/>
              <a:t>‹#›</a:t>
            </a:fld>
            <a:endParaRPr lang="ru-RU"/>
          </a:p>
        </p:txBody>
      </p:sp>
    </p:spTree>
  </p:cSld>
  <p:clrMapOvr>
    <a:masterClrMapping/>
  </p:clrMapOvr>
  <p:transition>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1243B7E-7C7C-4185-993E-00A3798D7B79}" type="datetimeFigureOut">
              <a:rPr lang="ru-RU" smtClean="0"/>
              <a:pPr/>
              <a:t>17.08.2018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9E7A15-58C8-4689-9F28-F26228743696}" type="slidenum">
              <a:rPr lang="ru-RU" smtClean="0"/>
              <a:pPr/>
              <a:t>‹#›</a:t>
            </a:fld>
            <a:endParaRPr lang="ru-RU"/>
          </a:p>
        </p:txBody>
      </p:sp>
    </p:spTree>
  </p:cSld>
  <p:clrMapOvr>
    <a:masterClrMapping/>
  </p:clrMapOvr>
  <p:transition>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1243B7E-7C7C-4185-993E-00A3798D7B79}" type="datetimeFigureOut">
              <a:rPr lang="ru-RU" smtClean="0"/>
              <a:pPr/>
              <a:t>17.08.2018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59E7A15-58C8-4689-9F28-F26228743696}" type="slidenum">
              <a:rPr lang="ru-RU" smtClean="0"/>
              <a:pPr/>
              <a:t>‹#›</a:t>
            </a:fld>
            <a:endParaRPr lang="ru-RU"/>
          </a:p>
        </p:txBody>
      </p:sp>
    </p:spTree>
  </p:cSld>
  <p:clrMapOvr>
    <a:masterClrMapping/>
  </p:clrMapOvr>
  <p:transition>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1243B7E-7C7C-4185-993E-00A3798D7B79}" type="datetimeFigureOut">
              <a:rPr lang="ru-RU" smtClean="0"/>
              <a:pPr/>
              <a:t>17.08.2018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59E7A15-58C8-4689-9F28-F26228743696}" type="slidenum">
              <a:rPr lang="ru-RU" smtClean="0"/>
              <a:pPr/>
              <a:t>‹#›</a:t>
            </a:fld>
            <a:endParaRPr lang="ru-RU"/>
          </a:p>
        </p:txBody>
      </p:sp>
    </p:spTree>
  </p:cSld>
  <p:clrMapOvr>
    <a:masterClrMapping/>
  </p:clrMapOvr>
  <p:transition>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1243B7E-7C7C-4185-993E-00A3798D7B79}" type="datetimeFigureOut">
              <a:rPr lang="ru-RU" smtClean="0"/>
              <a:pPr/>
              <a:t>17.08.2018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59E7A15-58C8-4689-9F28-F26228743696}" type="slidenum">
              <a:rPr lang="ru-RU" smtClean="0"/>
              <a:pPr/>
              <a:t>‹#›</a:t>
            </a:fld>
            <a:endParaRPr lang="ru-RU"/>
          </a:p>
        </p:txBody>
      </p:sp>
    </p:spTree>
  </p:cSld>
  <p:clrMapOvr>
    <a:masterClrMapping/>
  </p:clrMapOvr>
  <p:transition>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1243B7E-7C7C-4185-993E-00A3798D7B79}" type="datetimeFigureOut">
              <a:rPr lang="ru-RU" smtClean="0"/>
              <a:pPr/>
              <a:t>17.08.2018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59E7A15-58C8-4689-9F28-F26228743696}" type="slidenum">
              <a:rPr lang="ru-RU" smtClean="0"/>
              <a:pPr/>
              <a:t>‹#›</a:t>
            </a:fld>
            <a:endParaRPr lang="ru-RU"/>
          </a:p>
        </p:txBody>
      </p:sp>
    </p:spTree>
  </p:cSld>
  <p:clrMapOvr>
    <a:masterClrMapping/>
  </p:clrMapOvr>
  <p:transition>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1243B7E-7C7C-4185-993E-00A3798D7B79}" type="datetimeFigureOut">
              <a:rPr lang="ru-RU" smtClean="0"/>
              <a:pPr/>
              <a:t>17.08.2018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59E7A15-58C8-4689-9F28-F26228743696}" type="slidenum">
              <a:rPr lang="ru-RU" smtClean="0"/>
              <a:pPr/>
              <a:t>‹#›</a:t>
            </a:fld>
            <a:endParaRPr lang="ru-RU"/>
          </a:p>
        </p:txBody>
      </p:sp>
    </p:spTree>
  </p:cSld>
  <p:clrMapOvr>
    <a:masterClrMapping/>
  </p:clrMapOvr>
  <p:transition>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1243B7E-7C7C-4185-993E-00A3798D7B79}" type="datetimeFigureOut">
              <a:rPr lang="ru-RU" smtClean="0"/>
              <a:pPr/>
              <a:t>17.08.2018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59E7A15-58C8-4689-9F28-F26228743696}" type="slidenum">
              <a:rPr lang="ru-RU" smtClean="0"/>
              <a:pPr/>
              <a:t>‹#›</a:t>
            </a:fld>
            <a:endParaRPr lang="ru-RU"/>
          </a:p>
        </p:txBody>
      </p:sp>
    </p:spTree>
  </p:cSld>
  <p:clrMapOvr>
    <a:masterClrMapping/>
  </p:clrMapOvr>
  <p:transition>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243B7E-7C7C-4185-993E-00A3798D7B79}" type="datetimeFigureOut">
              <a:rPr lang="ru-RU" smtClean="0"/>
              <a:pPr/>
              <a:t>17.08.2018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9E7A15-58C8-4689-9F28-F2622874369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Lst>
  <p:transition>
    <p:newsflash/>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1.jpeg"/><Relationship Id="rId7" Type="http://schemas.openxmlformats.org/officeDocument/2006/relationships/diagramColors" Target="../diagrams/colors5.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 Id="rId9" Type="http://schemas.openxmlformats.org/officeDocument/2006/relationships/image" Target="../media/image2.png"/></Relationships>
</file>

<file path=ppt/slides/_rels/slide12.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19.jpeg"/><Relationship Id="rId3" Type="http://schemas.openxmlformats.org/officeDocument/2006/relationships/image" Target="../media/image12.png"/><Relationship Id="rId7" Type="http://schemas.openxmlformats.org/officeDocument/2006/relationships/image" Target="../media/image15.png"/><Relationship Id="rId12"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14.png"/><Relationship Id="rId11" Type="http://schemas.openxmlformats.org/officeDocument/2006/relationships/image" Target="../media/image2.png"/><Relationship Id="rId5" Type="http://schemas.openxmlformats.org/officeDocument/2006/relationships/image" Target="../media/image13.png"/><Relationship Id="rId10" Type="http://schemas.openxmlformats.org/officeDocument/2006/relationships/image" Target="../media/image1.jpeg"/><Relationship Id="rId4" Type="http://schemas.microsoft.com/office/2007/relationships/hdphoto" Target="../media/hdphoto1.wdp"/><Relationship Id="rId9"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6.xml"/><Relationship Id="rId7" Type="http://schemas.openxmlformats.org/officeDocument/2006/relationships/image" Target="../media/image1.jpe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2.xml"/><Relationship Id="rId7" Type="http://schemas.openxmlformats.org/officeDocument/2006/relationships/image" Target="../media/image1.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png"/><Relationship Id="rId7" Type="http://schemas.openxmlformats.org/officeDocument/2006/relationships/diagramColors" Target="../diagrams/colors3.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9.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png"/><Relationship Id="rId7" Type="http://schemas.openxmlformats.org/officeDocument/2006/relationships/diagramColors" Target="../diagrams/colors4.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08710" y="205740"/>
            <a:ext cx="6629400" cy="1200329"/>
          </a:xfrm>
          <a:prstGeom prst="rect">
            <a:avLst/>
          </a:prstGeom>
          <a:noFill/>
        </p:spPr>
        <p:txBody>
          <a:bodyPr wrap="square" lIns="91440" tIns="45720" rIns="91440" bIns="45720">
            <a:spAutoFit/>
          </a:bodyPr>
          <a:lstStyle/>
          <a:p>
            <a:pPr algn="ctr"/>
            <a:r>
              <a:rPr lang="ky-KG" sz="2400" b="1" i="1" dirty="0"/>
              <a:t>Евразиялык экономикалык биримдигинин азыркы абалы</a:t>
            </a:r>
            <a:endParaRPr lang="ru-RU" sz="2400" b="1" i="1" dirty="0"/>
          </a:p>
          <a:p>
            <a:pPr algn="ctr"/>
            <a:r>
              <a:rPr lang="ky-KG" sz="2400" b="1" i="1" dirty="0"/>
              <a:t>жана өнүктүрүүнүн келечеги</a:t>
            </a:r>
            <a:endParaRPr lang="ru-RU" sz="2400" b="1" i="1" dirty="0"/>
          </a:p>
        </p:txBody>
      </p:sp>
      <p:pic>
        <p:nvPicPr>
          <p:cNvPr id="10" name="Рисунок 9" descr="1502684637_eaes2.jpeg"/>
          <p:cNvPicPr>
            <a:picLocks noChangeAspect="1"/>
          </p:cNvPicPr>
          <p:nvPr/>
        </p:nvPicPr>
        <p:blipFill>
          <a:blip r:embed="rId3" cstate="print"/>
          <a:stretch>
            <a:fillRect/>
          </a:stretch>
        </p:blipFill>
        <p:spPr>
          <a:xfrm>
            <a:off x="7683500" y="0"/>
            <a:ext cx="1460500" cy="1143000"/>
          </a:xfrm>
          <a:prstGeom prst="rect">
            <a:avLst/>
          </a:prstGeom>
        </p:spPr>
      </p:pic>
      <p:pic>
        <p:nvPicPr>
          <p:cNvPr id="11" name="Picture 6" descr="Logo-копи"/>
          <p:cNvPicPr preferRelativeResize="0">
            <a:picLocks noChangeAspect="1" noChangeArrowheads="1"/>
          </p:cNvPicPr>
          <p:nvPr/>
        </p:nvPicPr>
        <p:blipFill>
          <a:blip r:embed="rId4" cstate="print"/>
          <a:srcRect/>
          <a:stretch>
            <a:fillRect/>
          </a:stretch>
        </p:blipFill>
        <p:spPr bwMode="auto">
          <a:xfrm>
            <a:off x="0" y="7937"/>
            <a:ext cx="1322173" cy="1136822"/>
          </a:xfrm>
          <a:prstGeom prst="rect">
            <a:avLst/>
          </a:prstGeom>
          <a:noFill/>
          <a:ln w="9525">
            <a:noFill/>
            <a:miter lim="800000"/>
            <a:headEnd/>
            <a:tailEnd/>
          </a:ln>
        </p:spPr>
      </p:pic>
      <p:sp>
        <p:nvSpPr>
          <p:cNvPr id="24588" name="AutoShape 12" descr="Картинки по запросу россия фла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4590" name="AutoShape 14" descr="Картинки по запросу россия фла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4592" name="AutoShape 16" descr="Картинки по запросу россия фла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4598" name="Picture 22" descr="Картинки по запросу страны еаэс"/>
          <p:cNvPicPr>
            <a:picLocks noChangeAspect="1" noChangeArrowheads="1"/>
          </p:cNvPicPr>
          <p:nvPr/>
        </p:nvPicPr>
        <p:blipFill>
          <a:blip r:embed="rId5" cstate="print"/>
          <a:srcRect/>
          <a:stretch>
            <a:fillRect/>
          </a:stretch>
        </p:blipFill>
        <p:spPr bwMode="auto">
          <a:xfrm>
            <a:off x="0" y="1543050"/>
            <a:ext cx="9143999" cy="5314950"/>
          </a:xfrm>
          <a:prstGeom prst="rect">
            <a:avLst/>
          </a:prstGeom>
        </p:spPr>
        <p:style>
          <a:lnRef idx="2">
            <a:schemeClr val="dk1">
              <a:shade val="50000"/>
            </a:schemeClr>
          </a:lnRef>
          <a:fillRef idx="1">
            <a:schemeClr val="dk1"/>
          </a:fillRef>
          <a:effectRef idx="0">
            <a:schemeClr val="dk1"/>
          </a:effectRef>
          <a:fontRef idx="minor">
            <a:schemeClr val="lt1"/>
          </a:fontRef>
        </p:style>
      </p:pic>
      <p:sp>
        <p:nvSpPr>
          <p:cNvPr id="21" name="TextBox 20"/>
          <p:cNvSpPr txBox="1"/>
          <p:nvPr/>
        </p:nvSpPr>
        <p:spPr>
          <a:xfrm>
            <a:off x="7075170" y="5543550"/>
            <a:ext cx="1337310" cy="3231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1500" b="1" dirty="0" smtClean="0">
                <a:solidFill>
                  <a:schemeClr val="tx1">
                    <a:lumMod val="75000"/>
                    <a:lumOff val="25000"/>
                  </a:schemeClr>
                </a:solidFill>
                <a:latin typeface="Times New Roman" pitchFamily="18" charset="0"/>
                <a:cs typeface="Times New Roman" pitchFamily="18" charset="0"/>
              </a:rPr>
              <a:t>Кыргызстан</a:t>
            </a:r>
            <a:endParaRPr lang="ru-RU" sz="1500" b="1" dirty="0">
              <a:solidFill>
                <a:schemeClr val="tx1">
                  <a:lumMod val="75000"/>
                  <a:lumOff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601442878"/>
      </p:ext>
    </p:extLst>
  </p:cSld>
  <p:clrMapOvr>
    <a:masterClrMapping/>
  </p:clrMapOvr>
  <p:transition spd="med">
    <p:check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4340" y="148590"/>
            <a:ext cx="8229600" cy="706090"/>
          </a:xfrm>
        </p:spPr>
        <p:txBody>
          <a:bodyPr>
            <a:noAutofit/>
          </a:bodyPr>
          <a:lstStyle/>
          <a:p>
            <a:r>
              <a:rPr lang="ru-RU" sz="2000" b="1" dirty="0" smtClean="0">
                <a:latin typeface="Times New Roman" panose="02020603050405020304" pitchFamily="18" charset="0"/>
                <a:cs typeface="Times New Roman" panose="02020603050405020304" pitchFamily="18" charset="0"/>
              </a:rPr>
              <a:t>2018-жылдын  </a:t>
            </a:r>
            <a:r>
              <a:rPr lang="en-US" sz="2000" b="1" dirty="0" smtClean="0">
                <a:latin typeface="Times New Roman" panose="02020603050405020304" pitchFamily="18" charset="0"/>
                <a:cs typeface="Times New Roman" panose="02020603050405020304" pitchFamily="18" charset="0"/>
              </a:rPr>
              <a:t>I </a:t>
            </a:r>
            <a:r>
              <a:rPr lang="ru-RU" sz="2000" b="1" dirty="0" err="1" smtClean="0">
                <a:latin typeface="Times New Roman" panose="02020603050405020304" pitchFamily="18" charset="0"/>
                <a:cs typeface="Times New Roman" panose="02020603050405020304" pitchFamily="18" charset="0"/>
              </a:rPr>
              <a:t>жарым</a:t>
            </a:r>
            <a:r>
              <a:rPr lang="ru-RU" sz="2000" b="1" dirty="0" smtClean="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жылындагы</a:t>
            </a:r>
            <a:r>
              <a:rPr lang="ru-RU" sz="2000" b="1" dirty="0" smtClean="0">
                <a:latin typeface="Times New Roman" panose="02020603050405020304" pitchFamily="18" charset="0"/>
                <a:cs typeface="Times New Roman" panose="02020603050405020304" pitchFamily="18" charset="0"/>
              </a:rPr>
              <a:t> </a:t>
            </a:r>
            <a:br>
              <a:rPr lang="ru-RU" sz="2000" b="1" dirty="0" smtClean="0">
                <a:latin typeface="Times New Roman" panose="02020603050405020304" pitchFamily="18" charset="0"/>
                <a:cs typeface="Times New Roman" panose="02020603050405020304" pitchFamily="18" charset="0"/>
              </a:rPr>
            </a:br>
            <a:r>
              <a:rPr lang="ru-RU" sz="2000" b="1" dirty="0" err="1" smtClean="0">
                <a:latin typeface="Times New Roman" panose="02020603050405020304" pitchFamily="18" charset="0"/>
                <a:cs typeface="Times New Roman" panose="02020603050405020304" pitchFamily="18" charset="0"/>
              </a:rPr>
              <a:t>аткарылган</a:t>
            </a:r>
            <a:r>
              <a:rPr lang="ru-RU" sz="2000" b="1" dirty="0" smtClean="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негизги</a:t>
            </a:r>
            <a:r>
              <a:rPr lang="ru-RU" sz="2000" b="1" dirty="0" smtClean="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багыттар</a:t>
            </a:r>
            <a:endParaRPr lang="ru-RU" sz="20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1124744"/>
            <a:ext cx="8229600" cy="5001419"/>
          </a:xfrm>
        </p:spPr>
        <p:txBody>
          <a:bodyPr/>
          <a:lstStyle/>
          <a:p>
            <a:endParaRPr lang="ru-RU" dirty="0"/>
          </a:p>
        </p:txBody>
      </p:sp>
      <p:sp>
        <p:nvSpPr>
          <p:cNvPr id="4" name="Скругленный прямоугольник 3"/>
          <p:cNvSpPr/>
          <p:nvPr/>
        </p:nvSpPr>
        <p:spPr>
          <a:xfrm>
            <a:off x="395536" y="982980"/>
            <a:ext cx="8496944" cy="122188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Биримдик</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мамлекет-мүчөлөрүнүн аймагында</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түзүлгөн </a:t>
            </a:r>
            <a:r>
              <a:rPr lang="ru-RU" b="1" dirty="0" smtClean="0">
                <a:latin typeface="Times New Roman" pitchFamily="18" charset="0"/>
                <a:cs typeface="Times New Roman" pitchFamily="18" charset="0"/>
              </a:rPr>
              <a:t>кант </a:t>
            </a:r>
            <a:r>
              <a:rPr lang="ru-RU" b="1" dirty="0" err="1" smtClean="0">
                <a:latin typeface="Times New Roman" pitchFamily="18" charset="0"/>
                <a:cs typeface="Times New Roman" pitchFamily="18" charset="0"/>
              </a:rPr>
              <a:t>базарындагы</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кырдаалдын</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Республикадагы</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кантты</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чыгаруу</a:t>
            </a:r>
            <a:r>
              <a:rPr lang="ru-RU" b="1" dirty="0" smtClean="0">
                <a:latin typeface="Times New Roman" pitchFamily="18" charset="0"/>
                <a:cs typeface="Times New Roman" pitchFamily="18" charset="0"/>
              </a:rPr>
              <a:t> жана </a:t>
            </a:r>
            <a:r>
              <a:rPr lang="ru-RU" b="1" dirty="0" err="1" smtClean="0">
                <a:latin typeface="Times New Roman" pitchFamily="18" charset="0"/>
                <a:cs typeface="Times New Roman" pitchFamily="18" charset="0"/>
              </a:rPr>
              <a:t>сатып</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өткөрүүгө тийгизген</a:t>
            </a:r>
            <a:r>
              <a:rPr lang="ru-RU" b="1" dirty="0" smtClean="0">
                <a:latin typeface="Times New Roman" pitchFamily="18" charset="0"/>
                <a:cs typeface="Times New Roman" pitchFamily="18" charset="0"/>
              </a:rPr>
              <a:t>  </a:t>
            </a:r>
            <a:r>
              <a:rPr lang="ru-RU" b="1" i="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терс</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таасири</a:t>
            </a:r>
            <a:r>
              <a:rPr lang="ru-RU" b="1" dirty="0" smtClean="0">
                <a:latin typeface="Times New Roman" pitchFamily="18" charset="0"/>
                <a:cs typeface="Times New Roman" pitchFamily="18" charset="0"/>
              </a:rPr>
              <a:t> боюнча </a:t>
            </a:r>
            <a:r>
              <a:rPr lang="ru-RU" b="1" dirty="0" err="1" smtClean="0">
                <a:latin typeface="Times New Roman" pitchFamily="18" charset="0"/>
                <a:cs typeface="Times New Roman" pitchFamily="18" charset="0"/>
              </a:rPr>
              <a:t>талдоо</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жүргүзүү</a:t>
            </a:r>
            <a:r>
              <a:rPr lang="ru-RU" b="1" dirty="0" smtClean="0">
                <a:latin typeface="Times New Roman" pitchFamily="18" charset="0"/>
                <a:cs typeface="Times New Roman" pitchFamily="18" charset="0"/>
              </a:rPr>
              <a:t>. </a:t>
            </a:r>
            <a:endParaRPr lang="ru-RU" sz="1600" b="1" i="1" dirty="0">
              <a:latin typeface="Times New Roman" pitchFamily="18" charset="0"/>
              <a:cs typeface="Times New Roman" pitchFamily="18" charset="0"/>
            </a:endParaRPr>
          </a:p>
        </p:txBody>
      </p:sp>
      <p:sp>
        <p:nvSpPr>
          <p:cNvPr id="5" name="Скругленный прямоугольник 4"/>
          <p:cNvSpPr/>
          <p:nvPr/>
        </p:nvSpPr>
        <p:spPr>
          <a:xfrm>
            <a:off x="431540" y="2348880"/>
            <a:ext cx="8424936" cy="144016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defRPr/>
            </a:pPr>
            <a:r>
              <a:rPr lang="ky-KG" sz="1600" b="1" dirty="0" smtClean="0">
                <a:solidFill>
                  <a:schemeClr val="tx1"/>
                </a:solidFill>
                <a:latin typeface="Times New Roman" pitchFamily="18" charset="0"/>
                <a:cs typeface="Times New Roman" pitchFamily="18" charset="0"/>
              </a:rPr>
              <a:t>Евразилык экономикалык биримдикти түзүү </a:t>
            </a:r>
          </a:p>
          <a:p>
            <a:pPr algn="ctr">
              <a:defRPr/>
            </a:pPr>
            <a:r>
              <a:rPr lang="ky-KG" sz="1600" b="1" dirty="0" smtClean="0">
                <a:solidFill>
                  <a:schemeClr val="tx1"/>
                </a:solidFill>
                <a:latin typeface="Times New Roman" pitchFamily="18" charset="0"/>
                <a:cs typeface="Times New Roman" pitchFamily="18" charset="0"/>
              </a:rPr>
              <a:t>боюнча кабыл алынган   </a:t>
            </a:r>
            <a:r>
              <a:rPr lang="ky-KG" sz="1600" b="1" dirty="0" smtClean="0">
                <a:latin typeface="Times New Roman" pitchFamily="18" charset="0"/>
                <a:cs typeface="Times New Roman" pitchFamily="18" charset="0"/>
              </a:rPr>
              <a:t>Келишимдин 53-беренесинин 2-бөлүгүнө   ылайык, Кыргыз Республикасынын демилгеси менен Бажы биримдигине “Тамак-аш коопсуздугу жөнүндө” 021/2011 ТРине биринчи жана жогорку сорттогу унду байытуу боюнча өзгөртүүлөрдү жана толуктоолорду киргизүү. </a:t>
            </a:r>
            <a:endParaRPr lang="ru-RU" sz="1600" b="1" i="1" dirty="0">
              <a:solidFill>
                <a:srgbClr val="FFC000"/>
              </a:solidFill>
              <a:latin typeface="Times New Roman" pitchFamily="18" charset="0"/>
              <a:cs typeface="Times New Roman" pitchFamily="18" charset="0"/>
            </a:endParaRPr>
          </a:p>
        </p:txBody>
      </p:sp>
      <p:sp>
        <p:nvSpPr>
          <p:cNvPr id="6" name="Скругленный прямоугольник 5"/>
          <p:cNvSpPr/>
          <p:nvPr/>
        </p:nvSpPr>
        <p:spPr>
          <a:xfrm>
            <a:off x="285720" y="4000504"/>
            <a:ext cx="8608708" cy="151216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a:r>
              <a:rPr lang="ru-RU" sz="1600" b="1" dirty="0" err="1" smtClean="0">
                <a:latin typeface="Times New Roman" pitchFamily="18" charset="0"/>
                <a:cs typeface="Times New Roman" pitchFamily="18" charset="0"/>
              </a:rPr>
              <a:t>Агрардык-өнөр </a:t>
            </a:r>
            <a:r>
              <a:rPr lang="ru-RU" sz="1600" b="1" dirty="0" smtClean="0">
                <a:latin typeface="Times New Roman" pitchFamily="18" charset="0"/>
                <a:cs typeface="Times New Roman" pitchFamily="18" charset="0"/>
              </a:rPr>
              <a:t>жай </a:t>
            </a:r>
            <a:r>
              <a:rPr lang="ky-KG" sz="1600" b="1" dirty="0" smtClean="0">
                <a:latin typeface="Times New Roman" pitchFamily="18" charset="0"/>
                <a:cs typeface="Times New Roman" pitchFamily="18" charset="0"/>
              </a:rPr>
              <a:t>саясаты боюнча биримдиктин алкагында айыл-чарбасын өнүктүрүүгө тийиштүү актуалдуу маселелер боюнча иш-чараларды иштеп чыгуу жана ишке киргизүү долбоорун иштеп чыгууга катышуу.</a:t>
            </a:r>
            <a:endParaRPr lang="ru-RU" sz="1600" b="1" dirty="0">
              <a:latin typeface="Times New Roman" pitchFamily="18" charset="0"/>
              <a:cs typeface="Times New Roman" pitchFamily="18" charset="0"/>
            </a:endParaRPr>
          </a:p>
        </p:txBody>
      </p:sp>
      <p:sp>
        <p:nvSpPr>
          <p:cNvPr id="7" name="Скругленный прямоугольник 6"/>
          <p:cNvSpPr/>
          <p:nvPr/>
        </p:nvSpPr>
        <p:spPr>
          <a:xfrm>
            <a:off x="323528" y="5805264"/>
            <a:ext cx="8640960" cy="86409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sz="1600" b="1" dirty="0" err="1" smtClean="0">
                <a:latin typeface="Times New Roman" pitchFamily="18" charset="0"/>
                <a:cs typeface="Times New Roman" pitchFamily="18" charset="0"/>
              </a:rPr>
              <a:t>Кампа</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күбөлүктөрүн жүгүртүүнүн  бирдиктүү  системасын</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түзүү </a:t>
            </a:r>
            <a:r>
              <a:rPr lang="ru-RU" sz="1600" b="1" dirty="0" smtClean="0">
                <a:latin typeface="Times New Roman" pitchFamily="18" charset="0"/>
                <a:cs typeface="Times New Roman" pitchFamily="18" charset="0"/>
              </a:rPr>
              <a:t>боюнча иш </a:t>
            </a:r>
            <a:r>
              <a:rPr lang="ru-RU" sz="1600" b="1" dirty="0" err="1" smtClean="0">
                <a:latin typeface="Times New Roman" pitchFamily="18" charset="0"/>
                <a:cs typeface="Times New Roman" pitchFamily="18" charset="0"/>
              </a:rPr>
              <a:t>чараларга</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катышуу</a:t>
            </a:r>
            <a:r>
              <a:rPr lang="ru-RU" sz="1600" b="1" dirty="0" smtClean="0">
                <a:latin typeface="Times New Roman" pitchFamily="18" charset="0"/>
                <a:cs typeface="Times New Roman" pitchFamily="18" charset="0"/>
              </a:rPr>
              <a:t>. </a:t>
            </a:r>
            <a:endParaRPr lang="ru-RU" sz="1600" b="1" dirty="0">
              <a:latin typeface="Times New Roman" pitchFamily="18" charset="0"/>
              <a:cs typeface="Times New Roman" pitchFamily="18" charset="0"/>
            </a:endParaRPr>
          </a:p>
        </p:txBody>
      </p:sp>
      <p:sp>
        <p:nvSpPr>
          <p:cNvPr id="10243" name="Rectangle 3"/>
          <p:cNvSpPr>
            <a:spLocks noChangeArrowheads="1"/>
          </p:cNvSpPr>
          <p:nvPr/>
        </p:nvSpPr>
        <p:spPr bwMode="auto">
          <a:xfrm>
            <a:off x="0" y="0"/>
            <a:ext cx="65" cy="276999"/>
          </a:xfrm>
          <a:prstGeom prst="rect">
            <a:avLst/>
          </a:prstGeom>
          <a:solidFill>
            <a:srgbClr val="FFFFFF"/>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y-KG" sz="1800" b="0" i="0" u="none" strike="noStrike" cap="none" normalizeH="0" baseline="0" dirty="0" smtClean="0">
              <a:ln>
                <a:noFill/>
              </a:ln>
              <a:solidFill>
                <a:schemeClr val="tx1"/>
              </a:solidFill>
              <a:effectLst/>
              <a:latin typeface="Arial" pitchFamily="34" charset="0"/>
            </a:endParaRPr>
          </a:p>
        </p:txBody>
      </p:sp>
      <p:pic>
        <p:nvPicPr>
          <p:cNvPr id="9" name="Рисунок 8" descr="1502684637_eaes2.jpeg"/>
          <p:cNvPicPr>
            <a:picLocks noChangeAspect="1"/>
          </p:cNvPicPr>
          <p:nvPr/>
        </p:nvPicPr>
        <p:blipFill>
          <a:blip r:embed="rId2" cstate="print"/>
          <a:stretch>
            <a:fillRect/>
          </a:stretch>
        </p:blipFill>
        <p:spPr>
          <a:xfrm>
            <a:off x="7783830" y="0"/>
            <a:ext cx="1360169" cy="880110"/>
          </a:xfrm>
          <a:prstGeom prst="rect">
            <a:avLst/>
          </a:prstGeom>
        </p:spPr>
      </p:pic>
      <p:pic>
        <p:nvPicPr>
          <p:cNvPr id="10" name="Picture 6" descr="Logo-копи"/>
          <p:cNvPicPr preferRelativeResize="0">
            <a:picLocks noChangeAspect="1" noChangeArrowheads="1"/>
          </p:cNvPicPr>
          <p:nvPr/>
        </p:nvPicPr>
        <p:blipFill>
          <a:blip r:embed="rId3" cstate="print"/>
          <a:srcRect/>
          <a:stretch>
            <a:fillRect/>
          </a:stretch>
        </p:blipFill>
        <p:spPr bwMode="auto">
          <a:xfrm>
            <a:off x="-148590" y="-217170"/>
            <a:ext cx="1588770" cy="1259735"/>
          </a:xfrm>
          <a:prstGeom prst="rect">
            <a:avLst/>
          </a:prstGeom>
          <a:noFill/>
          <a:ln w="9525">
            <a:noFill/>
            <a:miter lim="800000"/>
            <a:headEnd/>
            <a:tailEnd/>
          </a:ln>
        </p:spPr>
      </p:pic>
    </p:spTree>
    <p:extLst>
      <p:ext uri="{BB962C8B-B14F-4D97-AF65-F5344CB8AC3E}">
        <p14:creationId xmlns:p14="http://schemas.microsoft.com/office/powerpoint/2010/main" val="1597886429"/>
      </p:ext>
    </p:extLst>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par>
                          <p:cTn id="11" fill="hold">
                            <p:stCondLst>
                              <p:cond delay="1000"/>
                            </p:stCondLst>
                            <p:childTnLst>
                              <p:par>
                                <p:cTn id="12" presetID="34"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from="(-#ppt_w/2)" to="(#ppt_x)" calcmode="lin" valueType="num">
                                      <p:cBhvr>
                                        <p:cTn id="14" dur="600" fill="hold">
                                          <p:stCondLst>
                                            <p:cond delay="0"/>
                                          </p:stCondLst>
                                        </p:cTn>
                                        <p:tgtEl>
                                          <p:spTgt spid="5"/>
                                        </p:tgtEl>
                                        <p:attrNameLst>
                                          <p:attrName>ppt_x</p:attrName>
                                        </p:attrNameLst>
                                      </p:cBhvr>
                                    </p:anim>
                                    <p:anim from="0" to="-1.0" calcmode="lin" valueType="num">
                                      <p:cBhvr>
                                        <p:cTn id="15" dur="200" decel="50000" autoRev="1" fill="hold">
                                          <p:stCondLst>
                                            <p:cond delay="600"/>
                                          </p:stCondLst>
                                        </p:cTn>
                                        <p:tgtEl>
                                          <p:spTgt spid="5"/>
                                        </p:tgtEl>
                                        <p:attrNameLst>
                                          <p:attrName>xshear</p:attrName>
                                        </p:attrNameLst>
                                      </p:cBhvr>
                                    </p:anim>
                                    <p:animScale>
                                      <p:cBhvr>
                                        <p:cTn id="16" dur="200" decel="100000" autoRev="1" fill="hold">
                                          <p:stCondLst>
                                            <p:cond delay="600"/>
                                          </p:stCondLst>
                                        </p:cTn>
                                        <p:tgtEl>
                                          <p:spTgt spid="5"/>
                                        </p:tgtEl>
                                      </p:cBhvr>
                                      <p:from x="100000" y="100000"/>
                                      <p:to x="80000" y="100000"/>
                                    </p:animScale>
                                    <p:anim by="(#ppt_h/3+#ppt_w*0.1)" calcmode="lin" valueType="num">
                                      <p:cBhvr additive="sum">
                                        <p:cTn id="17" dur="200" decel="100000" autoRev="1" fill="hold">
                                          <p:stCondLst>
                                            <p:cond delay="600"/>
                                          </p:stCondLst>
                                        </p:cTn>
                                        <p:tgtEl>
                                          <p:spTgt spid="5"/>
                                        </p:tgtEl>
                                        <p:attrNameLst>
                                          <p:attrName>ppt_x</p:attrName>
                                        </p:attrNameLst>
                                      </p:cBhvr>
                                    </p:anim>
                                  </p:childTnLst>
                                </p:cTn>
                              </p:par>
                            </p:childTnLst>
                          </p:cTn>
                        </p:par>
                        <p:par>
                          <p:cTn id="18" fill="hold">
                            <p:stCondLst>
                              <p:cond delay="2000"/>
                            </p:stCondLst>
                            <p:childTnLst>
                              <p:par>
                                <p:cTn id="19" presetID="34" presetClass="entr" presetSubtype="0"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 from="(-#ppt_w/2)" to="(#ppt_x)" calcmode="lin" valueType="num">
                                      <p:cBhvr>
                                        <p:cTn id="21" dur="600" fill="hold">
                                          <p:stCondLst>
                                            <p:cond delay="0"/>
                                          </p:stCondLst>
                                        </p:cTn>
                                        <p:tgtEl>
                                          <p:spTgt spid="6"/>
                                        </p:tgtEl>
                                        <p:attrNameLst>
                                          <p:attrName>ppt_x</p:attrName>
                                        </p:attrNameLst>
                                      </p:cBhvr>
                                    </p:anim>
                                    <p:anim from="0" to="-1.0" calcmode="lin" valueType="num">
                                      <p:cBhvr>
                                        <p:cTn id="22" dur="200" decel="50000" autoRev="1" fill="hold">
                                          <p:stCondLst>
                                            <p:cond delay="600"/>
                                          </p:stCondLst>
                                        </p:cTn>
                                        <p:tgtEl>
                                          <p:spTgt spid="6"/>
                                        </p:tgtEl>
                                        <p:attrNameLst>
                                          <p:attrName>xshear</p:attrName>
                                        </p:attrNameLst>
                                      </p:cBhvr>
                                    </p:anim>
                                    <p:animScale>
                                      <p:cBhvr>
                                        <p:cTn id="23" dur="200" decel="100000" autoRev="1" fill="hold">
                                          <p:stCondLst>
                                            <p:cond delay="600"/>
                                          </p:stCondLst>
                                        </p:cTn>
                                        <p:tgtEl>
                                          <p:spTgt spid="6"/>
                                        </p:tgtEl>
                                      </p:cBhvr>
                                      <p:from x="100000" y="100000"/>
                                      <p:to x="80000" y="100000"/>
                                    </p:animScale>
                                    <p:anim by="(#ppt_h/3+#ppt_w*0.1)" calcmode="lin" valueType="num">
                                      <p:cBhvr additive="sum">
                                        <p:cTn id="24" dur="200" decel="100000" autoRev="1" fill="hold">
                                          <p:stCondLst>
                                            <p:cond delay="600"/>
                                          </p:stCondLst>
                                        </p:cTn>
                                        <p:tgtEl>
                                          <p:spTgt spid="6"/>
                                        </p:tgtEl>
                                        <p:attrNameLst>
                                          <p:attrName>ppt_x</p:attrName>
                                        </p:attrNameLst>
                                      </p:cBhvr>
                                    </p:anim>
                                  </p:childTnLst>
                                </p:cTn>
                              </p:par>
                            </p:childTnLst>
                          </p:cTn>
                        </p:par>
                        <p:par>
                          <p:cTn id="25" fill="hold">
                            <p:stCondLst>
                              <p:cond delay="3000"/>
                            </p:stCondLst>
                            <p:childTnLst>
                              <p:par>
                                <p:cTn id="26" presetID="34" presetClass="entr" presetSubtype="0" fill="hold" grpId="0" nodeType="afterEffect">
                                  <p:stCondLst>
                                    <p:cond delay="0"/>
                                  </p:stCondLst>
                                  <p:childTnLst>
                                    <p:set>
                                      <p:cBhvr>
                                        <p:cTn id="27" dur="1" fill="hold">
                                          <p:stCondLst>
                                            <p:cond delay="0"/>
                                          </p:stCondLst>
                                        </p:cTn>
                                        <p:tgtEl>
                                          <p:spTgt spid="7"/>
                                        </p:tgtEl>
                                        <p:attrNameLst>
                                          <p:attrName>style.visibility</p:attrName>
                                        </p:attrNameLst>
                                      </p:cBhvr>
                                      <p:to>
                                        <p:strVal val="visible"/>
                                      </p:to>
                                    </p:set>
                                    <p:anim from="(-#ppt_w/2)" to="(#ppt_x)" calcmode="lin" valueType="num">
                                      <p:cBhvr>
                                        <p:cTn id="28" dur="600" fill="hold">
                                          <p:stCondLst>
                                            <p:cond delay="0"/>
                                          </p:stCondLst>
                                        </p:cTn>
                                        <p:tgtEl>
                                          <p:spTgt spid="7"/>
                                        </p:tgtEl>
                                        <p:attrNameLst>
                                          <p:attrName>ppt_x</p:attrName>
                                        </p:attrNameLst>
                                      </p:cBhvr>
                                    </p:anim>
                                    <p:anim from="0" to="-1.0" calcmode="lin" valueType="num">
                                      <p:cBhvr>
                                        <p:cTn id="29" dur="200" decel="50000" autoRev="1" fill="hold">
                                          <p:stCondLst>
                                            <p:cond delay="600"/>
                                          </p:stCondLst>
                                        </p:cTn>
                                        <p:tgtEl>
                                          <p:spTgt spid="7"/>
                                        </p:tgtEl>
                                        <p:attrNameLst>
                                          <p:attrName>xshear</p:attrName>
                                        </p:attrNameLst>
                                      </p:cBhvr>
                                    </p:anim>
                                    <p:animScale>
                                      <p:cBhvr>
                                        <p:cTn id="30" dur="200" decel="100000" autoRev="1" fill="hold">
                                          <p:stCondLst>
                                            <p:cond delay="600"/>
                                          </p:stCondLst>
                                        </p:cTn>
                                        <p:tgtEl>
                                          <p:spTgt spid="7"/>
                                        </p:tgtEl>
                                      </p:cBhvr>
                                      <p:from x="100000" y="100000"/>
                                      <p:to x="80000" y="100000"/>
                                    </p:animScale>
                                    <p:anim by="(#ppt_h/3+#ppt_w*0.1)" calcmode="lin" valueType="num">
                                      <p:cBhvr additive="sum">
                                        <p:cTn id="31" dur="200" decel="100000" autoRev="1" fill="hold">
                                          <p:stCondLst>
                                            <p:cond delay="600"/>
                                          </p:stCondLst>
                                        </p:cTn>
                                        <p:tgtEl>
                                          <p:spTgt spid="7"/>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Заголовок 1"/>
          <p:cNvSpPr txBox="1">
            <a:spLocks/>
          </p:cNvSpPr>
          <p:nvPr/>
        </p:nvSpPr>
        <p:spPr>
          <a:xfrm>
            <a:off x="1000100" y="285728"/>
            <a:ext cx="4992947" cy="7450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endParaRPr lang="ru-RU" sz="2400" b="1" dirty="0">
              <a:solidFill>
                <a:schemeClr val="accent5">
                  <a:lumMod val="50000"/>
                </a:schemeClr>
              </a:solidFill>
              <a:latin typeface="+mn-lt"/>
              <a:cs typeface="Roboto Light"/>
            </a:endParaRPr>
          </a:p>
        </p:txBody>
      </p:sp>
      <p:sp>
        <p:nvSpPr>
          <p:cNvPr id="25" name="TextBox 24"/>
          <p:cNvSpPr txBox="1"/>
          <p:nvPr/>
        </p:nvSpPr>
        <p:spPr>
          <a:xfrm>
            <a:off x="160020" y="0"/>
            <a:ext cx="6732270" cy="80021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ru-RU" sz="2300" b="1" dirty="0" smtClean="0">
                <a:solidFill>
                  <a:schemeClr val="tx1"/>
                </a:solidFill>
                <a:latin typeface="Times New Roman" panose="02020603050405020304" pitchFamily="18" charset="0"/>
                <a:ea typeface="+mj-ea"/>
                <a:cs typeface="Times New Roman" panose="02020603050405020304" pitchFamily="18" charset="0"/>
              </a:rPr>
              <a:t>Экспорт жана импорт</a:t>
            </a:r>
          </a:p>
          <a:p>
            <a:pPr algn="ctr"/>
            <a:endParaRPr lang="ru-RU" sz="23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endParaRPr>
          </a:p>
        </p:txBody>
      </p:sp>
      <p:sp>
        <p:nvSpPr>
          <p:cNvPr id="35" name="Прямоугольник 34"/>
          <p:cNvSpPr/>
          <p:nvPr/>
        </p:nvSpPr>
        <p:spPr>
          <a:xfrm>
            <a:off x="5500694" y="2357430"/>
            <a:ext cx="3000396" cy="584775"/>
          </a:xfrm>
          <a:prstGeom prst="rect">
            <a:avLst/>
          </a:prstGeom>
        </p:spPr>
        <p:txBody>
          <a:bodyPr wrap="square">
            <a:spAutoFit/>
          </a:bodyPr>
          <a:lstStyle/>
          <a:p>
            <a:r>
              <a:rPr lang="ru-RU" sz="1600" dirty="0" smtClean="0"/>
              <a:t/>
            </a:r>
            <a:br>
              <a:rPr lang="ru-RU" sz="1600" dirty="0" smtClean="0"/>
            </a:br>
            <a:endParaRPr lang="ru-RU" sz="1600" dirty="0"/>
          </a:p>
        </p:txBody>
      </p:sp>
      <p:pic>
        <p:nvPicPr>
          <p:cNvPr id="1026" name="Picture 2" descr="C:\Documents and Settings\User\Рабочий стол\souz_eaes_lsm.jpg"/>
          <p:cNvPicPr>
            <a:picLocks noChangeAspect="1" noChangeArrowheads="1"/>
          </p:cNvPicPr>
          <p:nvPr/>
        </p:nvPicPr>
        <p:blipFill>
          <a:blip r:embed="rId3" cstate="print"/>
          <a:srcRect/>
          <a:stretch>
            <a:fillRect/>
          </a:stretch>
        </p:blipFill>
        <p:spPr bwMode="auto">
          <a:xfrm>
            <a:off x="0" y="5463540"/>
            <a:ext cx="1570059" cy="1394460"/>
          </a:xfrm>
          <a:prstGeom prst="rect">
            <a:avLst/>
          </a:prstGeom>
          <a:noFill/>
        </p:spPr>
      </p:pic>
      <p:graphicFrame>
        <p:nvGraphicFramePr>
          <p:cNvPr id="23" name="Схема 22"/>
          <p:cNvGraphicFramePr/>
          <p:nvPr/>
        </p:nvGraphicFramePr>
        <p:xfrm>
          <a:off x="1360170" y="1840230"/>
          <a:ext cx="7315200" cy="44119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8" name="Picture 6" descr="Logo-копи"/>
          <p:cNvPicPr preferRelativeResize="0">
            <a:picLocks noChangeAspect="1" noChangeArrowheads="1"/>
          </p:cNvPicPr>
          <p:nvPr/>
        </p:nvPicPr>
        <p:blipFill>
          <a:blip r:embed="rId9" cstate="print"/>
          <a:srcRect/>
          <a:stretch>
            <a:fillRect/>
          </a:stretch>
        </p:blipFill>
        <p:spPr bwMode="auto">
          <a:xfrm>
            <a:off x="7749540" y="0"/>
            <a:ext cx="1588770" cy="1259735"/>
          </a:xfrm>
          <a:prstGeom prst="rect">
            <a:avLst/>
          </a:prstGeom>
          <a:noFill/>
          <a:ln w="9525">
            <a:noFill/>
            <a:miter lim="800000"/>
            <a:headEnd/>
            <a:tailEnd/>
          </a:ln>
        </p:spPr>
      </p:pic>
      <p:sp>
        <p:nvSpPr>
          <p:cNvPr id="9" name="Прямоугольник 8"/>
          <p:cNvSpPr/>
          <p:nvPr/>
        </p:nvSpPr>
        <p:spPr>
          <a:xfrm>
            <a:off x="205423" y="742950"/>
            <a:ext cx="6675437" cy="132343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0" algn="just">
              <a:buFont typeface="Wingdings" pitchFamily="2" charset="2"/>
              <a:buChar char="Ø"/>
            </a:pPr>
            <a:r>
              <a:rPr lang="ru-RU" sz="1600" dirty="0" smtClean="0">
                <a:solidFill>
                  <a:prstClr val="black"/>
                </a:solidFill>
                <a:latin typeface="Times New Roman" pitchFamily="18" charset="0"/>
                <a:cs typeface="Times New Roman" pitchFamily="18" charset="0"/>
              </a:rPr>
              <a:t>2018 жылдын январь- май айларында ЕАЭБ </a:t>
            </a:r>
            <a:r>
              <a:rPr lang="ru-RU" sz="1600" dirty="0" err="1" smtClean="0">
                <a:solidFill>
                  <a:prstClr val="black"/>
                </a:solidFill>
                <a:latin typeface="Times New Roman" pitchFamily="18" charset="0"/>
                <a:cs typeface="Times New Roman" pitchFamily="18" charset="0"/>
              </a:rPr>
              <a:t>мүчө мамлекеттери</a:t>
            </a:r>
            <a:r>
              <a:rPr lang="ru-RU" sz="1600" dirty="0" smtClean="0">
                <a:solidFill>
                  <a:prstClr val="black"/>
                </a:solidFill>
                <a:latin typeface="Times New Roman" pitchFamily="18" charset="0"/>
                <a:cs typeface="Times New Roman" pitchFamily="18" charset="0"/>
              </a:rPr>
              <a:t> менен </a:t>
            </a:r>
            <a:r>
              <a:rPr lang="ru-RU" sz="1600" dirty="0" err="1" smtClean="0">
                <a:solidFill>
                  <a:prstClr val="black"/>
                </a:solidFill>
                <a:latin typeface="Times New Roman" pitchFamily="18" charset="0"/>
                <a:cs typeface="Times New Roman" pitchFamily="18" charset="0"/>
              </a:rPr>
              <a:t>соода</a:t>
            </a:r>
            <a:r>
              <a:rPr lang="ru-RU" sz="1600" dirty="0" smtClean="0">
                <a:solidFill>
                  <a:prstClr val="black"/>
                </a:solidFill>
                <a:latin typeface="Times New Roman" pitchFamily="18" charset="0"/>
                <a:cs typeface="Times New Roman" pitchFamily="18" charset="0"/>
              </a:rPr>
              <a:t> </a:t>
            </a:r>
            <a:r>
              <a:rPr lang="ru-RU" sz="1600" dirty="0" err="1" smtClean="0">
                <a:solidFill>
                  <a:prstClr val="black"/>
                </a:solidFill>
                <a:latin typeface="Times New Roman" pitchFamily="18" charset="0"/>
                <a:cs typeface="Times New Roman" pitchFamily="18" charset="0"/>
              </a:rPr>
              <a:t>жүгүртүү </a:t>
            </a:r>
            <a:r>
              <a:rPr lang="ru-RU" sz="1600" dirty="0" smtClean="0">
                <a:solidFill>
                  <a:prstClr val="black"/>
                </a:solidFill>
                <a:latin typeface="Times New Roman" pitchFamily="18" charset="0"/>
                <a:cs typeface="Times New Roman" pitchFamily="18" charset="0"/>
              </a:rPr>
              <a:t>: </a:t>
            </a:r>
            <a:r>
              <a:rPr lang="ru-RU" sz="1600" b="1" dirty="0" smtClean="0">
                <a:solidFill>
                  <a:prstClr val="black"/>
                </a:solidFill>
                <a:latin typeface="Times New Roman" pitchFamily="18" charset="0"/>
                <a:cs typeface="Times New Roman" pitchFamily="18" charset="0"/>
              </a:rPr>
              <a:t>208,6 млн. АКШ </a:t>
            </a:r>
            <a:r>
              <a:rPr lang="ru-RU" sz="1600" b="1" dirty="0" err="1" smtClean="0">
                <a:solidFill>
                  <a:prstClr val="black"/>
                </a:solidFill>
                <a:latin typeface="Times New Roman" pitchFamily="18" charset="0"/>
                <a:cs typeface="Times New Roman" pitchFamily="18" charset="0"/>
              </a:rPr>
              <a:t>долларын</a:t>
            </a:r>
            <a:r>
              <a:rPr lang="ru-RU" sz="1600" dirty="0" smtClean="0">
                <a:solidFill>
                  <a:prstClr val="black"/>
                </a:solidFill>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түздү</a:t>
            </a:r>
            <a:r>
              <a:rPr lang="ru-RU" sz="1600" dirty="0" smtClean="0">
                <a:latin typeface="Times New Roman" pitchFamily="18" charset="0"/>
                <a:cs typeface="Times New Roman" pitchFamily="18" charset="0"/>
              </a:rPr>
              <a:t>. </a:t>
            </a:r>
            <a:endParaRPr lang="ky-KG" sz="1600" dirty="0" smtClean="0">
              <a:solidFill>
                <a:prstClr val="black"/>
              </a:solidFill>
              <a:latin typeface="Times New Roman" pitchFamily="18" charset="0"/>
              <a:cs typeface="Times New Roman" pitchFamily="18" charset="0"/>
            </a:endParaRPr>
          </a:p>
          <a:p>
            <a:pPr lvl="0" algn="just">
              <a:buFont typeface="Wingdings" pitchFamily="2" charset="2"/>
              <a:buChar char="Ø"/>
            </a:pPr>
            <a:r>
              <a:rPr lang="ky-KG" sz="1600" dirty="0" smtClean="0">
                <a:solidFill>
                  <a:prstClr val="black"/>
                </a:solidFill>
                <a:latin typeface="Times New Roman" pitchFamily="18" charset="0"/>
                <a:cs typeface="Times New Roman" pitchFamily="18" charset="0"/>
              </a:rPr>
              <a:t>Экспорт </a:t>
            </a:r>
            <a:r>
              <a:rPr lang="ky-KG" sz="1600" b="1" dirty="0" smtClean="0">
                <a:solidFill>
                  <a:prstClr val="black"/>
                </a:solidFill>
                <a:latin typeface="Times New Roman" pitchFamily="18" charset="0"/>
                <a:cs typeface="Times New Roman" pitchFamily="18" charset="0"/>
              </a:rPr>
              <a:t>44,9 млн., АКШ долларын </a:t>
            </a:r>
            <a:r>
              <a:rPr lang="ky-KG" sz="1600" dirty="0" smtClean="0">
                <a:solidFill>
                  <a:prstClr val="black"/>
                </a:solidFill>
                <a:latin typeface="Times New Roman" pitchFamily="18" charset="0"/>
                <a:cs typeface="Times New Roman" pitchFamily="18" charset="0"/>
              </a:rPr>
              <a:t>түзүп</a:t>
            </a:r>
            <a:r>
              <a:rPr lang="ru-RU" sz="1600" dirty="0" smtClean="0">
                <a:solidFill>
                  <a:prstClr val="black"/>
                </a:solidFill>
                <a:latin typeface="Times New Roman" pitchFamily="18" charset="0"/>
                <a:cs typeface="Times New Roman" pitchFamily="18" charset="0"/>
              </a:rPr>
              <a:t> </a:t>
            </a:r>
            <a:r>
              <a:rPr lang="ru-RU" sz="1600" dirty="0">
                <a:latin typeface="Times New Roman" pitchFamily="18" charset="0"/>
                <a:cs typeface="Times New Roman" pitchFamily="18" charset="0"/>
              </a:rPr>
              <a:t>2017 жылдын январь-май </a:t>
            </a:r>
            <a:r>
              <a:rPr lang="ru-RU" sz="1600" dirty="0" err="1">
                <a:latin typeface="Times New Roman" pitchFamily="18" charset="0"/>
                <a:cs typeface="Times New Roman" pitchFamily="18" charset="0"/>
              </a:rPr>
              <a:t>айларына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салыштырмалуу</a:t>
            </a:r>
            <a:r>
              <a:rPr lang="ru-RU" sz="1600" dirty="0">
                <a:latin typeface="Times New Roman" pitchFamily="18" charset="0"/>
                <a:cs typeface="Times New Roman" pitchFamily="18" charset="0"/>
              </a:rPr>
              <a:t> 0,6 </a:t>
            </a:r>
            <a:r>
              <a:rPr lang="ru-RU" sz="1600" dirty="0" err="1">
                <a:latin typeface="Times New Roman" pitchFamily="18" charset="0"/>
                <a:cs typeface="Times New Roman" pitchFamily="18" charset="0"/>
              </a:rPr>
              <a:t>пайызга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өскөн</a:t>
            </a:r>
            <a:r>
              <a:rPr lang="ru-RU" sz="1600" dirty="0">
                <a:latin typeface="Times New Roman" pitchFamily="18" charset="0"/>
                <a:cs typeface="Times New Roman" pitchFamily="18" charset="0"/>
              </a:rPr>
              <a:t>.</a:t>
            </a:r>
            <a:endParaRPr lang="ru-RU" sz="1600" dirty="0" smtClean="0">
              <a:solidFill>
                <a:prstClr val="black"/>
              </a:solidFill>
              <a:latin typeface="Times New Roman" pitchFamily="18" charset="0"/>
              <a:cs typeface="Times New Roman" pitchFamily="18" charset="0"/>
            </a:endParaRPr>
          </a:p>
          <a:p>
            <a:pPr lvl="0" algn="just">
              <a:buFont typeface="Wingdings" pitchFamily="2" charset="2"/>
              <a:buChar char="Ø"/>
            </a:pPr>
            <a:r>
              <a:rPr lang="ru-RU" sz="1600" dirty="0" smtClean="0">
                <a:solidFill>
                  <a:prstClr val="black"/>
                </a:solidFill>
                <a:latin typeface="Times New Roman" pitchFamily="18" charset="0"/>
                <a:cs typeface="Times New Roman" pitchFamily="18" charset="0"/>
              </a:rPr>
              <a:t>2017 </a:t>
            </a:r>
            <a:r>
              <a:rPr lang="ru-RU" sz="1600" dirty="0" err="1" smtClean="0">
                <a:solidFill>
                  <a:prstClr val="black"/>
                </a:solidFill>
                <a:latin typeface="Times New Roman" pitchFamily="18" charset="0"/>
                <a:cs typeface="Times New Roman" pitchFamily="18" charset="0"/>
              </a:rPr>
              <a:t>жылы</a:t>
            </a:r>
            <a:r>
              <a:rPr lang="ru-RU" sz="1600" dirty="0" smtClean="0">
                <a:solidFill>
                  <a:prstClr val="black"/>
                </a:solidFill>
                <a:latin typeface="Times New Roman" pitchFamily="18" charset="0"/>
                <a:cs typeface="Times New Roman" pitchFamily="18" charset="0"/>
              </a:rPr>
              <a:t> </a:t>
            </a:r>
            <a:r>
              <a:rPr lang="ru-RU" sz="1600" dirty="0" err="1" smtClean="0">
                <a:solidFill>
                  <a:prstClr val="black"/>
                </a:solidFill>
                <a:latin typeface="Times New Roman" pitchFamily="18" charset="0"/>
                <a:cs typeface="Times New Roman" pitchFamily="18" charset="0"/>
              </a:rPr>
              <a:t>экспорттун</a:t>
            </a:r>
            <a:r>
              <a:rPr lang="ru-RU" sz="1600" dirty="0" smtClean="0">
                <a:solidFill>
                  <a:prstClr val="black"/>
                </a:solidFill>
                <a:latin typeface="Times New Roman" pitchFamily="18" charset="0"/>
                <a:cs typeface="Times New Roman" pitchFamily="18" charset="0"/>
              </a:rPr>
              <a:t> </a:t>
            </a:r>
            <a:r>
              <a:rPr lang="ru-RU" sz="1600" dirty="0" err="1" smtClean="0">
                <a:solidFill>
                  <a:prstClr val="black"/>
                </a:solidFill>
                <a:latin typeface="Times New Roman" pitchFamily="18" charset="0"/>
                <a:cs typeface="Times New Roman" pitchFamily="18" charset="0"/>
              </a:rPr>
              <a:t>көлөмү  </a:t>
            </a:r>
            <a:r>
              <a:rPr lang="ru-RU" sz="1600" b="1" dirty="0" smtClean="0">
                <a:solidFill>
                  <a:prstClr val="black"/>
                </a:solidFill>
                <a:latin typeface="Times New Roman" pitchFamily="18" charset="0"/>
                <a:cs typeface="Times New Roman" pitchFamily="18" charset="0"/>
              </a:rPr>
              <a:t>264,4 млн.</a:t>
            </a:r>
            <a:r>
              <a:rPr lang="ky-KG" sz="1600" b="1" dirty="0" smtClean="0">
                <a:solidFill>
                  <a:prstClr val="black"/>
                </a:solidFill>
                <a:latin typeface="Times New Roman" pitchFamily="18" charset="0"/>
                <a:cs typeface="Times New Roman" pitchFamily="18" charset="0"/>
              </a:rPr>
              <a:t> АКШ долларын  </a:t>
            </a:r>
            <a:r>
              <a:rPr lang="ru-RU" sz="1600" dirty="0" smtClean="0">
                <a:solidFill>
                  <a:prstClr val="black"/>
                </a:solidFill>
                <a:latin typeface="Times New Roman" pitchFamily="18" charset="0"/>
                <a:cs typeface="Times New Roman" pitchFamily="18" charset="0"/>
              </a:rPr>
              <a:t>т</a:t>
            </a:r>
            <a:r>
              <a:rPr lang="ky-KG" sz="1600" dirty="0" smtClean="0">
                <a:solidFill>
                  <a:prstClr val="black"/>
                </a:solidFill>
                <a:latin typeface="Times New Roman" pitchFamily="18" charset="0"/>
                <a:cs typeface="Times New Roman" pitchFamily="18" charset="0"/>
              </a:rPr>
              <a:t>үзгөн</a:t>
            </a:r>
            <a:r>
              <a:rPr lang="ru-RU" sz="1600" dirty="0" smtClean="0">
                <a:solidFill>
                  <a:prstClr val="black"/>
                </a:solidFill>
                <a:latin typeface="Times New Roman" pitchFamily="18" charset="0"/>
                <a:cs typeface="Times New Roman" pitchFamily="18" charset="0"/>
              </a:rPr>
              <a:t>.</a:t>
            </a:r>
          </a:p>
        </p:txBody>
      </p:sp>
    </p:spTree>
    <p:extLst>
      <p:ext uri="{BB962C8B-B14F-4D97-AF65-F5344CB8AC3E}">
        <p14:creationId xmlns:p14="http://schemas.microsoft.com/office/powerpoint/2010/main" val="4059406183"/>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style.rotation</p:attrName>
                                        </p:attrNameLst>
                                      </p:cBhvr>
                                      <p:tavLst>
                                        <p:tav tm="0">
                                          <p:val>
                                            <p:fltVal val="720"/>
                                          </p:val>
                                        </p:tav>
                                        <p:tav tm="100000">
                                          <p:val>
                                            <p:fltVal val="0"/>
                                          </p:val>
                                        </p:tav>
                                      </p:tavLst>
                                    </p:anim>
                                    <p:anim calcmode="lin" valueType="num">
                                      <p:cBhvr>
                                        <p:cTn id="9" dur="1000" fill="hold"/>
                                        <p:tgtEl>
                                          <p:spTgt spid="9"/>
                                        </p:tgtEl>
                                        <p:attrNameLst>
                                          <p:attrName>ppt_h</p:attrName>
                                        </p:attrNameLst>
                                      </p:cBhvr>
                                      <p:tavLst>
                                        <p:tav tm="0">
                                          <p:val>
                                            <p:fltVal val="0"/>
                                          </p:val>
                                        </p:tav>
                                        <p:tav tm="100000">
                                          <p:val>
                                            <p:strVal val="#ppt_h"/>
                                          </p:val>
                                        </p:tav>
                                      </p:tavLst>
                                    </p:anim>
                                    <p:anim calcmode="lin" valueType="num">
                                      <p:cBhvr>
                                        <p:cTn id="10" dur="1000" fill="hold"/>
                                        <p:tgtEl>
                                          <p:spTgt spid="9"/>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2000"/>
                                        <p:tgtEl>
                                          <p:spTgt spid="25"/>
                                        </p:tgtEl>
                                      </p:cBhvr>
                                    </p:animEffect>
                                    <p:anim calcmode="lin" valueType="num">
                                      <p:cBhvr>
                                        <p:cTn id="14" dur="2000" fill="hold"/>
                                        <p:tgtEl>
                                          <p:spTgt spid="25"/>
                                        </p:tgtEl>
                                        <p:attrNameLst>
                                          <p:attrName>style.rotation</p:attrName>
                                        </p:attrNameLst>
                                      </p:cBhvr>
                                      <p:tavLst>
                                        <p:tav tm="0">
                                          <p:val>
                                            <p:fltVal val="720"/>
                                          </p:val>
                                        </p:tav>
                                        <p:tav tm="100000">
                                          <p:val>
                                            <p:fltVal val="0"/>
                                          </p:val>
                                        </p:tav>
                                      </p:tavLst>
                                    </p:anim>
                                    <p:anim calcmode="lin" valueType="num">
                                      <p:cBhvr>
                                        <p:cTn id="15" dur="2000" fill="hold"/>
                                        <p:tgtEl>
                                          <p:spTgt spid="25"/>
                                        </p:tgtEl>
                                        <p:attrNameLst>
                                          <p:attrName>ppt_h</p:attrName>
                                        </p:attrNameLst>
                                      </p:cBhvr>
                                      <p:tavLst>
                                        <p:tav tm="0">
                                          <p:val>
                                            <p:fltVal val="0"/>
                                          </p:val>
                                        </p:tav>
                                        <p:tav tm="100000">
                                          <p:val>
                                            <p:strVal val="#ppt_h"/>
                                          </p:val>
                                        </p:tav>
                                      </p:tavLst>
                                    </p:anim>
                                    <p:anim calcmode="lin" valueType="num">
                                      <p:cBhvr>
                                        <p:cTn id="16" dur="2000" fill="hold"/>
                                        <p:tgtEl>
                                          <p:spTgt spid="25"/>
                                        </p:tgtEl>
                                        <p:attrNameLst>
                                          <p:attrName>ppt_w</p:attrName>
                                        </p:attrNameLst>
                                      </p:cBhvr>
                                      <p:tavLst>
                                        <p:tav tm="0">
                                          <p:val>
                                            <p:fltVal val="0"/>
                                          </p:val>
                                        </p:tav>
                                        <p:tav tm="100000">
                                          <p:val>
                                            <p:strVal val="#ppt_w"/>
                                          </p:val>
                                        </p:tav>
                                      </p:tavLst>
                                    </p:anim>
                                  </p:childTnLst>
                                </p:cTn>
                              </p:par>
                              <p:par>
                                <p:cTn id="17" presetID="35"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fade">
                                      <p:cBhvr>
                                        <p:cTn id="19" dur="2000"/>
                                        <p:tgtEl>
                                          <p:spTgt spid="23"/>
                                        </p:tgtEl>
                                      </p:cBhvr>
                                    </p:animEffect>
                                    <p:anim calcmode="lin" valueType="num">
                                      <p:cBhvr>
                                        <p:cTn id="20" dur="2000" fill="hold"/>
                                        <p:tgtEl>
                                          <p:spTgt spid="23"/>
                                        </p:tgtEl>
                                        <p:attrNameLst>
                                          <p:attrName>style.rotation</p:attrName>
                                        </p:attrNameLst>
                                      </p:cBhvr>
                                      <p:tavLst>
                                        <p:tav tm="0">
                                          <p:val>
                                            <p:fltVal val="720"/>
                                          </p:val>
                                        </p:tav>
                                        <p:tav tm="100000">
                                          <p:val>
                                            <p:fltVal val="0"/>
                                          </p:val>
                                        </p:tav>
                                      </p:tavLst>
                                    </p:anim>
                                    <p:anim calcmode="lin" valueType="num">
                                      <p:cBhvr>
                                        <p:cTn id="21" dur="2000" fill="hold"/>
                                        <p:tgtEl>
                                          <p:spTgt spid="23"/>
                                        </p:tgtEl>
                                        <p:attrNameLst>
                                          <p:attrName>ppt_h</p:attrName>
                                        </p:attrNameLst>
                                      </p:cBhvr>
                                      <p:tavLst>
                                        <p:tav tm="0">
                                          <p:val>
                                            <p:fltVal val="0"/>
                                          </p:val>
                                        </p:tav>
                                        <p:tav tm="100000">
                                          <p:val>
                                            <p:strVal val="#ppt_h"/>
                                          </p:val>
                                        </p:tav>
                                      </p:tavLst>
                                    </p:anim>
                                    <p:anim calcmode="lin" valueType="num">
                                      <p:cBhvr>
                                        <p:cTn id="22" dur="2000" fill="hold"/>
                                        <p:tgtEl>
                                          <p:spTgt spid="23"/>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Graphic spid="23" grpId="0">
        <p:bldAsOne/>
      </p:bldGraphic>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Заголовок 1"/>
          <p:cNvSpPr txBox="1">
            <a:spLocks/>
          </p:cNvSpPr>
          <p:nvPr/>
        </p:nvSpPr>
        <p:spPr>
          <a:xfrm>
            <a:off x="1000100" y="285728"/>
            <a:ext cx="4992947" cy="7450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endParaRPr lang="ru-RU" sz="2400" b="1" dirty="0">
              <a:solidFill>
                <a:schemeClr val="accent5">
                  <a:lumMod val="50000"/>
                </a:schemeClr>
              </a:solidFill>
              <a:latin typeface="+mn-lt"/>
              <a:cs typeface="Roboto Light"/>
            </a:endParaRPr>
          </a:p>
        </p:txBody>
      </p:sp>
      <p:cxnSp>
        <p:nvCxnSpPr>
          <p:cNvPr id="3" name="Прямая соединительная линия 2"/>
          <p:cNvCxnSpPr/>
          <p:nvPr/>
        </p:nvCxnSpPr>
        <p:spPr>
          <a:xfrm>
            <a:off x="4502372" y="928266"/>
            <a:ext cx="41919" cy="5929734"/>
          </a:xfrm>
          <a:prstGeom prst="line">
            <a:avLst/>
          </a:prstGeom>
          <a:ln w="381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5" name="Прямая соединительная линия 4"/>
          <p:cNvCxnSpPr/>
          <p:nvPr/>
        </p:nvCxnSpPr>
        <p:spPr>
          <a:xfrm>
            <a:off x="0" y="2357430"/>
            <a:ext cx="9144000" cy="0"/>
          </a:xfrm>
          <a:prstGeom prst="line">
            <a:avLst/>
          </a:prstGeom>
          <a:ln w="381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30" name="Прямая соединительная линия 29"/>
          <p:cNvCxnSpPr/>
          <p:nvPr/>
        </p:nvCxnSpPr>
        <p:spPr>
          <a:xfrm>
            <a:off x="0" y="3976140"/>
            <a:ext cx="9144000" cy="0"/>
          </a:xfrm>
          <a:prstGeom prst="line">
            <a:avLst/>
          </a:prstGeom>
          <a:ln w="381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p:cNvCxnSpPr/>
          <p:nvPr/>
        </p:nvCxnSpPr>
        <p:spPr>
          <a:xfrm>
            <a:off x="0" y="5179643"/>
            <a:ext cx="9144000" cy="0"/>
          </a:xfrm>
          <a:prstGeom prst="line">
            <a:avLst/>
          </a:prstGeom>
          <a:ln w="381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pic>
        <p:nvPicPr>
          <p:cNvPr id="8" name="Рисунок 7"/>
          <p:cNvPicPr>
            <a:picLocks noChangeAspect="1"/>
          </p:cNvPicPr>
          <p:nvPr/>
        </p:nvPicPr>
        <p:blipFill>
          <a:blip r:embed="rId3" cstate="print">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tretch>
            <a:fillRect/>
          </a:stretch>
        </p:blipFill>
        <p:spPr>
          <a:xfrm>
            <a:off x="741126" y="1417004"/>
            <a:ext cx="389225" cy="518967"/>
          </a:xfrm>
          <a:prstGeom prst="rect">
            <a:avLst/>
          </a:prstGeom>
        </p:spPr>
      </p:pic>
      <p:pic>
        <p:nvPicPr>
          <p:cNvPr id="10" name="Рисунок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52045" y="2578727"/>
            <a:ext cx="610951" cy="680783"/>
          </a:xfrm>
          <a:prstGeom prst="rect">
            <a:avLst/>
          </a:prstGeom>
        </p:spPr>
      </p:pic>
      <p:pic>
        <p:nvPicPr>
          <p:cNvPr id="28" name="Рисунок 2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89206" y="1417004"/>
            <a:ext cx="369539" cy="492719"/>
          </a:xfrm>
          <a:prstGeom prst="rect">
            <a:avLst/>
          </a:prstGeom>
        </p:spPr>
      </p:pic>
      <p:pic>
        <p:nvPicPr>
          <p:cNvPr id="33" name="Рисунок 3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55975" y="2814537"/>
            <a:ext cx="359526" cy="491917"/>
          </a:xfrm>
          <a:prstGeom prst="rect">
            <a:avLst/>
          </a:prstGeom>
        </p:spPr>
      </p:pic>
      <p:pic>
        <p:nvPicPr>
          <p:cNvPr id="2" name="Рисунок 1"/>
          <p:cNvPicPr>
            <a:picLocks noChangeAspect="1"/>
          </p:cNvPicPr>
          <p:nvPr/>
        </p:nvPicPr>
        <p:blipFill>
          <a:blip r:embed="rId8"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673706" y="4129577"/>
            <a:ext cx="524064" cy="698752"/>
          </a:xfrm>
          <a:prstGeom prst="rect">
            <a:avLst/>
          </a:prstGeom>
        </p:spPr>
      </p:pic>
      <p:pic>
        <p:nvPicPr>
          <p:cNvPr id="4" name="Рисунок 3"/>
          <p:cNvPicPr>
            <a:picLocks noChangeAspect="1"/>
          </p:cNvPicPr>
          <p:nvPr/>
        </p:nvPicPr>
        <p:blipFill>
          <a:blip r:embed="rId9"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5032232" y="4190908"/>
            <a:ext cx="481683" cy="642244"/>
          </a:xfrm>
          <a:prstGeom prst="rect">
            <a:avLst/>
          </a:prstGeom>
        </p:spPr>
      </p:pic>
      <p:sp>
        <p:nvSpPr>
          <p:cNvPr id="25" name="TextBox 24"/>
          <p:cNvSpPr txBox="1"/>
          <p:nvPr/>
        </p:nvSpPr>
        <p:spPr>
          <a:xfrm>
            <a:off x="1552059" y="190503"/>
            <a:ext cx="6357982" cy="400110"/>
          </a:xfrm>
          <a:prstGeom prst="rect">
            <a:avLst/>
          </a:prstGeom>
          <a:noFill/>
        </p:spPr>
        <p:txBody>
          <a:bodyPr wrap="square" rtlCol="0">
            <a:spAutoFit/>
          </a:bodyPr>
          <a:lstStyle/>
          <a:p>
            <a:pPr algn="ctr">
              <a:spcBef>
                <a:spcPct val="0"/>
              </a:spcBef>
            </a:pPr>
            <a:r>
              <a:rPr lang="ru-RU" sz="2000" b="1" dirty="0" smtClean="0">
                <a:latin typeface="Times New Roman" panose="02020603050405020304" pitchFamily="18" charset="0"/>
                <a:ea typeface="+mj-ea"/>
                <a:cs typeface="Times New Roman" panose="02020603050405020304" pitchFamily="18" charset="0"/>
              </a:rPr>
              <a:t>НЕГИЗГИ КӨЙГӨЙЛӨР</a:t>
            </a:r>
          </a:p>
        </p:txBody>
      </p:sp>
      <p:sp>
        <p:nvSpPr>
          <p:cNvPr id="26" name="Прямоугольник 25"/>
          <p:cNvSpPr/>
          <p:nvPr/>
        </p:nvSpPr>
        <p:spPr>
          <a:xfrm>
            <a:off x="1357290" y="1214422"/>
            <a:ext cx="2428892" cy="800219"/>
          </a:xfrm>
          <a:prstGeom prst="rect">
            <a:avLst/>
          </a:prstGeom>
        </p:spPr>
        <p:txBody>
          <a:bodyPr wrap="square">
            <a:spAutoFit/>
          </a:bodyPr>
          <a:lstStyle/>
          <a:p>
            <a:r>
              <a:rPr lang="ru-RU" sz="1400" b="1" dirty="0" smtClean="0">
                <a:latin typeface="Times New Roman" pitchFamily="18" charset="0"/>
                <a:cs typeface="Times New Roman" pitchFamily="18" charset="0"/>
              </a:rPr>
              <a:t>КВАЛИФИКАЦИЯЛУУ КАДРЛАРДЫН ЖЕТИШСИЗДИГИ</a:t>
            </a:r>
            <a:r>
              <a:rPr lang="ru-RU" b="1" dirty="0" smtClean="0">
                <a:latin typeface="Times New Roman" pitchFamily="18" charset="0"/>
                <a:cs typeface="Times New Roman" pitchFamily="18" charset="0"/>
              </a:rPr>
              <a:t> </a:t>
            </a:r>
            <a:endParaRPr lang="ru-RU" b="1" dirty="0">
              <a:latin typeface="Times New Roman" pitchFamily="18" charset="0"/>
              <a:cs typeface="Times New Roman" pitchFamily="18" charset="0"/>
            </a:endParaRPr>
          </a:p>
        </p:txBody>
      </p:sp>
      <p:sp>
        <p:nvSpPr>
          <p:cNvPr id="27" name="Прямоугольник 26"/>
          <p:cNvSpPr/>
          <p:nvPr/>
        </p:nvSpPr>
        <p:spPr>
          <a:xfrm>
            <a:off x="1428728" y="2571744"/>
            <a:ext cx="2500330" cy="738664"/>
          </a:xfrm>
          <a:prstGeom prst="rect">
            <a:avLst/>
          </a:prstGeom>
        </p:spPr>
        <p:txBody>
          <a:bodyPr wrap="square">
            <a:spAutoFit/>
          </a:bodyPr>
          <a:lstStyle/>
          <a:p>
            <a:r>
              <a:rPr lang="ru-RU" sz="1400" b="1" dirty="0" smtClean="0">
                <a:latin typeface="Times New Roman" pitchFamily="18" charset="0"/>
                <a:cs typeface="Times New Roman" pitchFamily="18" charset="0"/>
              </a:rPr>
              <a:t>КАЗАКСТАН РЕСПУБЛИКАСЫНЫН БДСУГА  КИРИШИ</a:t>
            </a:r>
            <a:endParaRPr lang="ru-RU" sz="1400" b="1" dirty="0">
              <a:latin typeface="Times New Roman" pitchFamily="18" charset="0"/>
              <a:cs typeface="Times New Roman" pitchFamily="18" charset="0"/>
            </a:endParaRPr>
          </a:p>
        </p:txBody>
      </p:sp>
      <p:sp>
        <p:nvSpPr>
          <p:cNvPr id="29" name="Прямоугольник 28"/>
          <p:cNvSpPr/>
          <p:nvPr/>
        </p:nvSpPr>
        <p:spPr>
          <a:xfrm>
            <a:off x="1500166" y="4071942"/>
            <a:ext cx="2857520" cy="738664"/>
          </a:xfrm>
          <a:prstGeom prst="rect">
            <a:avLst/>
          </a:prstGeom>
        </p:spPr>
        <p:txBody>
          <a:bodyPr wrap="square">
            <a:spAutoFit/>
          </a:bodyPr>
          <a:lstStyle/>
          <a:p>
            <a:r>
              <a:rPr lang="ru-RU" sz="1400" b="1" dirty="0" smtClean="0">
                <a:latin typeface="Times New Roman" pitchFamily="18" charset="0"/>
                <a:cs typeface="Times New Roman" pitchFamily="18" charset="0"/>
              </a:rPr>
              <a:t>ЧЕК АРАДАГЫ  </a:t>
            </a:r>
          </a:p>
          <a:p>
            <a:r>
              <a:rPr lang="ru-RU" sz="1400" b="1" dirty="0" smtClean="0">
                <a:latin typeface="Times New Roman" pitchFamily="18" charset="0"/>
                <a:cs typeface="Times New Roman" pitchFamily="18" charset="0"/>
              </a:rPr>
              <a:t>ВЕТЕРИНАРДЫК </a:t>
            </a:r>
          </a:p>
          <a:p>
            <a:r>
              <a:rPr lang="ru-RU" sz="1400" b="1" dirty="0" smtClean="0">
                <a:latin typeface="Times New Roman" pitchFamily="18" charset="0"/>
                <a:cs typeface="Times New Roman" pitchFamily="18" charset="0"/>
              </a:rPr>
              <a:t>КОНТРОЛДУ САКТОО</a:t>
            </a:r>
            <a:endParaRPr lang="ru-RU" sz="1400" b="1" dirty="0">
              <a:latin typeface="Times New Roman" pitchFamily="18" charset="0"/>
              <a:cs typeface="Times New Roman" pitchFamily="18" charset="0"/>
            </a:endParaRPr>
          </a:p>
        </p:txBody>
      </p:sp>
      <p:sp>
        <p:nvSpPr>
          <p:cNvPr id="32" name="Прямоугольник 31"/>
          <p:cNvSpPr/>
          <p:nvPr/>
        </p:nvSpPr>
        <p:spPr>
          <a:xfrm>
            <a:off x="5546386" y="3760482"/>
            <a:ext cx="2928958" cy="1446550"/>
          </a:xfrm>
          <a:prstGeom prst="rect">
            <a:avLst/>
          </a:prstGeom>
        </p:spPr>
        <p:txBody>
          <a:bodyPr wrap="square">
            <a:spAutoFit/>
          </a:bodyPr>
          <a:lstStyle/>
          <a:p>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t>
            </a:r>
            <a:r>
              <a:rPr lang="ru-RU" sz="1400" b="1" dirty="0" smtClean="0">
                <a:latin typeface="Times New Roman" pitchFamily="18" charset="0"/>
                <a:cs typeface="Times New Roman" pitchFamily="18" charset="0"/>
              </a:rPr>
              <a:t>ФИТОСАНИТАРДЫК ЛАБОРАТОРИЯЛАРДЫ ТОЛУК КАНДУУ ИШТӨӨ  БОЮНЧА ДАЯРДОО  ЖУМУШ  АЯКТАГАН ЭМЕС </a:t>
            </a:r>
            <a:endParaRPr lang="ru-RU" sz="1400" b="1" dirty="0">
              <a:latin typeface="Times New Roman" pitchFamily="18" charset="0"/>
              <a:cs typeface="Times New Roman" pitchFamily="18" charset="0"/>
            </a:endParaRPr>
          </a:p>
        </p:txBody>
      </p:sp>
      <p:sp>
        <p:nvSpPr>
          <p:cNvPr id="34" name="Прямоугольник 33"/>
          <p:cNvSpPr/>
          <p:nvPr/>
        </p:nvSpPr>
        <p:spPr>
          <a:xfrm>
            <a:off x="5500693" y="1104405"/>
            <a:ext cx="3120793" cy="1169551"/>
          </a:xfrm>
          <a:prstGeom prst="rect">
            <a:avLst/>
          </a:prstGeom>
        </p:spPr>
        <p:txBody>
          <a:bodyPr wrap="square">
            <a:spAutoFit/>
          </a:bodyPr>
          <a:lstStyle/>
          <a:p>
            <a:r>
              <a:rPr lang="ru-RU" sz="1400" b="1" dirty="0" smtClean="0">
                <a:latin typeface="Times New Roman" pitchFamily="18" charset="0"/>
                <a:cs typeface="Times New Roman" pitchFamily="18" charset="0"/>
              </a:rPr>
              <a:t>АВТОМАТТАШТЫРЫЛГАН МААЛЫМАТТЫК ТУТУМУ  ФИТОСАНИТАРДЫК КӨЗӨМӨЛ ЧӨЙРӨСҮНДӨ КИРГИЗИЛБЕГЕНИ</a:t>
            </a:r>
            <a:endParaRPr lang="ru-RU" sz="1400" b="1" dirty="0">
              <a:latin typeface="Times New Roman" pitchFamily="18" charset="0"/>
              <a:cs typeface="Times New Roman" pitchFamily="18" charset="0"/>
            </a:endParaRPr>
          </a:p>
        </p:txBody>
      </p:sp>
      <p:sp>
        <p:nvSpPr>
          <p:cNvPr id="35" name="Прямоугольник 34"/>
          <p:cNvSpPr/>
          <p:nvPr/>
        </p:nvSpPr>
        <p:spPr>
          <a:xfrm>
            <a:off x="5500694" y="2357430"/>
            <a:ext cx="3000396" cy="584775"/>
          </a:xfrm>
          <a:prstGeom prst="rect">
            <a:avLst/>
          </a:prstGeom>
        </p:spPr>
        <p:txBody>
          <a:bodyPr wrap="square">
            <a:spAutoFit/>
          </a:bodyPr>
          <a:lstStyle/>
          <a:p>
            <a:r>
              <a:rPr lang="ru-RU" sz="1600" dirty="0" smtClean="0"/>
              <a:t/>
            </a:r>
            <a:br>
              <a:rPr lang="ru-RU" sz="1600" dirty="0" smtClean="0"/>
            </a:br>
            <a:endParaRPr lang="ru-RU" sz="1600" dirty="0"/>
          </a:p>
        </p:txBody>
      </p:sp>
      <p:pic>
        <p:nvPicPr>
          <p:cNvPr id="37" name="Рисунок 36" descr="1502684637_eaes2.jpeg"/>
          <p:cNvPicPr>
            <a:picLocks noChangeAspect="1"/>
          </p:cNvPicPr>
          <p:nvPr/>
        </p:nvPicPr>
        <p:blipFill>
          <a:blip r:embed="rId10" cstate="print"/>
          <a:stretch>
            <a:fillRect/>
          </a:stretch>
        </p:blipFill>
        <p:spPr>
          <a:xfrm>
            <a:off x="7852410" y="-1"/>
            <a:ext cx="1291589" cy="1007003"/>
          </a:xfrm>
          <a:prstGeom prst="rect">
            <a:avLst/>
          </a:prstGeom>
        </p:spPr>
      </p:pic>
      <p:sp>
        <p:nvSpPr>
          <p:cNvPr id="36" name="Прямоугольник 35"/>
          <p:cNvSpPr/>
          <p:nvPr/>
        </p:nvSpPr>
        <p:spPr>
          <a:xfrm>
            <a:off x="5532120" y="2412564"/>
            <a:ext cx="3086100" cy="1169551"/>
          </a:xfrm>
          <a:prstGeom prst="rect">
            <a:avLst/>
          </a:prstGeom>
        </p:spPr>
        <p:txBody>
          <a:bodyPr wrap="square">
            <a:spAutoFit/>
          </a:bodyPr>
          <a:lstStyle/>
          <a:p>
            <a:pPr lvl="0"/>
            <a:r>
              <a:rPr lang="ru-RU" sz="1400" b="1" dirty="0" smtClean="0">
                <a:latin typeface="Times New Roman" pitchFamily="18" charset="0"/>
                <a:cs typeface="Times New Roman" pitchFamily="18" charset="0"/>
              </a:rPr>
              <a:t>ДАРЫ-ДАРМЕК  КАРАЖАТТАРЫН ВЕТЕРИНАРИЯДА КОЛДОНУУ ҮЧҮН УЛУТТУК  РЕЕСТРИН ИШ-ЧАРА ТҮЗҮҮ БОЮНЧА</a:t>
            </a:r>
            <a:endParaRPr lang="ru-RU" sz="1400" b="1" dirty="0">
              <a:latin typeface="Times New Roman" pitchFamily="18" charset="0"/>
              <a:cs typeface="Times New Roman" pitchFamily="18" charset="0"/>
            </a:endParaRPr>
          </a:p>
        </p:txBody>
      </p:sp>
      <p:pic>
        <p:nvPicPr>
          <p:cNvPr id="22" name="Picture 6" descr="Logo-копи"/>
          <p:cNvPicPr preferRelativeResize="0">
            <a:picLocks noChangeAspect="1" noChangeArrowheads="1"/>
          </p:cNvPicPr>
          <p:nvPr/>
        </p:nvPicPr>
        <p:blipFill>
          <a:blip r:embed="rId11" cstate="print"/>
          <a:srcRect/>
          <a:stretch>
            <a:fillRect/>
          </a:stretch>
        </p:blipFill>
        <p:spPr bwMode="auto">
          <a:xfrm>
            <a:off x="-148590" y="-217170"/>
            <a:ext cx="1931670" cy="1531620"/>
          </a:xfrm>
          <a:prstGeom prst="rect">
            <a:avLst/>
          </a:prstGeom>
          <a:noFill/>
          <a:ln w="9525">
            <a:noFill/>
            <a:miter lim="800000"/>
            <a:headEnd/>
            <a:tailEnd/>
          </a:ln>
        </p:spPr>
      </p:pic>
      <p:sp>
        <p:nvSpPr>
          <p:cNvPr id="23" name="Прямоугольник 22"/>
          <p:cNvSpPr/>
          <p:nvPr/>
        </p:nvSpPr>
        <p:spPr>
          <a:xfrm>
            <a:off x="1428750" y="5375047"/>
            <a:ext cx="3108960" cy="923330"/>
          </a:xfrm>
          <a:prstGeom prst="rect">
            <a:avLst/>
          </a:prstGeom>
        </p:spPr>
        <p:txBody>
          <a:bodyPr wrap="square">
            <a:spAutoFit/>
          </a:bodyPr>
          <a:lstStyle/>
          <a:p>
            <a:r>
              <a:rPr lang="ru-RU" b="1" dirty="0" err="1" smtClean="0">
                <a:latin typeface="Times New Roman" pitchFamily="18" charset="0"/>
                <a:cs typeface="Times New Roman" pitchFamily="18" charset="0"/>
              </a:rPr>
              <a:t>Экспортко</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чыккан</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азыктардын</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кайтып</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келүүсү көбөйдү</a:t>
            </a:r>
            <a:endParaRPr lang="ru-RU" b="1" dirty="0" smtClean="0">
              <a:latin typeface="Times New Roman" pitchFamily="18" charset="0"/>
              <a:cs typeface="Times New Roman" pitchFamily="18" charset="0"/>
            </a:endParaRPr>
          </a:p>
        </p:txBody>
      </p:sp>
      <p:sp>
        <p:nvSpPr>
          <p:cNvPr id="24" name="Прямоугольник 23"/>
          <p:cNvSpPr/>
          <p:nvPr/>
        </p:nvSpPr>
        <p:spPr>
          <a:xfrm>
            <a:off x="5523471" y="5263978"/>
            <a:ext cx="3620529" cy="1661993"/>
          </a:xfrm>
          <a:prstGeom prst="rect">
            <a:avLst/>
          </a:prstGeom>
        </p:spPr>
        <p:txBody>
          <a:bodyPr wrap="square">
            <a:spAutoFit/>
          </a:bodyPr>
          <a:lstStyle/>
          <a:p>
            <a:r>
              <a:rPr lang="ru-RU" sz="1700" b="1" dirty="0" smtClean="0">
                <a:latin typeface="Times New Roman" pitchFamily="18" charset="0"/>
                <a:cs typeface="Times New Roman" pitchFamily="18" charset="0"/>
              </a:rPr>
              <a:t>ХАССП </a:t>
            </a:r>
            <a:r>
              <a:rPr lang="ru-RU" sz="1700" b="1" dirty="0" err="1" smtClean="0">
                <a:latin typeface="Times New Roman" pitchFamily="18" charset="0"/>
                <a:cs typeface="Times New Roman" pitchFamily="18" charset="0"/>
              </a:rPr>
              <a:t>системасын</a:t>
            </a:r>
            <a:r>
              <a:rPr lang="ru-RU" sz="1700" b="1" dirty="0" smtClean="0">
                <a:latin typeface="Times New Roman" pitchFamily="18" charset="0"/>
                <a:cs typeface="Times New Roman" pitchFamily="18" charset="0"/>
              </a:rPr>
              <a:t> жана </a:t>
            </a:r>
            <a:r>
              <a:rPr lang="ky-KG" sz="1700" b="1" dirty="0" smtClean="0">
                <a:latin typeface="Times New Roman" pitchFamily="18" charset="0"/>
                <a:cs typeface="Times New Roman" pitchFamily="18" charset="0"/>
              </a:rPr>
              <a:t>ИСО </a:t>
            </a:r>
            <a:r>
              <a:rPr lang="en-US" sz="1700" b="1" dirty="0" smtClean="0">
                <a:latin typeface="Times New Roman" pitchFamily="18" charset="0"/>
                <a:cs typeface="Times New Roman" pitchFamily="18" charset="0"/>
              </a:rPr>
              <a:t> 22000 </a:t>
            </a:r>
            <a:r>
              <a:rPr lang="ru-RU" sz="1700" b="1" dirty="0" err="1" smtClean="0">
                <a:latin typeface="Times New Roman" pitchFamily="18" charset="0"/>
                <a:cs typeface="Times New Roman" pitchFamily="18" charset="0"/>
              </a:rPr>
              <a:t>стандартын</a:t>
            </a:r>
            <a:r>
              <a:rPr lang="ru-RU" sz="1700" b="1" dirty="0" smtClean="0">
                <a:latin typeface="Times New Roman" pitchFamily="18" charset="0"/>
                <a:cs typeface="Times New Roman" pitchFamily="18" charset="0"/>
              </a:rPr>
              <a:t> </a:t>
            </a:r>
            <a:r>
              <a:rPr lang="ru-RU" sz="1700" b="1" dirty="0" err="1" smtClean="0">
                <a:latin typeface="Times New Roman" pitchFamily="18" charset="0"/>
                <a:cs typeface="Times New Roman" pitchFamily="18" charset="0"/>
              </a:rPr>
              <a:t>киргизүүгө</a:t>
            </a:r>
            <a:r>
              <a:rPr lang="ru-RU" sz="1700" b="1" dirty="0" smtClean="0">
                <a:latin typeface="Times New Roman" pitchFamily="18" charset="0"/>
                <a:cs typeface="Times New Roman" pitchFamily="18" charset="0"/>
              </a:rPr>
              <a:t> </a:t>
            </a:r>
            <a:r>
              <a:rPr lang="ru-RU" sz="1700" b="1" dirty="0" err="1" smtClean="0">
                <a:latin typeface="Times New Roman" pitchFamily="18" charset="0"/>
                <a:cs typeface="Times New Roman" pitchFamily="18" charset="0"/>
              </a:rPr>
              <a:t>байланыштуу</a:t>
            </a:r>
            <a:r>
              <a:rPr lang="ru-RU" sz="1700" b="1" dirty="0" smtClean="0">
                <a:latin typeface="Times New Roman" pitchFamily="18" charset="0"/>
                <a:cs typeface="Times New Roman" pitchFamily="18" charset="0"/>
              </a:rPr>
              <a:t> ЕАЭБ </a:t>
            </a:r>
            <a:r>
              <a:rPr lang="ky-KG" sz="1700" b="1" dirty="0" smtClean="0">
                <a:latin typeface="Times New Roman" pitchFamily="18" charset="0"/>
                <a:cs typeface="Times New Roman" pitchFamily="18" charset="0"/>
              </a:rPr>
              <a:t>өлкөлөрүнө </a:t>
            </a:r>
            <a:r>
              <a:rPr lang="ru-RU" sz="1700" b="1" dirty="0" err="1" smtClean="0">
                <a:latin typeface="Times New Roman" pitchFamily="18" charset="0"/>
                <a:cs typeface="Times New Roman" pitchFamily="18" charset="0"/>
              </a:rPr>
              <a:t>экспортко</a:t>
            </a:r>
            <a:r>
              <a:rPr lang="ru-RU" sz="1700" b="1" dirty="0" smtClean="0">
                <a:latin typeface="Times New Roman" pitchFamily="18" charset="0"/>
                <a:cs typeface="Times New Roman" pitchFamily="18" charset="0"/>
              </a:rPr>
              <a:t> </a:t>
            </a:r>
            <a:r>
              <a:rPr lang="ru-RU" sz="1700" b="1" dirty="0" err="1" smtClean="0">
                <a:latin typeface="Times New Roman" pitchFamily="18" charset="0"/>
                <a:cs typeface="Times New Roman" pitchFamily="18" charset="0"/>
              </a:rPr>
              <a:t>чыгаруучу</a:t>
            </a:r>
            <a:r>
              <a:rPr lang="ru-RU" sz="1700" b="1" dirty="0" smtClean="0">
                <a:latin typeface="Times New Roman" pitchFamily="18" charset="0"/>
                <a:cs typeface="Times New Roman" pitchFamily="18" charset="0"/>
              </a:rPr>
              <a:t> </a:t>
            </a:r>
            <a:r>
              <a:rPr lang="ru-RU" sz="1700" b="1" dirty="0" err="1" smtClean="0">
                <a:latin typeface="Times New Roman" pitchFamily="18" charset="0"/>
                <a:cs typeface="Times New Roman" pitchFamily="18" charset="0"/>
              </a:rPr>
              <a:t>ишканалардын</a:t>
            </a:r>
            <a:r>
              <a:rPr lang="ru-RU" sz="1700" b="1" dirty="0">
                <a:latin typeface="Times New Roman" pitchFamily="18" charset="0"/>
                <a:cs typeface="Times New Roman" pitchFamily="18" charset="0"/>
              </a:rPr>
              <a:t> </a:t>
            </a:r>
            <a:r>
              <a:rPr lang="ru-RU" sz="1700" b="1" dirty="0" err="1">
                <a:latin typeface="Times New Roman" pitchFamily="18" charset="0"/>
                <a:cs typeface="Times New Roman" pitchFamily="18" charset="0"/>
              </a:rPr>
              <a:t>реестириндеги</a:t>
            </a:r>
            <a:r>
              <a:rPr lang="ru-RU" sz="1700" b="1" dirty="0" smtClean="0">
                <a:latin typeface="Times New Roman" pitchFamily="18" charset="0"/>
                <a:cs typeface="Times New Roman" pitchFamily="18" charset="0"/>
              </a:rPr>
              <a:t> </a:t>
            </a:r>
            <a:r>
              <a:rPr lang="ru-RU" sz="1700" b="1" dirty="0" err="1" smtClean="0">
                <a:latin typeface="Times New Roman" pitchFamily="18" charset="0"/>
                <a:cs typeface="Times New Roman" pitchFamily="18" charset="0"/>
              </a:rPr>
              <a:t>тизмен</a:t>
            </a:r>
            <a:r>
              <a:rPr lang="ky-KG" sz="1700" b="1" dirty="0" smtClean="0">
                <a:latin typeface="Times New Roman" pitchFamily="18" charset="0"/>
                <a:cs typeface="Times New Roman" pitchFamily="18" charset="0"/>
              </a:rPr>
              <a:t>и</a:t>
            </a:r>
            <a:r>
              <a:rPr lang="ru-RU" sz="1700" b="1" dirty="0" smtClean="0">
                <a:latin typeface="Times New Roman" pitchFamily="18" charset="0"/>
                <a:cs typeface="Times New Roman" pitchFamily="18" charset="0"/>
              </a:rPr>
              <a:t> </a:t>
            </a:r>
            <a:r>
              <a:rPr lang="ru-RU" sz="1700" b="1" dirty="0" err="1" smtClean="0">
                <a:latin typeface="Times New Roman" pitchFamily="18" charset="0"/>
                <a:cs typeface="Times New Roman" pitchFamily="18" charset="0"/>
              </a:rPr>
              <a:t>көбөйтүүнүн чектелиши</a:t>
            </a:r>
            <a:endParaRPr lang="ru-RU" sz="1700" b="1" dirty="0">
              <a:latin typeface="Times New Roman" pitchFamily="18" charset="0"/>
              <a:cs typeface="Times New Roman" pitchFamily="18" charset="0"/>
            </a:endParaRPr>
          </a:p>
        </p:txBody>
      </p:sp>
      <p:pic>
        <p:nvPicPr>
          <p:cNvPr id="20482" name="Picture 2" descr="Похожее изображение"/>
          <p:cNvPicPr>
            <a:picLocks noChangeAspect="1" noChangeArrowheads="1"/>
          </p:cNvPicPr>
          <p:nvPr/>
        </p:nvPicPr>
        <p:blipFill>
          <a:blip r:embed="rId12" cstate="print"/>
          <a:srcRect/>
          <a:stretch>
            <a:fillRect/>
          </a:stretch>
        </p:blipFill>
        <p:spPr bwMode="auto">
          <a:xfrm>
            <a:off x="521335" y="5406390"/>
            <a:ext cx="982345" cy="891540"/>
          </a:xfrm>
          <a:prstGeom prst="rect">
            <a:avLst/>
          </a:prstGeom>
          <a:noFill/>
        </p:spPr>
      </p:pic>
      <p:sp>
        <p:nvSpPr>
          <p:cNvPr id="20484" name="AutoShape 4" descr="Картинки по запросу внешняя торговля"/>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0486" name="AutoShape 6" descr="Картинки по запросу внешняя торговля"/>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0487" name="Picture 7" descr="C:\Documents and Settings\User\Рабочий стол\57_main.jpg"/>
          <p:cNvPicPr>
            <a:picLocks noChangeAspect="1" noChangeArrowheads="1"/>
          </p:cNvPicPr>
          <p:nvPr/>
        </p:nvPicPr>
        <p:blipFill>
          <a:blip r:embed="rId13" cstate="print"/>
          <a:srcRect/>
          <a:stretch>
            <a:fillRect/>
          </a:stretch>
        </p:blipFill>
        <p:spPr bwMode="auto">
          <a:xfrm>
            <a:off x="4888230" y="5417819"/>
            <a:ext cx="684636" cy="720091"/>
          </a:xfrm>
          <a:prstGeom prst="rect">
            <a:avLst/>
          </a:prstGeom>
          <a:noFill/>
        </p:spPr>
      </p:pic>
    </p:spTree>
    <p:extLst>
      <p:ext uri="{BB962C8B-B14F-4D97-AF65-F5344CB8AC3E}">
        <p14:creationId xmlns:p14="http://schemas.microsoft.com/office/powerpoint/2010/main" val="4059406183"/>
      </p:ext>
    </p:extLst>
  </p:cSld>
  <p:clrMapOvr>
    <a:masterClrMapping/>
  </p:clrMapOvr>
  <p:transition spd="med">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down)">
                                      <p:cBhvr>
                                        <p:cTn id="7" dur="290">
                                          <p:stCondLst>
                                            <p:cond delay="0"/>
                                          </p:stCondLst>
                                        </p:cTn>
                                        <p:tgtEl>
                                          <p:spTgt spid="26"/>
                                        </p:tgtEl>
                                      </p:cBhvr>
                                    </p:animEffect>
                                    <p:anim calcmode="lin" valueType="num">
                                      <p:cBhvr>
                                        <p:cTn id="8" dur="911" tmFilter="0,0; 0.14,0.36; 0.43,0.73; 0.71,0.91; 1.0,1.0">
                                          <p:stCondLst>
                                            <p:cond delay="0"/>
                                          </p:stCondLst>
                                        </p:cTn>
                                        <p:tgtEl>
                                          <p:spTgt spid="26"/>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26"/>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26"/>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26"/>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26"/>
                                        </p:tgtEl>
                                        <p:attrNameLst>
                                          <p:attrName>ppt_y</p:attrName>
                                        </p:attrNameLst>
                                      </p:cBhvr>
                                      <p:tavLst>
                                        <p:tav tm="0" fmla="#ppt_y-sin(pi*$)/81">
                                          <p:val>
                                            <p:fltVal val="0"/>
                                          </p:val>
                                        </p:tav>
                                        <p:tav tm="100000">
                                          <p:val>
                                            <p:fltVal val="1"/>
                                          </p:val>
                                        </p:tav>
                                      </p:tavLst>
                                    </p:anim>
                                    <p:animScale>
                                      <p:cBhvr>
                                        <p:cTn id="13" dur="13">
                                          <p:stCondLst>
                                            <p:cond delay="325"/>
                                          </p:stCondLst>
                                        </p:cTn>
                                        <p:tgtEl>
                                          <p:spTgt spid="26"/>
                                        </p:tgtEl>
                                      </p:cBhvr>
                                      <p:to x="100000" y="60000"/>
                                    </p:animScale>
                                    <p:animScale>
                                      <p:cBhvr>
                                        <p:cTn id="14" dur="83" decel="50000">
                                          <p:stCondLst>
                                            <p:cond delay="338"/>
                                          </p:stCondLst>
                                        </p:cTn>
                                        <p:tgtEl>
                                          <p:spTgt spid="26"/>
                                        </p:tgtEl>
                                      </p:cBhvr>
                                      <p:to x="100000" y="100000"/>
                                    </p:animScale>
                                    <p:animScale>
                                      <p:cBhvr>
                                        <p:cTn id="15" dur="13">
                                          <p:stCondLst>
                                            <p:cond delay="656"/>
                                          </p:stCondLst>
                                        </p:cTn>
                                        <p:tgtEl>
                                          <p:spTgt spid="26"/>
                                        </p:tgtEl>
                                      </p:cBhvr>
                                      <p:to x="100000" y="80000"/>
                                    </p:animScale>
                                    <p:animScale>
                                      <p:cBhvr>
                                        <p:cTn id="16" dur="83" decel="50000">
                                          <p:stCondLst>
                                            <p:cond delay="669"/>
                                          </p:stCondLst>
                                        </p:cTn>
                                        <p:tgtEl>
                                          <p:spTgt spid="26"/>
                                        </p:tgtEl>
                                      </p:cBhvr>
                                      <p:to x="100000" y="100000"/>
                                    </p:animScale>
                                    <p:animScale>
                                      <p:cBhvr>
                                        <p:cTn id="17" dur="13">
                                          <p:stCondLst>
                                            <p:cond delay="821"/>
                                          </p:stCondLst>
                                        </p:cTn>
                                        <p:tgtEl>
                                          <p:spTgt spid="26"/>
                                        </p:tgtEl>
                                      </p:cBhvr>
                                      <p:to x="100000" y="90000"/>
                                    </p:animScale>
                                    <p:animScale>
                                      <p:cBhvr>
                                        <p:cTn id="18" dur="83" decel="50000">
                                          <p:stCondLst>
                                            <p:cond delay="834"/>
                                          </p:stCondLst>
                                        </p:cTn>
                                        <p:tgtEl>
                                          <p:spTgt spid="26"/>
                                        </p:tgtEl>
                                      </p:cBhvr>
                                      <p:to x="100000" y="100000"/>
                                    </p:animScale>
                                    <p:animScale>
                                      <p:cBhvr>
                                        <p:cTn id="19" dur="13">
                                          <p:stCondLst>
                                            <p:cond delay="904"/>
                                          </p:stCondLst>
                                        </p:cTn>
                                        <p:tgtEl>
                                          <p:spTgt spid="26"/>
                                        </p:tgtEl>
                                      </p:cBhvr>
                                      <p:to x="100000" y="95000"/>
                                    </p:animScale>
                                    <p:animScale>
                                      <p:cBhvr>
                                        <p:cTn id="20" dur="83" decel="50000">
                                          <p:stCondLst>
                                            <p:cond delay="917"/>
                                          </p:stCondLst>
                                        </p:cTn>
                                        <p:tgtEl>
                                          <p:spTgt spid="26"/>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290">
                                          <p:stCondLst>
                                            <p:cond delay="0"/>
                                          </p:stCondLst>
                                        </p:cTn>
                                        <p:tgtEl>
                                          <p:spTgt spid="8"/>
                                        </p:tgtEl>
                                      </p:cBhvr>
                                    </p:animEffect>
                                    <p:anim calcmode="lin" valueType="num">
                                      <p:cBhvr>
                                        <p:cTn id="24" dur="911"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332"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332" tmFilter="0, 0; 0.125,0.2665; 0.25,0.4; 0.375,0.465; 0.5,0.5;  0.625,0.535; 0.75,0.6; 0.875,0.7335; 1,1">
                                          <p:stCondLst>
                                            <p:cond delay="332"/>
                                          </p:stCondLst>
                                        </p:cTn>
                                        <p:tgtEl>
                                          <p:spTgt spid="8"/>
                                        </p:tgtEl>
                                        <p:attrNameLst>
                                          <p:attrName>ppt_y</p:attrName>
                                        </p:attrNameLst>
                                      </p:cBhvr>
                                      <p:tavLst>
                                        <p:tav tm="0" fmla="#ppt_y-sin(pi*$)/9">
                                          <p:val>
                                            <p:fltVal val="0"/>
                                          </p:val>
                                        </p:tav>
                                        <p:tav tm="100000">
                                          <p:val>
                                            <p:fltVal val="1"/>
                                          </p:val>
                                        </p:tav>
                                      </p:tavLst>
                                    </p:anim>
                                    <p:anim calcmode="lin" valueType="num">
                                      <p:cBhvr>
                                        <p:cTn id="27" dur="166" tmFilter="0, 0; 0.125,0.2665; 0.25,0.4; 0.375,0.465; 0.5,0.5;  0.625,0.535; 0.75,0.6; 0.875,0.7335; 1,1">
                                          <p:stCondLst>
                                            <p:cond delay="662"/>
                                          </p:stCondLst>
                                        </p:cTn>
                                        <p:tgtEl>
                                          <p:spTgt spid="8"/>
                                        </p:tgtEl>
                                        <p:attrNameLst>
                                          <p:attrName>ppt_y</p:attrName>
                                        </p:attrNameLst>
                                      </p:cBhvr>
                                      <p:tavLst>
                                        <p:tav tm="0" fmla="#ppt_y-sin(pi*$)/27">
                                          <p:val>
                                            <p:fltVal val="0"/>
                                          </p:val>
                                        </p:tav>
                                        <p:tav tm="100000">
                                          <p:val>
                                            <p:fltVal val="1"/>
                                          </p:val>
                                        </p:tav>
                                      </p:tavLst>
                                    </p:anim>
                                    <p:anim calcmode="lin" valueType="num">
                                      <p:cBhvr>
                                        <p:cTn id="28" dur="82" tmFilter="0, 0; 0.125,0.2665; 0.25,0.4; 0.375,0.465; 0.5,0.5;  0.625,0.535; 0.75,0.6; 0.875,0.7335; 1,1">
                                          <p:stCondLst>
                                            <p:cond delay="828"/>
                                          </p:stCondLst>
                                        </p:cTn>
                                        <p:tgtEl>
                                          <p:spTgt spid="8"/>
                                        </p:tgtEl>
                                        <p:attrNameLst>
                                          <p:attrName>ppt_y</p:attrName>
                                        </p:attrNameLst>
                                      </p:cBhvr>
                                      <p:tavLst>
                                        <p:tav tm="0" fmla="#ppt_y-sin(pi*$)/81">
                                          <p:val>
                                            <p:fltVal val="0"/>
                                          </p:val>
                                        </p:tav>
                                        <p:tav tm="100000">
                                          <p:val>
                                            <p:fltVal val="1"/>
                                          </p:val>
                                        </p:tav>
                                      </p:tavLst>
                                    </p:anim>
                                    <p:animScale>
                                      <p:cBhvr>
                                        <p:cTn id="29" dur="13">
                                          <p:stCondLst>
                                            <p:cond delay="325"/>
                                          </p:stCondLst>
                                        </p:cTn>
                                        <p:tgtEl>
                                          <p:spTgt spid="8"/>
                                        </p:tgtEl>
                                      </p:cBhvr>
                                      <p:to x="100000" y="60000"/>
                                    </p:animScale>
                                    <p:animScale>
                                      <p:cBhvr>
                                        <p:cTn id="30" dur="83" decel="50000">
                                          <p:stCondLst>
                                            <p:cond delay="338"/>
                                          </p:stCondLst>
                                        </p:cTn>
                                        <p:tgtEl>
                                          <p:spTgt spid="8"/>
                                        </p:tgtEl>
                                      </p:cBhvr>
                                      <p:to x="100000" y="100000"/>
                                    </p:animScale>
                                    <p:animScale>
                                      <p:cBhvr>
                                        <p:cTn id="31" dur="13">
                                          <p:stCondLst>
                                            <p:cond delay="656"/>
                                          </p:stCondLst>
                                        </p:cTn>
                                        <p:tgtEl>
                                          <p:spTgt spid="8"/>
                                        </p:tgtEl>
                                      </p:cBhvr>
                                      <p:to x="100000" y="80000"/>
                                    </p:animScale>
                                    <p:animScale>
                                      <p:cBhvr>
                                        <p:cTn id="32" dur="83" decel="50000">
                                          <p:stCondLst>
                                            <p:cond delay="669"/>
                                          </p:stCondLst>
                                        </p:cTn>
                                        <p:tgtEl>
                                          <p:spTgt spid="8"/>
                                        </p:tgtEl>
                                      </p:cBhvr>
                                      <p:to x="100000" y="100000"/>
                                    </p:animScale>
                                    <p:animScale>
                                      <p:cBhvr>
                                        <p:cTn id="33" dur="13">
                                          <p:stCondLst>
                                            <p:cond delay="821"/>
                                          </p:stCondLst>
                                        </p:cTn>
                                        <p:tgtEl>
                                          <p:spTgt spid="8"/>
                                        </p:tgtEl>
                                      </p:cBhvr>
                                      <p:to x="100000" y="90000"/>
                                    </p:animScale>
                                    <p:animScale>
                                      <p:cBhvr>
                                        <p:cTn id="34" dur="83" decel="50000">
                                          <p:stCondLst>
                                            <p:cond delay="834"/>
                                          </p:stCondLst>
                                        </p:cTn>
                                        <p:tgtEl>
                                          <p:spTgt spid="8"/>
                                        </p:tgtEl>
                                      </p:cBhvr>
                                      <p:to x="100000" y="100000"/>
                                    </p:animScale>
                                    <p:animScale>
                                      <p:cBhvr>
                                        <p:cTn id="35" dur="13">
                                          <p:stCondLst>
                                            <p:cond delay="904"/>
                                          </p:stCondLst>
                                        </p:cTn>
                                        <p:tgtEl>
                                          <p:spTgt spid="8"/>
                                        </p:tgtEl>
                                      </p:cBhvr>
                                      <p:to x="100000" y="95000"/>
                                    </p:animScale>
                                    <p:animScale>
                                      <p:cBhvr>
                                        <p:cTn id="36" dur="83" decel="50000">
                                          <p:stCondLst>
                                            <p:cond delay="917"/>
                                          </p:stCondLst>
                                        </p:cTn>
                                        <p:tgtEl>
                                          <p:spTgt spid="8"/>
                                        </p:tgtEl>
                                      </p:cBhvr>
                                      <p:to x="100000" y="100000"/>
                                    </p:animScale>
                                  </p:childTnLst>
                                </p:cTn>
                              </p:par>
                            </p:childTnLst>
                          </p:cTn>
                        </p:par>
                        <p:par>
                          <p:cTn id="37" fill="hold">
                            <p:stCondLst>
                              <p:cond delay="1000"/>
                            </p:stCondLst>
                            <p:childTnLst>
                              <p:par>
                                <p:cTn id="38" presetID="26" presetClass="entr" presetSubtype="0" fill="hold" nodeType="after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wipe(down)">
                                      <p:cBhvr>
                                        <p:cTn id="40" dur="290">
                                          <p:stCondLst>
                                            <p:cond delay="0"/>
                                          </p:stCondLst>
                                        </p:cTn>
                                        <p:tgtEl>
                                          <p:spTgt spid="33"/>
                                        </p:tgtEl>
                                      </p:cBhvr>
                                    </p:animEffect>
                                    <p:anim calcmode="lin" valueType="num">
                                      <p:cBhvr>
                                        <p:cTn id="41" dur="911" tmFilter="0,0; 0.14,0.36; 0.43,0.73; 0.71,0.91; 1.0,1.0">
                                          <p:stCondLst>
                                            <p:cond delay="0"/>
                                          </p:stCondLst>
                                        </p:cTn>
                                        <p:tgtEl>
                                          <p:spTgt spid="33"/>
                                        </p:tgtEl>
                                        <p:attrNameLst>
                                          <p:attrName>ppt_x</p:attrName>
                                        </p:attrNameLst>
                                      </p:cBhvr>
                                      <p:tavLst>
                                        <p:tav tm="0">
                                          <p:val>
                                            <p:strVal val="#ppt_x-0.25"/>
                                          </p:val>
                                        </p:tav>
                                        <p:tav tm="100000">
                                          <p:val>
                                            <p:strVal val="#ppt_x"/>
                                          </p:val>
                                        </p:tav>
                                      </p:tavLst>
                                    </p:anim>
                                    <p:anim calcmode="lin" valueType="num">
                                      <p:cBhvr>
                                        <p:cTn id="42" dur="332" tmFilter="0.0,0.0; 0.25,0.07; 0.50,0.2; 0.75,0.467; 1.0,1.0">
                                          <p:stCondLst>
                                            <p:cond delay="0"/>
                                          </p:stCondLst>
                                        </p:cTn>
                                        <p:tgtEl>
                                          <p:spTgt spid="33"/>
                                        </p:tgtEl>
                                        <p:attrNameLst>
                                          <p:attrName>ppt_y</p:attrName>
                                        </p:attrNameLst>
                                      </p:cBhvr>
                                      <p:tavLst>
                                        <p:tav tm="0" fmla="#ppt_y-sin(pi*$)/3">
                                          <p:val>
                                            <p:fltVal val="0.5"/>
                                          </p:val>
                                        </p:tav>
                                        <p:tav tm="100000">
                                          <p:val>
                                            <p:fltVal val="1"/>
                                          </p:val>
                                        </p:tav>
                                      </p:tavLst>
                                    </p:anim>
                                    <p:anim calcmode="lin" valueType="num">
                                      <p:cBhvr>
                                        <p:cTn id="43" dur="332" tmFilter="0, 0; 0.125,0.2665; 0.25,0.4; 0.375,0.465; 0.5,0.5;  0.625,0.535; 0.75,0.6; 0.875,0.7335; 1,1">
                                          <p:stCondLst>
                                            <p:cond delay="332"/>
                                          </p:stCondLst>
                                        </p:cTn>
                                        <p:tgtEl>
                                          <p:spTgt spid="33"/>
                                        </p:tgtEl>
                                        <p:attrNameLst>
                                          <p:attrName>ppt_y</p:attrName>
                                        </p:attrNameLst>
                                      </p:cBhvr>
                                      <p:tavLst>
                                        <p:tav tm="0" fmla="#ppt_y-sin(pi*$)/9">
                                          <p:val>
                                            <p:fltVal val="0"/>
                                          </p:val>
                                        </p:tav>
                                        <p:tav tm="100000">
                                          <p:val>
                                            <p:fltVal val="1"/>
                                          </p:val>
                                        </p:tav>
                                      </p:tavLst>
                                    </p:anim>
                                    <p:anim calcmode="lin" valueType="num">
                                      <p:cBhvr>
                                        <p:cTn id="44" dur="166" tmFilter="0, 0; 0.125,0.2665; 0.25,0.4; 0.375,0.465; 0.5,0.5;  0.625,0.535; 0.75,0.6; 0.875,0.7335; 1,1">
                                          <p:stCondLst>
                                            <p:cond delay="662"/>
                                          </p:stCondLst>
                                        </p:cTn>
                                        <p:tgtEl>
                                          <p:spTgt spid="33"/>
                                        </p:tgtEl>
                                        <p:attrNameLst>
                                          <p:attrName>ppt_y</p:attrName>
                                        </p:attrNameLst>
                                      </p:cBhvr>
                                      <p:tavLst>
                                        <p:tav tm="0" fmla="#ppt_y-sin(pi*$)/27">
                                          <p:val>
                                            <p:fltVal val="0"/>
                                          </p:val>
                                        </p:tav>
                                        <p:tav tm="100000">
                                          <p:val>
                                            <p:fltVal val="1"/>
                                          </p:val>
                                        </p:tav>
                                      </p:tavLst>
                                    </p:anim>
                                    <p:anim calcmode="lin" valueType="num">
                                      <p:cBhvr>
                                        <p:cTn id="45" dur="82" tmFilter="0, 0; 0.125,0.2665; 0.25,0.4; 0.375,0.465; 0.5,0.5;  0.625,0.535; 0.75,0.6; 0.875,0.7335; 1,1">
                                          <p:stCondLst>
                                            <p:cond delay="828"/>
                                          </p:stCondLst>
                                        </p:cTn>
                                        <p:tgtEl>
                                          <p:spTgt spid="33"/>
                                        </p:tgtEl>
                                        <p:attrNameLst>
                                          <p:attrName>ppt_y</p:attrName>
                                        </p:attrNameLst>
                                      </p:cBhvr>
                                      <p:tavLst>
                                        <p:tav tm="0" fmla="#ppt_y-sin(pi*$)/81">
                                          <p:val>
                                            <p:fltVal val="0"/>
                                          </p:val>
                                        </p:tav>
                                        <p:tav tm="100000">
                                          <p:val>
                                            <p:fltVal val="1"/>
                                          </p:val>
                                        </p:tav>
                                      </p:tavLst>
                                    </p:anim>
                                    <p:animScale>
                                      <p:cBhvr>
                                        <p:cTn id="46" dur="13">
                                          <p:stCondLst>
                                            <p:cond delay="325"/>
                                          </p:stCondLst>
                                        </p:cTn>
                                        <p:tgtEl>
                                          <p:spTgt spid="33"/>
                                        </p:tgtEl>
                                      </p:cBhvr>
                                      <p:to x="100000" y="60000"/>
                                    </p:animScale>
                                    <p:animScale>
                                      <p:cBhvr>
                                        <p:cTn id="47" dur="83" decel="50000">
                                          <p:stCondLst>
                                            <p:cond delay="338"/>
                                          </p:stCondLst>
                                        </p:cTn>
                                        <p:tgtEl>
                                          <p:spTgt spid="33"/>
                                        </p:tgtEl>
                                      </p:cBhvr>
                                      <p:to x="100000" y="100000"/>
                                    </p:animScale>
                                    <p:animScale>
                                      <p:cBhvr>
                                        <p:cTn id="48" dur="13">
                                          <p:stCondLst>
                                            <p:cond delay="656"/>
                                          </p:stCondLst>
                                        </p:cTn>
                                        <p:tgtEl>
                                          <p:spTgt spid="33"/>
                                        </p:tgtEl>
                                      </p:cBhvr>
                                      <p:to x="100000" y="80000"/>
                                    </p:animScale>
                                    <p:animScale>
                                      <p:cBhvr>
                                        <p:cTn id="49" dur="83" decel="50000">
                                          <p:stCondLst>
                                            <p:cond delay="669"/>
                                          </p:stCondLst>
                                        </p:cTn>
                                        <p:tgtEl>
                                          <p:spTgt spid="33"/>
                                        </p:tgtEl>
                                      </p:cBhvr>
                                      <p:to x="100000" y="100000"/>
                                    </p:animScale>
                                    <p:animScale>
                                      <p:cBhvr>
                                        <p:cTn id="50" dur="13">
                                          <p:stCondLst>
                                            <p:cond delay="821"/>
                                          </p:stCondLst>
                                        </p:cTn>
                                        <p:tgtEl>
                                          <p:spTgt spid="33"/>
                                        </p:tgtEl>
                                      </p:cBhvr>
                                      <p:to x="100000" y="90000"/>
                                    </p:animScale>
                                    <p:animScale>
                                      <p:cBhvr>
                                        <p:cTn id="51" dur="83" decel="50000">
                                          <p:stCondLst>
                                            <p:cond delay="834"/>
                                          </p:stCondLst>
                                        </p:cTn>
                                        <p:tgtEl>
                                          <p:spTgt spid="33"/>
                                        </p:tgtEl>
                                      </p:cBhvr>
                                      <p:to x="100000" y="100000"/>
                                    </p:animScale>
                                    <p:animScale>
                                      <p:cBhvr>
                                        <p:cTn id="52" dur="13">
                                          <p:stCondLst>
                                            <p:cond delay="904"/>
                                          </p:stCondLst>
                                        </p:cTn>
                                        <p:tgtEl>
                                          <p:spTgt spid="33"/>
                                        </p:tgtEl>
                                      </p:cBhvr>
                                      <p:to x="100000" y="95000"/>
                                    </p:animScale>
                                    <p:animScale>
                                      <p:cBhvr>
                                        <p:cTn id="53" dur="83" decel="50000">
                                          <p:stCondLst>
                                            <p:cond delay="917"/>
                                          </p:stCondLst>
                                        </p:cTn>
                                        <p:tgtEl>
                                          <p:spTgt spid="33"/>
                                        </p:tgtEl>
                                      </p:cBhvr>
                                      <p:to x="100000" y="100000"/>
                                    </p:animScale>
                                  </p:childTnLst>
                                </p:cTn>
                              </p:par>
                              <p:par>
                                <p:cTn id="54" presetID="26" presetClass="entr" presetSubtype="0" fill="hold" grpId="0" nodeType="with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wipe(down)">
                                      <p:cBhvr>
                                        <p:cTn id="56" dur="290">
                                          <p:stCondLst>
                                            <p:cond delay="0"/>
                                          </p:stCondLst>
                                        </p:cTn>
                                        <p:tgtEl>
                                          <p:spTgt spid="27"/>
                                        </p:tgtEl>
                                      </p:cBhvr>
                                    </p:animEffect>
                                    <p:anim calcmode="lin" valueType="num">
                                      <p:cBhvr>
                                        <p:cTn id="57" dur="911" tmFilter="0,0; 0.14,0.36; 0.43,0.73; 0.71,0.91; 1.0,1.0">
                                          <p:stCondLst>
                                            <p:cond delay="0"/>
                                          </p:stCondLst>
                                        </p:cTn>
                                        <p:tgtEl>
                                          <p:spTgt spid="27"/>
                                        </p:tgtEl>
                                        <p:attrNameLst>
                                          <p:attrName>ppt_x</p:attrName>
                                        </p:attrNameLst>
                                      </p:cBhvr>
                                      <p:tavLst>
                                        <p:tav tm="0">
                                          <p:val>
                                            <p:strVal val="#ppt_x-0.25"/>
                                          </p:val>
                                        </p:tav>
                                        <p:tav tm="100000">
                                          <p:val>
                                            <p:strVal val="#ppt_x"/>
                                          </p:val>
                                        </p:tav>
                                      </p:tavLst>
                                    </p:anim>
                                    <p:anim calcmode="lin" valueType="num">
                                      <p:cBhvr>
                                        <p:cTn id="58" dur="332" tmFilter="0.0,0.0; 0.25,0.07; 0.50,0.2; 0.75,0.467; 1.0,1.0">
                                          <p:stCondLst>
                                            <p:cond delay="0"/>
                                          </p:stCondLst>
                                        </p:cTn>
                                        <p:tgtEl>
                                          <p:spTgt spid="27"/>
                                        </p:tgtEl>
                                        <p:attrNameLst>
                                          <p:attrName>ppt_y</p:attrName>
                                        </p:attrNameLst>
                                      </p:cBhvr>
                                      <p:tavLst>
                                        <p:tav tm="0" fmla="#ppt_y-sin(pi*$)/3">
                                          <p:val>
                                            <p:fltVal val="0.5"/>
                                          </p:val>
                                        </p:tav>
                                        <p:tav tm="100000">
                                          <p:val>
                                            <p:fltVal val="1"/>
                                          </p:val>
                                        </p:tav>
                                      </p:tavLst>
                                    </p:anim>
                                    <p:anim calcmode="lin" valueType="num">
                                      <p:cBhvr>
                                        <p:cTn id="59" dur="332" tmFilter="0, 0; 0.125,0.2665; 0.25,0.4; 0.375,0.465; 0.5,0.5;  0.625,0.535; 0.75,0.6; 0.875,0.7335; 1,1">
                                          <p:stCondLst>
                                            <p:cond delay="332"/>
                                          </p:stCondLst>
                                        </p:cTn>
                                        <p:tgtEl>
                                          <p:spTgt spid="27"/>
                                        </p:tgtEl>
                                        <p:attrNameLst>
                                          <p:attrName>ppt_y</p:attrName>
                                        </p:attrNameLst>
                                      </p:cBhvr>
                                      <p:tavLst>
                                        <p:tav tm="0" fmla="#ppt_y-sin(pi*$)/9">
                                          <p:val>
                                            <p:fltVal val="0"/>
                                          </p:val>
                                        </p:tav>
                                        <p:tav tm="100000">
                                          <p:val>
                                            <p:fltVal val="1"/>
                                          </p:val>
                                        </p:tav>
                                      </p:tavLst>
                                    </p:anim>
                                    <p:anim calcmode="lin" valueType="num">
                                      <p:cBhvr>
                                        <p:cTn id="60" dur="166" tmFilter="0, 0; 0.125,0.2665; 0.25,0.4; 0.375,0.465; 0.5,0.5;  0.625,0.535; 0.75,0.6; 0.875,0.7335; 1,1">
                                          <p:stCondLst>
                                            <p:cond delay="662"/>
                                          </p:stCondLst>
                                        </p:cTn>
                                        <p:tgtEl>
                                          <p:spTgt spid="27"/>
                                        </p:tgtEl>
                                        <p:attrNameLst>
                                          <p:attrName>ppt_y</p:attrName>
                                        </p:attrNameLst>
                                      </p:cBhvr>
                                      <p:tavLst>
                                        <p:tav tm="0" fmla="#ppt_y-sin(pi*$)/27">
                                          <p:val>
                                            <p:fltVal val="0"/>
                                          </p:val>
                                        </p:tav>
                                        <p:tav tm="100000">
                                          <p:val>
                                            <p:fltVal val="1"/>
                                          </p:val>
                                        </p:tav>
                                      </p:tavLst>
                                    </p:anim>
                                    <p:anim calcmode="lin" valueType="num">
                                      <p:cBhvr>
                                        <p:cTn id="61" dur="82" tmFilter="0, 0; 0.125,0.2665; 0.25,0.4; 0.375,0.465; 0.5,0.5;  0.625,0.535; 0.75,0.6; 0.875,0.7335; 1,1">
                                          <p:stCondLst>
                                            <p:cond delay="828"/>
                                          </p:stCondLst>
                                        </p:cTn>
                                        <p:tgtEl>
                                          <p:spTgt spid="27"/>
                                        </p:tgtEl>
                                        <p:attrNameLst>
                                          <p:attrName>ppt_y</p:attrName>
                                        </p:attrNameLst>
                                      </p:cBhvr>
                                      <p:tavLst>
                                        <p:tav tm="0" fmla="#ppt_y-sin(pi*$)/81">
                                          <p:val>
                                            <p:fltVal val="0"/>
                                          </p:val>
                                        </p:tav>
                                        <p:tav tm="100000">
                                          <p:val>
                                            <p:fltVal val="1"/>
                                          </p:val>
                                        </p:tav>
                                      </p:tavLst>
                                    </p:anim>
                                    <p:animScale>
                                      <p:cBhvr>
                                        <p:cTn id="62" dur="13">
                                          <p:stCondLst>
                                            <p:cond delay="325"/>
                                          </p:stCondLst>
                                        </p:cTn>
                                        <p:tgtEl>
                                          <p:spTgt spid="27"/>
                                        </p:tgtEl>
                                      </p:cBhvr>
                                      <p:to x="100000" y="60000"/>
                                    </p:animScale>
                                    <p:animScale>
                                      <p:cBhvr>
                                        <p:cTn id="63" dur="83" decel="50000">
                                          <p:stCondLst>
                                            <p:cond delay="338"/>
                                          </p:stCondLst>
                                        </p:cTn>
                                        <p:tgtEl>
                                          <p:spTgt spid="27"/>
                                        </p:tgtEl>
                                      </p:cBhvr>
                                      <p:to x="100000" y="100000"/>
                                    </p:animScale>
                                    <p:animScale>
                                      <p:cBhvr>
                                        <p:cTn id="64" dur="13">
                                          <p:stCondLst>
                                            <p:cond delay="656"/>
                                          </p:stCondLst>
                                        </p:cTn>
                                        <p:tgtEl>
                                          <p:spTgt spid="27"/>
                                        </p:tgtEl>
                                      </p:cBhvr>
                                      <p:to x="100000" y="80000"/>
                                    </p:animScale>
                                    <p:animScale>
                                      <p:cBhvr>
                                        <p:cTn id="65" dur="83" decel="50000">
                                          <p:stCondLst>
                                            <p:cond delay="669"/>
                                          </p:stCondLst>
                                        </p:cTn>
                                        <p:tgtEl>
                                          <p:spTgt spid="27"/>
                                        </p:tgtEl>
                                      </p:cBhvr>
                                      <p:to x="100000" y="100000"/>
                                    </p:animScale>
                                    <p:animScale>
                                      <p:cBhvr>
                                        <p:cTn id="66" dur="13">
                                          <p:stCondLst>
                                            <p:cond delay="821"/>
                                          </p:stCondLst>
                                        </p:cTn>
                                        <p:tgtEl>
                                          <p:spTgt spid="27"/>
                                        </p:tgtEl>
                                      </p:cBhvr>
                                      <p:to x="100000" y="90000"/>
                                    </p:animScale>
                                    <p:animScale>
                                      <p:cBhvr>
                                        <p:cTn id="67" dur="83" decel="50000">
                                          <p:stCondLst>
                                            <p:cond delay="834"/>
                                          </p:stCondLst>
                                        </p:cTn>
                                        <p:tgtEl>
                                          <p:spTgt spid="27"/>
                                        </p:tgtEl>
                                      </p:cBhvr>
                                      <p:to x="100000" y="100000"/>
                                    </p:animScale>
                                    <p:animScale>
                                      <p:cBhvr>
                                        <p:cTn id="68" dur="13">
                                          <p:stCondLst>
                                            <p:cond delay="904"/>
                                          </p:stCondLst>
                                        </p:cTn>
                                        <p:tgtEl>
                                          <p:spTgt spid="27"/>
                                        </p:tgtEl>
                                      </p:cBhvr>
                                      <p:to x="100000" y="95000"/>
                                    </p:animScale>
                                    <p:animScale>
                                      <p:cBhvr>
                                        <p:cTn id="69" dur="83" decel="50000">
                                          <p:stCondLst>
                                            <p:cond delay="917"/>
                                          </p:stCondLst>
                                        </p:cTn>
                                        <p:tgtEl>
                                          <p:spTgt spid="27"/>
                                        </p:tgtEl>
                                      </p:cBhvr>
                                      <p:to x="100000" y="100000"/>
                                    </p:animScale>
                                  </p:childTnLst>
                                </p:cTn>
                              </p:par>
                            </p:childTnLst>
                          </p:cTn>
                        </p:par>
                        <p:par>
                          <p:cTn id="70" fill="hold">
                            <p:stCondLst>
                              <p:cond delay="2000"/>
                            </p:stCondLst>
                            <p:childTnLst>
                              <p:par>
                                <p:cTn id="71" presetID="26" presetClass="entr" presetSubtype="0" fill="hold" nodeType="afterEffect">
                                  <p:stCondLst>
                                    <p:cond delay="0"/>
                                  </p:stCondLst>
                                  <p:childTnLst>
                                    <p:set>
                                      <p:cBhvr>
                                        <p:cTn id="72" dur="1" fill="hold">
                                          <p:stCondLst>
                                            <p:cond delay="0"/>
                                          </p:stCondLst>
                                        </p:cTn>
                                        <p:tgtEl>
                                          <p:spTgt spid="2"/>
                                        </p:tgtEl>
                                        <p:attrNameLst>
                                          <p:attrName>style.visibility</p:attrName>
                                        </p:attrNameLst>
                                      </p:cBhvr>
                                      <p:to>
                                        <p:strVal val="visible"/>
                                      </p:to>
                                    </p:set>
                                    <p:animEffect transition="in" filter="wipe(down)">
                                      <p:cBhvr>
                                        <p:cTn id="73" dur="290">
                                          <p:stCondLst>
                                            <p:cond delay="0"/>
                                          </p:stCondLst>
                                        </p:cTn>
                                        <p:tgtEl>
                                          <p:spTgt spid="2"/>
                                        </p:tgtEl>
                                      </p:cBhvr>
                                    </p:animEffect>
                                    <p:anim calcmode="lin" valueType="num">
                                      <p:cBhvr>
                                        <p:cTn id="74" dur="911"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75" dur="332"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76" dur="332" tmFilter="0, 0; 0.125,0.2665; 0.25,0.4; 0.375,0.465; 0.5,0.5;  0.625,0.535; 0.75,0.6; 0.875,0.7335; 1,1">
                                          <p:stCondLst>
                                            <p:cond delay="332"/>
                                          </p:stCondLst>
                                        </p:cTn>
                                        <p:tgtEl>
                                          <p:spTgt spid="2"/>
                                        </p:tgtEl>
                                        <p:attrNameLst>
                                          <p:attrName>ppt_y</p:attrName>
                                        </p:attrNameLst>
                                      </p:cBhvr>
                                      <p:tavLst>
                                        <p:tav tm="0" fmla="#ppt_y-sin(pi*$)/9">
                                          <p:val>
                                            <p:fltVal val="0"/>
                                          </p:val>
                                        </p:tav>
                                        <p:tav tm="100000">
                                          <p:val>
                                            <p:fltVal val="1"/>
                                          </p:val>
                                        </p:tav>
                                      </p:tavLst>
                                    </p:anim>
                                    <p:anim calcmode="lin" valueType="num">
                                      <p:cBhvr>
                                        <p:cTn id="77" dur="166" tmFilter="0, 0; 0.125,0.2665; 0.25,0.4; 0.375,0.465; 0.5,0.5;  0.625,0.535; 0.75,0.6; 0.875,0.7335; 1,1">
                                          <p:stCondLst>
                                            <p:cond delay="662"/>
                                          </p:stCondLst>
                                        </p:cTn>
                                        <p:tgtEl>
                                          <p:spTgt spid="2"/>
                                        </p:tgtEl>
                                        <p:attrNameLst>
                                          <p:attrName>ppt_y</p:attrName>
                                        </p:attrNameLst>
                                      </p:cBhvr>
                                      <p:tavLst>
                                        <p:tav tm="0" fmla="#ppt_y-sin(pi*$)/27">
                                          <p:val>
                                            <p:fltVal val="0"/>
                                          </p:val>
                                        </p:tav>
                                        <p:tav tm="100000">
                                          <p:val>
                                            <p:fltVal val="1"/>
                                          </p:val>
                                        </p:tav>
                                      </p:tavLst>
                                    </p:anim>
                                    <p:anim calcmode="lin" valueType="num">
                                      <p:cBhvr>
                                        <p:cTn id="78" dur="82" tmFilter="0, 0; 0.125,0.2665; 0.25,0.4; 0.375,0.465; 0.5,0.5;  0.625,0.535; 0.75,0.6; 0.875,0.7335; 1,1">
                                          <p:stCondLst>
                                            <p:cond delay="828"/>
                                          </p:stCondLst>
                                        </p:cTn>
                                        <p:tgtEl>
                                          <p:spTgt spid="2"/>
                                        </p:tgtEl>
                                        <p:attrNameLst>
                                          <p:attrName>ppt_y</p:attrName>
                                        </p:attrNameLst>
                                      </p:cBhvr>
                                      <p:tavLst>
                                        <p:tav tm="0" fmla="#ppt_y-sin(pi*$)/81">
                                          <p:val>
                                            <p:fltVal val="0"/>
                                          </p:val>
                                        </p:tav>
                                        <p:tav tm="100000">
                                          <p:val>
                                            <p:fltVal val="1"/>
                                          </p:val>
                                        </p:tav>
                                      </p:tavLst>
                                    </p:anim>
                                    <p:animScale>
                                      <p:cBhvr>
                                        <p:cTn id="79" dur="13">
                                          <p:stCondLst>
                                            <p:cond delay="325"/>
                                          </p:stCondLst>
                                        </p:cTn>
                                        <p:tgtEl>
                                          <p:spTgt spid="2"/>
                                        </p:tgtEl>
                                      </p:cBhvr>
                                      <p:to x="100000" y="60000"/>
                                    </p:animScale>
                                    <p:animScale>
                                      <p:cBhvr>
                                        <p:cTn id="80" dur="83" decel="50000">
                                          <p:stCondLst>
                                            <p:cond delay="338"/>
                                          </p:stCondLst>
                                        </p:cTn>
                                        <p:tgtEl>
                                          <p:spTgt spid="2"/>
                                        </p:tgtEl>
                                      </p:cBhvr>
                                      <p:to x="100000" y="100000"/>
                                    </p:animScale>
                                    <p:animScale>
                                      <p:cBhvr>
                                        <p:cTn id="81" dur="13">
                                          <p:stCondLst>
                                            <p:cond delay="656"/>
                                          </p:stCondLst>
                                        </p:cTn>
                                        <p:tgtEl>
                                          <p:spTgt spid="2"/>
                                        </p:tgtEl>
                                      </p:cBhvr>
                                      <p:to x="100000" y="80000"/>
                                    </p:animScale>
                                    <p:animScale>
                                      <p:cBhvr>
                                        <p:cTn id="82" dur="83" decel="50000">
                                          <p:stCondLst>
                                            <p:cond delay="669"/>
                                          </p:stCondLst>
                                        </p:cTn>
                                        <p:tgtEl>
                                          <p:spTgt spid="2"/>
                                        </p:tgtEl>
                                      </p:cBhvr>
                                      <p:to x="100000" y="100000"/>
                                    </p:animScale>
                                    <p:animScale>
                                      <p:cBhvr>
                                        <p:cTn id="83" dur="13">
                                          <p:stCondLst>
                                            <p:cond delay="821"/>
                                          </p:stCondLst>
                                        </p:cTn>
                                        <p:tgtEl>
                                          <p:spTgt spid="2"/>
                                        </p:tgtEl>
                                      </p:cBhvr>
                                      <p:to x="100000" y="90000"/>
                                    </p:animScale>
                                    <p:animScale>
                                      <p:cBhvr>
                                        <p:cTn id="84" dur="83" decel="50000">
                                          <p:stCondLst>
                                            <p:cond delay="834"/>
                                          </p:stCondLst>
                                        </p:cTn>
                                        <p:tgtEl>
                                          <p:spTgt spid="2"/>
                                        </p:tgtEl>
                                      </p:cBhvr>
                                      <p:to x="100000" y="100000"/>
                                    </p:animScale>
                                    <p:animScale>
                                      <p:cBhvr>
                                        <p:cTn id="85" dur="13">
                                          <p:stCondLst>
                                            <p:cond delay="904"/>
                                          </p:stCondLst>
                                        </p:cTn>
                                        <p:tgtEl>
                                          <p:spTgt spid="2"/>
                                        </p:tgtEl>
                                      </p:cBhvr>
                                      <p:to x="100000" y="95000"/>
                                    </p:animScale>
                                    <p:animScale>
                                      <p:cBhvr>
                                        <p:cTn id="86" dur="83" decel="50000">
                                          <p:stCondLst>
                                            <p:cond delay="917"/>
                                          </p:stCondLst>
                                        </p:cTn>
                                        <p:tgtEl>
                                          <p:spTgt spid="2"/>
                                        </p:tgtEl>
                                      </p:cBhvr>
                                      <p:to x="100000" y="100000"/>
                                    </p:animScale>
                                  </p:childTnLst>
                                </p:cTn>
                              </p:par>
                              <p:par>
                                <p:cTn id="87" presetID="26" presetClass="entr" presetSubtype="0" fill="hold" grpId="0" nodeType="withEffect">
                                  <p:stCondLst>
                                    <p:cond delay="0"/>
                                  </p:stCondLst>
                                  <p:childTnLst>
                                    <p:set>
                                      <p:cBhvr>
                                        <p:cTn id="88" dur="1" fill="hold">
                                          <p:stCondLst>
                                            <p:cond delay="0"/>
                                          </p:stCondLst>
                                        </p:cTn>
                                        <p:tgtEl>
                                          <p:spTgt spid="29"/>
                                        </p:tgtEl>
                                        <p:attrNameLst>
                                          <p:attrName>style.visibility</p:attrName>
                                        </p:attrNameLst>
                                      </p:cBhvr>
                                      <p:to>
                                        <p:strVal val="visible"/>
                                      </p:to>
                                    </p:set>
                                    <p:animEffect transition="in" filter="wipe(down)">
                                      <p:cBhvr>
                                        <p:cTn id="89" dur="290">
                                          <p:stCondLst>
                                            <p:cond delay="0"/>
                                          </p:stCondLst>
                                        </p:cTn>
                                        <p:tgtEl>
                                          <p:spTgt spid="29"/>
                                        </p:tgtEl>
                                      </p:cBhvr>
                                    </p:animEffect>
                                    <p:anim calcmode="lin" valueType="num">
                                      <p:cBhvr>
                                        <p:cTn id="90" dur="911" tmFilter="0,0; 0.14,0.36; 0.43,0.73; 0.71,0.91; 1.0,1.0">
                                          <p:stCondLst>
                                            <p:cond delay="0"/>
                                          </p:stCondLst>
                                        </p:cTn>
                                        <p:tgtEl>
                                          <p:spTgt spid="29"/>
                                        </p:tgtEl>
                                        <p:attrNameLst>
                                          <p:attrName>ppt_x</p:attrName>
                                        </p:attrNameLst>
                                      </p:cBhvr>
                                      <p:tavLst>
                                        <p:tav tm="0">
                                          <p:val>
                                            <p:strVal val="#ppt_x-0.25"/>
                                          </p:val>
                                        </p:tav>
                                        <p:tav tm="100000">
                                          <p:val>
                                            <p:strVal val="#ppt_x"/>
                                          </p:val>
                                        </p:tav>
                                      </p:tavLst>
                                    </p:anim>
                                    <p:anim calcmode="lin" valueType="num">
                                      <p:cBhvr>
                                        <p:cTn id="91" dur="332" tmFilter="0.0,0.0; 0.25,0.07; 0.50,0.2; 0.75,0.467; 1.0,1.0">
                                          <p:stCondLst>
                                            <p:cond delay="0"/>
                                          </p:stCondLst>
                                        </p:cTn>
                                        <p:tgtEl>
                                          <p:spTgt spid="29"/>
                                        </p:tgtEl>
                                        <p:attrNameLst>
                                          <p:attrName>ppt_y</p:attrName>
                                        </p:attrNameLst>
                                      </p:cBhvr>
                                      <p:tavLst>
                                        <p:tav tm="0" fmla="#ppt_y-sin(pi*$)/3">
                                          <p:val>
                                            <p:fltVal val="0.5"/>
                                          </p:val>
                                        </p:tav>
                                        <p:tav tm="100000">
                                          <p:val>
                                            <p:fltVal val="1"/>
                                          </p:val>
                                        </p:tav>
                                      </p:tavLst>
                                    </p:anim>
                                    <p:anim calcmode="lin" valueType="num">
                                      <p:cBhvr>
                                        <p:cTn id="92" dur="332" tmFilter="0, 0; 0.125,0.2665; 0.25,0.4; 0.375,0.465; 0.5,0.5;  0.625,0.535; 0.75,0.6; 0.875,0.7335; 1,1">
                                          <p:stCondLst>
                                            <p:cond delay="332"/>
                                          </p:stCondLst>
                                        </p:cTn>
                                        <p:tgtEl>
                                          <p:spTgt spid="29"/>
                                        </p:tgtEl>
                                        <p:attrNameLst>
                                          <p:attrName>ppt_y</p:attrName>
                                        </p:attrNameLst>
                                      </p:cBhvr>
                                      <p:tavLst>
                                        <p:tav tm="0" fmla="#ppt_y-sin(pi*$)/9">
                                          <p:val>
                                            <p:fltVal val="0"/>
                                          </p:val>
                                        </p:tav>
                                        <p:tav tm="100000">
                                          <p:val>
                                            <p:fltVal val="1"/>
                                          </p:val>
                                        </p:tav>
                                      </p:tavLst>
                                    </p:anim>
                                    <p:anim calcmode="lin" valueType="num">
                                      <p:cBhvr>
                                        <p:cTn id="93" dur="166" tmFilter="0, 0; 0.125,0.2665; 0.25,0.4; 0.375,0.465; 0.5,0.5;  0.625,0.535; 0.75,0.6; 0.875,0.7335; 1,1">
                                          <p:stCondLst>
                                            <p:cond delay="662"/>
                                          </p:stCondLst>
                                        </p:cTn>
                                        <p:tgtEl>
                                          <p:spTgt spid="29"/>
                                        </p:tgtEl>
                                        <p:attrNameLst>
                                          <p:attrName>ppt_y</p:attrName>
                                        </p:attrNameLst>
                                      </p:cBhvr>
                                      <p:tavLst>
                                        <p:tav tm="0" fmla="#ppt_y-sin(pi*$)/27">
                                          <p:val>
                                            <p:fltVal val="0"/>
                                          </p:val>
                                        </p:tav>
                                        <p:tav tm="100000">
                                          <p:val>
                                            <p:fltVal val="1"/>
                                          </p:val>
                                        </p:tav>
                                      </p:tavLst>
                                    </p:anim>
                                    <p:anim calcmode="lin" valueType="num">
                                      <p:cBhvr>
                                        <p:cTn id="94" dur="82" tmFilter="0, 0; 0.125,0.2665; 0.25,0.4; 0.375,0.465; 0.5,0.5;  0.625,0.535; 0.75,0.6; 0.875,0.7335; 1,1">
                                          <p:stCondLst>
                                            <p:cond delay="828"/>
                                          </p:stCondLst>
                                        </p:cTn>
                                        <p:tgtEl>
                                          <p:spTgt spid="29"/>
                                        </p:tgtEl>
                                        <p:attrNameLst>
                                          <p:attrName>ppt_y</p:attrName>
                                        </p:attrNameLst>
                                      </p:cBhvr>
                                      <p:tavLst>
                                        <p:tav tm="0" fmla="#ppt_y-sin(pi*$)/81">
                                          <p:val>
                                            <p:fltVal val="0"/>
                                          </p:val>
                                        </p:tav>
                                        <p:tav tm="100000">
                                          <p:val>
                                            <p:fltVal val="1"/>
                                          </p:val>
                                        </p:tav>
                                      </p:tavLst>
                                    </p:anim>
                                    <p:animScale>
                                      <p:cBhvr>
                                        <p:cTn id="95" dur="13">
                                          <p:stCondLst>
                                            <p:cond delay="325"/>
                                          </p:stCondLst>
                                        </p:cTn>
                                        <p:tgtEl>
                                          <p:spTgt spid="29"/>
                                        </p:tgtEl>
                                      </p:cBhvr>
                                      <p:to x="100000" y="60000"/>
                                    </p:animScale>
                                    <p:animScale>
                                      <p:cBhvr>
                                        <p:cTn id="96" dur="83" decel="50000">
                                          <p:stCondLst>
                                            <p:cond delay="338"/>
                                          </p:stCondLst>
                                        </p:cTn>
                                        <p:tgtEl>
                                          <p:spTgt spid="29"/>
                                        </p:tgtEl>
                                      </p:cBhvr>
                                      <p:to x="100000" y="100000"/>
                                    </p:animScale>
                                    <p:animScale>
                                      <p:cBhvr>
                                        <p:cTn id="97" dur="13">
                                          <p:stCondLst>
                                            <p:cond delay="656"/>
                                          </p:stCondLst>
                                        </p:cTn>
                                        <p:tgtEl>
                                          <p:spTgt spid="29"/>
                                        </p:tgtEl>
                                      </p:cBhvr>
                                      <p:to x="100000" y="80000"/>
                                    </p:animScale>
                                    <p:animScale>
                                      <p:cBhvr>
                                        <p:cTn id="98" dur="83" decel="50000">
                                          <p:stCondLst>
                                            <p:cond delay="669"/>
                                          </p:stCondLst>
                                        </p:cTn>
                                        <p:tgtEl>
                                          <p:spTgt spid="29"/>
                                        </p:tgtEl>
                                      </p:cBhvr>
                                      <p:to x="100000" y="100000"/>
                                    </p:animScale>
                                    <p:animScale>
                                      <p:cBhvr>
                                        <p:cTn id="99" dur="13">
                                          <p:stCondLst>
                                            <p:cond delay="821"/>
                                          </p:stCondLst>
                                        </p:cTn>
                                        <p:tgtEl>
                                          <p:spTgt spid="29"/>
                                        </p:tgtEl>
                                      </p:cBhvr>
                                      <p:to x="100000" y="90000"/>
                                    </p:animScale>
                                    <p:animScale>
                                      <p:cBhvr>
                                        <p:cTn id="100" dur="83" decel="50000">
                                          <p:stCondLst>
                                            <p:cond delay="834"/>
                                          </p:stCondLst>
                                        </p:cTn>
                                        <p:tgtEl>
                                          <p:spTgt spid="29"/>
                                        </p:tgtEl>
                                      </p:cBhvr>
                                      <p:to x="100000" y="100000"/>
                                    </p:animScale>
                                    <p:animScale>
                                      <p:cBhvr>
                                        <p:cTn id="101" dur="13">
                                          <p:stCondLst>
                                            <p:cond delay="904"/>
                                          </p:stCondLst>
                                        </p:cTn>
                                        <p:tgtEl>
                                          <p:spTgt spid="29"/>
                                        </p:tgtEl>
                                      </p:cBhvr>
                                      <p:to x="100000" y="95000"/>
                                    </p:animScale>
                                    <p:animScale>
                                      <p:cBhvr>
                                        <p:cTn id="102" dur="83" decel="50000">
                                          <p:stCondLst>
                                            <p:cond delay="917"/>
                                          </p:stCondLst>
                                        </p:cTn>
                                        <p:tgtEl>
                                          <p:spTgt spid="29"/>
                                        </p:tgtEl>
                                      </p:cBhvr>
                                      <p:to x="100000" y="100000"/>
                                    </p:animScale>
                                  </p:childTnLst>
                                </p:cTn>
                              </p:par>
                            </p:childTnLst>
                          </p:cTn>
                        </p:par>
                        <p:par>
                          <p:cTn id="103" fill="hold">
                            <p:stCondLst>
                              <p:cond delay="3000"/>
                            </p:stCondLst>
                            <p:childTnLst>
                              <p:par>
                                <p:cTn id="104" presetID="26" presetClass="entr" presetSubtype="0" fill="hold" nodeType="afterEffect">
                                  <p:stCondLst>
                                    <p:cond delay="0"/>
                                  </p:stCondLst>
                                  <p:childTnLst>
                                    <p:set>
                                      <p:cBhvr>
                                        <p:cTn id="105" dur="1" fill="hold">
                                          <p:stCondLst>
                                            <p:cond delay="0"/>
                                          </p:stCondLst>
                                        </p:cTn>
                                        <p:tgtEl>
                                          <p:spTgt spid="28"/>
                                        </p:tgtEl>
                                        <p:attrNameLst>
                                          <p:attrName>style.visibility</p:attrName>
                                        </p:attrNameLst>
                                      </p:cBhvr>
                                      <p:to>
                                        <p:strVal val="visible"/>
                                      </p:to>
                                    </p:set>
                                    <p:animEffect transition="in" filter="wipe(down)">
                                      <p:cBhvr>
                                        <p:cTn id="106" dur="290">
                                          <p:stCondLst>
                                            <p:cond delay="0"/>
                                          </p:stCondLst>
                                        </p:cTn>
                                        <p:tgtEl>
                                          <p:spTgt spid="28"/>
                                        </p:tgtEl>
                                      </p:cBhvr>
                                    </p:animEffect>
                                    <p:anim calcmode="lin" valueType="num">
                                      <p:cBhvr>
                                        <p:cTn id="107" dur="911"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108" dur="332"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109" dur="332" tmFilter="0, 0; 0.125,0.2665; 0.25,0.4; 0.375,0.465; 0.5,0.5;  0.625,0.535; 0.75,0.6; 0.875,0.7335; 1,1">
                                          <p:stCondLst>
                                            <p:cond delay="332"/>
                                          </p:stCondLst>
                                        </p:cTn>
                                        <p:tgtEl>
                                          <p:spTgt spid="28"/>
                                        </p:tgtEl>
                                        <p:attrNameLst>
                                          <p:attrName>ppt_y</p:attrName>
                                        </p:attrNameLst>
                                      </p:cBhvr>
                                      <p:tavLst>
                                        <p:tav tm="0" fmla="#ppt_y-sin(pi*$)/9">
                                          <p:val>
                                            <p:fltVal val="0"/>
                                          </p:val>
                                        </p:tav>
                                        <p:tav tm="100000">
                                          <p:val>
                                            <p:fltVal val="1"/>
                                          </p:val>
                                        </p:tav>
                                      </p:tavLst>
                                    </p:anim>
                                    <p:anim calcmode="lin" valueType="num">
                                      <p:cBhvr>
                                        <p:cTn id="110" dur="166" tmFilter="0, 0; 0.125,0.2665; 0.25,0.4; 0.375,0.465; 0.5,0.5;  0.625,0.535; 0.75,0.6; 0.875,0.7335; 1,1">
                                          <p:stCondLst>
                                            <p:cond delay="662"/>
                                          </p:stCondLst>
                                        </p:cTn>
                                        <p:tgtEl>
                                          <p:spTgt spid="28"/>
                                        </p:tgtEl>
                                        <p:attrNameLst>
                                          <p:attrName>ppt_y</p:attrName>
                                        </p:attrNameLst>
                                      </p:cBhvr>
                                      <p:tavLst>
                                        <p:tav tm="0" fmla="#ppt_y-sin(pi*$)/27">
                                          <p:val>
                                            <p:fltVal val="0"/>
                                          </p:val>
                                        </p:tav>
                                        <p:tav tm="100000">
                                          <p:val>
                                            <p:fltVal val="1"/>
                                          </p:val>
                                        </p:tav>
                                      </p:tavLst>
                                    </p:anim>
                                    <p:anim calcmode="lin" valueType="num">
                                      <p:cBhvr>
                                        <p:cTn id="111" dur="82" tmFilter="0, 0; 0.125,0.2665; 0.25,0.4; 0.375,0.465; 0.5,0.5;  0.625,0.535; 0.75,0.6; 0.875,0.7335; 1,1">
                                          <p:stCondLst>
                                            <p:cond delay="828"/>
                                          </p:stCondLst>
                                        </p:cTn>
                                        <p:tgtEl>
                                          <p:spTgt spid="28"/>
                                        </p:tgtEl>
                                        <p:attrNameLst>
                                          <p:attrName>ppt_y</p:attrName>
                                        </p:attrNameLst>
                                      </p:cBhvr>
                                      <p:tavLst>
                                        <p:tav tm="0" fmla="#ppt_y-sin(pi*$)/81">
                                          <p:val>
                                            <p:fltVal val="0"/>
                                          </p:val>
                                        </p:tav>
                                        <p:tav tm="100000">
                                          <p:val>
                                            <p:fltVal val="1"/>
                                          </p:val>
                                        </p:tav>
                                      </p:tavLst>
                                    </p:anim>
                                    <p:animScale>
                                      <p:cBhvr>
                                        <p:cTn id="112" dur="13">
                                          <p:stCondLst>
                                            <p:cond delay="325"/>
                                          </p:stCondLst>
                                        </p:cTn>
                                        <p:tgtEl>
                                          <p:spTgt spid="28"/>
                                        </p:tgtEl>
                                      </p:cBhvr>
                                      <p:to x="100000" y="60000"/>
                                    </p:animScale>
                                    <p:animScale>
                                      <p:cBhvr>
                                        <p:cTn id="113" dur="83" decel="50000">
                                          <p:stCondLst>
                                            <p:cond delay="338"/>
                                          </p:stCondLst>
                                        </p:cTn>
                                        <p:tgtEl>
                                          <p:spTgt spid="28"/>
                                        </p:tgtEl>
                                      </p:cBhvr>
                                      <p:to x="100000" y="100000"/>
                                    </p:animScale>
                                    <p:animScale>
                                      <p:cBhvr>
                                        <p:cTn id="114" dur="13">
                                          <p:stCondLst>
                                            <p:cond delay="656"/>
                                          </p:stCondLst>
                                        </p:cTn>
                                        <p:tgtEl>
                                          <p:spTgt spid="28"/>
                                        </p:tgtEl>
                                      </p:cBhvr>
                                      <p:to x="100000" y="80000"/>
                                    </p:animScale>
                                    <p:animScale>
                                      <p:cBhvr>
                                        <p:cTn id="115" dur="83" decel="50000">
                                          <p:stCondLst>
                                            <p:cond delay="669"/>
                                          </p:stCondLst>
                                        </p:cTn>
                                        <p:tgtEl>
                                          <p:spTgt spid="28"/>
                                        </p:tgtEl>
                                      </p:cBhvr>
                                      <p:to x="100000" y="100000"/>
                                    </p:animScale>
                                    <p:animScale>
                                      <p:cBhvr>
                                        <p:cTn id="116" dur="13">
                                          <p:stCondLst>
                                            <p:cond delay="821"/>
                                          </p:stCondLst>
                                        </p:cTn>
                                        <p:tgtEl>
                                          <p:spTgt spid="28"/>
                                        </p:tgtEl>
                                      </p:cBhvr>
                                      <p:to x="100000" y="90000"/>
                                    </p:animScale>
                                    <p:animScale>
                                      <p:cBhvr>
                                        <p:cTn id="117" dur="83" decel="50000">
                                          <p:stCondLst>
                                            <p:cond delay="834"/>
                                          </p:stCondLst>
                                        </p:cTn>
                                        <p:tgtEl>
                                          <p:spTgt spid="28"/>
                                        </p:tgtEl>
                                      </p:cBhvr>
                                      <p:to x="100000" y="100000"/>
                                    </p:animScale>
                                    <p:animScale>
                                      <p:cBhvr>
                                        <p:cTn id="118" dur="13">
                                          <p:stCondLst>
                                            <p:cond delay="904"/>
                                          </p:stCondLst>
                                        </p:cTn>
                                        <p:tgtEl>
                                          <p:spTgt spid="28"/>
                                        </p:tgtEl>
                                      </p:cBhvr>
                                      <p:to x="100000" y="95000"/>
                                    </p:animScale>
                                    <p:animScale>
                                      <p:cBhvr>
                                        <p:cTn id="119" dur="83" decel="50000">
                                          <p:stCondLst>
                                            <p:cond delay="917"/>
                                          </p:stCondLst>
                                        </p:cTn>
                                        <p:tgtEl>
                                          <p:spTgt spid="28"/>
                                        </p:tgtEl>
                                      </p:cBhvr>
                                      <p:to x="100000" y="100000"/>
                                    </p:animScale>
                                  </p:childTnLst>
                                </p:cTn>
                              </p:par>
                              <p:par>
                                <p:cTn id="120" presetID="26" presetClass="entr" presetSubtype="0" fill="hold" grpId="0" nodeType="withEffect">
                                  <p:stCondLst>
                                    <p:cond delay="0"/>
                                  </p:stCondLst>
                                  <p:childTnLst>
                                    <p:set>
                                      <p:cBhvr>
                                        <p:cTn id="121" dur="1" fill="hold">
                                          <p:stCondLst>
                                            <p:cond delay="0"/>
                                          </p:stCondLst>
                                        </p:cTn>
                                        <p:tgtEl>
                                          <p:spTgt spid="34"/>
                                        </p:tgtEl>
                                        <p:attrNameLst>
                                          <p:attrName>style.visibility</p:attrName>
                                        </p:attrNameLst>
                                      </p:cBhvr>
                                      <p:to>
                                        <p:strVal val="visible"/>
                                      </p:to>
                                    </p:set>
                                    <p:animEffect transition="in" filter="wipe(down)">
                                      <p:cBhvr>
                                        <p:cTn id="122" dur="290">
                                          <p:stCondLst>
                                            <p:cond delay="0"/>
                                          </p:stCondLst>
                                        </p:cTn>
                                        <p:tgtEl>
                                          <p:spTgt spid="34"/>
                                        </p:tgtEl>
                                      </p:cBhvr>
                                    </p:animEffect>
                                    <p:anim calcmode="lin" valueType="num">
                                      <p:cBhvr>
                                        <p:cTn id="123" dur="911" tmFilter="0,0; 0.14,0.36; 0.43,0.73; 0.71,0.91; 1.0,1.0">
                                          <p:stCondLst>
                                            <p:cond delay="0"/>
                                          </p:stCondLst>
                                        </p:cTn>
                                        <p:tgtEl>
                                          <p:spTgt spid="34"/>
                                        </p:tgtEl>
                                        <p:attrNameLst>
                                          <p:attrName>ppt_x</p:attrName>
                                        </p:attrNameLst>
                                      </p:cBhvr>
                                      <p:tavLst>
                                        <p:tav tm="0">
                                          <p:val>
                                            <p:strVal val="#ppt_x-0.25"/>
                                          </p:val>
                                        </p:tav>
                                        <p:tav tm="100000">
                                          <p:val>
                                            <p:strVal val="#ppt_x"/>
                                          </p:val>
                                        </p:tav>
                                      </p:tavLst>
                                    </p:anim>
                                    <p:anim calcmode="lin" valueType="num">
                                      <p:cBhvr>
                                        <p:cTn id="124" dur="332" tmFilter="0.0,0.0; 0.25,0.07; 0.50,0.2; 0.75,0.467; 1.0,1.0">
                                          <p:stCondLst>
                                            <p:cond delay="0"/>
                                          </p:stCondLst>
                                        </p:cTn>
                                        <p:tgtEl>
                                          <p:spTgt spid="34"/>
                                        </p:tgtEl>
                                        <p:attrNameLst>
                                          <p:attrName>ppt_y</p:attrName>
                                        </p:attrNameLst>
                                      </p:cBhvr>
                                      <p:tavLst>
                                        <p:tav tm="0" fmla="#ppt_y-sin(pi*$)/3">
                                          <p:val>
                                            <p:fltVal val="0.5"/>
                                          </p:val>
                                        </p:tav>
                                        <p:tav tm="100000">
                                          <p:val>
                                            <p:fltVal val="1"/>
                                          </p:val>
                                        </p:tav>
                                      </p:tavLst>
                                    </p:anim>
                                    <p:anim calcmode="lin" valueType="num">
                                      <p:cBhvr>
                                        <p:cTn id="125" dur="332" tmFilter="0, 0; 0.125,0.2665; 0.25,0.4; 0.375,0.465; 0.5,0.5;  0.625,0.535; 0.75,0.6; 0.875,0.7335; 1,1">
                                          <p:stCondLst>
                                            <p:cond delay="332"/>
                                          </p:stCondLst>
                                        </p:cTn>
                                        <p:tgtEl>
                                          <p:spTgt spid="34"/>
                                        </p:tgtEl>
                                        <p:attrNameLst>
                                          <p:attrName>ppt_y</p:attrName>
                                        </p:attrNameLst>
                                      </p:cBhvr>
                                      <p:tavLst>
                                        <p:tav tm="0" fmla="#ppt_y-sin(pi*$)/9">
                                          <p:val>
                                            <p:fltVal val="0"/>
                                          </p:val>
                                        </p:tav>
                                        <p:tav tm="100000">
                                          <p:val>
                                            <p:fltVal val="1"/>
                                          </p:val>
                                        </p:tav>
                                      </p:tavLst>
                                    </p:anim>
                                    <p:anim calcmode="lin" valueType="num">
                                      <p:cBhvr>
                                        <p:cTn id="126" dur="166" tmFilter="0, 0; 0.125,0.2665; 0.25,0.4; 0.375,0.465; 0.5,0.5;  0.625,0.535; 0.75,0.6; 0.875,0.7335; 1,1">
                                          <p:stCondLst>
                                            <p:cond delay="662"/>
                                          </p:stCondLst>
                                        </p:cTn>
                                        <p:tgtEl>
                                          <p:spTgt spid="34"/>
                                        </p:tgtEl>
                                        <p:attrNameLst>
                                          <p:attrName>ppt_y</p:attrName>
                                        </p:attrNameLst>
                                      </p:cBhvr>
                                      <p:tavLst>
                                        <p:tav tm="0" fmla="#ppt_y-sin(pi*$)/27">
                                          <p:val>
                                            <p:fltVal val="0"/>
                                          </p:val>
                                        </p:tav>
                                        <p:tav tm="100000">
                                          <p:val>
                                            <p:fltVal val="1"/>
                                          </p:val>
                                        </p:tav>
                                      </p:tavLst>
                                    </p:anim>
                                    <p:anim calcmode="lin" valueType="num">
                                      <p:cBhvr>
                                        <p:cTn id="127" dur="82" tmFilter="0, 0; 0.125,0.2665; 0.25,0.4; 0.375,0.465; 0.5,0.5;  0.625,0.535; 0.75,0.6; 0.875,0.7335; 1,1">
                                          <p:stCondLst>
                                            <p:cond delay="828"/>
                                          </p:stCondLst>
                                        </p:cTn>
                                        <p:tgtEl>
                                          <p:spTgt spid="34"/>
                                        </p:tgtEl>
                                        <p:attrNameLst>
                                          <p:attrName>ppt_y</p:attrName>
                                        </p:attrNameLst>
                                      </p:cBhvr>
                                      <p:tavLst>
                                        <p:tav tm="0" fmla="#ppt_y-sin(pi*$)/81">
                                          <p:val>
                                            <p:fltVal val="0"/>
                                          </p:val>
                                        </p:tav>
                                        <p:tav tm="100000">
                                          <p:val>
                                            <p:fltVal val="1"/>
                                          </p:val>
                                        </p:tav>
                                      </p:tavLst>
                                    </p:anim>
                                    <p:animScale>
                                      <p:cBhvr>
                                        <p:cTn id="128" dur="13">
                                          <p:stCondLst>
                                            <p:cond delay="325"/>
                                          </p:stCondLst>
                                        </p:cTn>
                                        <p:tgtEl>
                                          <p:spTgt spid="34"/>
                                        </p:tgtEl>
                                      </p:cBhvr>
                                      <p:to x="100000" y="60000"/>
                                    </p:animScale>
                                    <p:animScale>
                                      <p:cBhvr>
                                        <p:cTn id="129" dur="83" decel="50000">
                                          <p:stCondLst>
                                            <p:cond delay="338"/>
                                          </p:stCondLst>
                                        </p:cTn>
                                        <p:tgtEl>
                                          <p:spTgt spid="34"/>
                                        </p:tgtEl>
                                      </p:cBhvr>
                                      <p:to x="100000" y="100000"/>
                                    </p:animScale>
                                    <p:animScale>
                                      <p:cBhvr>
                                        <p:cTn id="130" dur="13">
                                          <p:stCondLst>
                                            <p:cond delay="656"/>
                                          </p:stCondLst>
                                        </p:cTn>
                                        <p:tgtEl>
                                          <p:spTgt spid="34"/>
                                        </p:tgtEl>
                                      </p:cBhvr>
                                      <p:to x="100000" y="80000"/>
                                    </p:animScale>
                                    <p:animScale>
                                      <p:cBhvr>
                                        <p:cTn id="131" dur="83" decel="50000">
                                          <p:stCondLst>
                                            <p:cond delay="669"/>
                                          </p:stCondLst>
                                        </p:cTn>
                                        <p:tgtEl>
                                          <p:spTgt spid="34"/>
                                        </p:tgtEl>
                                      </p:cBhvr>
                                      <p:to x="100000" y="100000"/>
                                    </p:animScale>
                                    <p:animScale>
                                      <p:cBhvr>
                                        <p:cTn id="132" dur="13">
                                          <p:stCondLst>
                                            <p:cond delay="821"/>
                                          </p:stCondLst>
                                        </p:cTn>
                                        <p:tgtEl>
                                          <p:spTgt spid="34"/>
                                        </p:tgtEl>
                                      </p:cBhvr>
                                      <p:to x="100000" y="90000"/>
                                    </p:animScale>
                                    <p:animScale>
                                      <p:cBhvr>
                                        <p:cTn id="133" dur="83" decel="50000">
                                          <p:stCondLst>
                                            <p:cond delay="834"/>
                                          </p:stCondLst>
                                        </p:cTn>
                                        <p:tgtEl>
                                          <p:spTgt spid="34"/>
                                        </p:tgtEl>
                                      </p:cBhvr>
                                      <p:to x="100000" y="100000"/>
                                    </p:animScale>
                                    <p:animScale>
                                      <p:cBhvr>
                                        <p:cTn id="134" dur="13">
                                          <p:stCondLst>
                                            <p:cond delay="904"/>
                                          </p:stCondLst>
                                        </p:cTn>
                                        <p:tgtEl>
                                          <p:spTgt spid="34"/>
                                        </p:tgtEl>
                                      </p:cBhvr>
                                      <p:to x="100000" y="95000"/>
                                    </p:animScale>
                                    <p:animScale>
                                      <p:cBhvr>
                                        <p:cTn id="135" dur="83" decel="50000">
                                          <p:stCondLst>
                                            <p:cond delay="917"/>
                                          </p:stCondLst>
                                        </p:cTn>
                                        <p:tgtEl>
                                          <p:spTgt spid="34"/>
                                        </p:tgtEl>
                                      </p:cBhvr>
                                      <p:to x="100000" y="100000"/>
                                    </p:animScale>
                                  </p:childTnLst>
                                </p:cTn>
                              </p:par>
                            </p:childTnLst>
                          </p:cTn>
                        </p:par>
                        <p:par>
                          <p:cTn id="136" fill="hold">
                            <p:stCondLst>
                              <p:cond delay="4000"/>
                            </p:stCondLst>
                            <p:childTnLst>
                              <p:par>
                                <p:cTn id="137" presetID="26" presetClass="entr" presetSubtype="0" fill="hold" nodeType="afterEffect">
                                  <p:stCondLst>
                                    <p:cond delay="0"/>
                                  </p:stCondLst>
                                  <p:childTnLst>
                                    <p:set>
                                      <p:cBhvr>
                                        <p:cTn id="138" dur="1" fill="hold">
                                          <p:stCondLst>
                                            <p:cond delay="0"/>
                                          </p:stCondLst>
                                        </p:cTn>
                                        <p:tgtEl>
                                          <p:spTgt spid="10"/>
                                        </p:tgtEl>
                                        <p:attrNameLst>
                                          <p:attrName>style.visibility</p:attrName>
                                        </p:attrNameLst>
                                      </p:cBhvr>
                                      <p:to>
                                        <p:strVal val="visible"/>
                                      </p:to>
                                    </p:set>
                                    <p:animEffect transition="in" filter="wipe(down)">
                                      <p:cBhvr>
                                        <p:cTn id="139" dur="290">
                                          <p:stCondLst>
                                            <p:cond delay="0"/>
                                          </p:stCondLst>
                                        </p:cTn>
                                        <p:tgtEl>
                                          <p:spTgt spid="10"/>
                                        </p:tgtEl>
                                      </p:cBhvr>
                                    </p:animEffect>
                                    <p:anim calcmode="lin" valueType="num">
                                      <p:cBhvr>
                                        <p:cTn id="140" dur="911"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41" dur="332"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42" dur="332" tmFilter="0, 0; 0.125,0.2665; 0.25,0.4; 0.375,0.465; 0.5,0.5;  0.625,0.535; 0.75,0.6; 0.875,0.7335; 1,1">
                                          <p:stCondLst>
                                            <p:cond delay="332"/>
                                          </p:stCondLst>
                                        </p:cTn>
                                        <p:tgtEl>
                                          <p:spTgt spid="10"/>
                                        </p:tgtEl>
                                        <p:attrNameLst>
                                          <p:attrName>ppt_y</p:attrName>
                                        </p:attrNameLst>
                                      </p:cBhvr>
                                      <p:tavLst>
                                        <p:tav tm="0" fmla="#ppt_y-sin(pi*$)/9">
                                          <p:val>
                                            <p:fltVal val="0"/>
                                          </p:val>
                                        </p:tav>
                                        <p:tav tm="100000">
                                          <p:val>
                                            <p:fltVal val="1"/>
                                          </p:val>
                                        </p:tav>
                                      </p:tavLst>
                                    </p:anim>
                                    <p:anim calcmode="lin" valueType="num">
                                      <p:cBhvr>
                                        <p:cTn id="143" dur="166" tmFilter="0, 0; 0.125,0.2665; 0.25,0.4; 0.375,0.465; 0.5,0.5;  0.625,0.535; 0.75,0.6; 0.875,0.7335; 1,1">
                                          <p:stCondLst>
                                            <p:cond delay="662"/>
                                          </p:stCondLst>
                                        </p:cTn>
                                        <p:tgtEl>
                                          <p:spTgt spid="10"/>
                                        </p:tgtEl>
                                        <p:attrNameLst>
                                          <p:attrName>ppt_y</p:attrName>
                                        </p:attrNameLst>
                                      </p:cBhvr>
                                      <p:tavLst>
                                        <p:tav tm="0" fmla="#ppt_y-sin(pi*$)/27">
                                          <p:val>
                                            <p:fltVal val="0"/>
                                          </p:val>
                                        </p:tav>
                                        <p:tav tm="100000">
                                          <p:val>
                                            <p:fltVal val="1"/>
                                          </p:val>
                                        </p:tav>
                                      </p:tavLst>
                                    </p:anim>
                                    <p:anim calcmode="lin" valueType="num">
                                      <p:cBhvr>
                                        <p:cTn id="144" dur="82" tmFilter="0, 0; 0.125,0.2665; 0.25,0.4; 0.375,0.465; 0.5,0.5;  0.625,0.535; 0.75,0.6; 0.875,0.7335; 1,1">
                                          <p:stCondLst>
                                            <p:cond delay="828"/>
                                          </p:stCondLst>
                                        </p:cTn>
                                        <p:tgtEl>
                                          <p:spTgt spid="10"/>
                                        </p:tgtEl>
                                        <p:attrNameLst>
                                          <p:attrName>ppt_y</p:attrName>
                                        </p:attrNameLst>
                                      </p:cBhvr>
                                      <p:tavLst>
                                        <p:tav tm="0" fmla="#ppt_y-sin(pi*$)/81">
                                          <p:val>
                                            <p:fltVal val="0"/>
                                          </p:val>
                                        </p:tav>
                                        <p:tav tm="100000">
                                          <p:val>
                                            <p:fltVal val="1"/>
                                          </p:val>
                                        </p:tav>
                                      </p:tavLst>
                                    </p:anim>
                                    <p:animScale>
                                      <p:cBhvr>
                                        <p:cTn id="145" dur="13">
                                          <p:stCondLst>
                                            <p:cond delay="325"/>
                                          </p:stCondLst>
                                        </p:cTn>
                                        <p:tgtEl>
                                          <p:spTgt spid="10"/>
                                        </p:tgtEl>
                                      </p:cBhvr>
                                      <p:to x="100000" y="60000"/>
                                    </p:animScale>
                                    <p:animScale>
                                      <p:cBhvr>
                                        <p:cTn id="146" dur="83" decel="50000">
                                          <p:stCondLst>
                                            <p:cond delay="338"/>
                                          </p:stCondLst>
                                        </p:cTn>
                                        <p:tgtEl>
                                          <p:spTgt spid="10"/>
                                        </p:tgtEl>
                                      </p:cBhvr>
                                      <p:to x="100000" y="100000"/>
                                    </p:animScale>
                                    <p:animScale>
                                      <p:cBhvr>
                                        <p:cTn id="147" dur="13">
                                          <p:stCondLst>
                                            <p:cond delay="656"/>
                                          </p:stCondLst>
                                        </p:cTn>
                                        <p:tgtEl>
                                          <p:spTgt spid="10"/>
                                        </p:tgtEl>
                                      </p:cBhvr>
                                      <p:to x="100000" y="80000"/>
                                    </p:animScale>
                                    <p:animScale>
                                      <p:cBhvr>
                                        <p:cTn id="148" dur="83" decel="50000">
                                          <p:stCondLst>
                                            <p:cond delay="669"/>
                                          </p:stCondLst>
                                        </p:cTn>
                                        <p:tgtEl>
                                          <p:spTgt spid="10"/>
                                        </p:tgtEl>
                                      </p:cBhvr>
                                      <p:to x="100000" y="100000"/>
                                    </p:animScale>
                                    <p:animScale>
                                      <p:cBhvr>
                                        <p:cTn id="149" dur="13">
                                          <p:stCondLst>
                                            <p:cond delay="821"/>
                                          </p:stCondLst>
                                        </p:cTn>
                                        <p:tgtEl>
                                          <p:spTgt spid="10"/>
                                        </p:tgtEl>
                                      </p:cBhvr>
                                      <p:to x="100000" y="90000"/>
                                    </p:animScale>
                                    <p:animScale>
                                      <p:cBhvr>
                                        <p:cTn id="150" dur="83" decel="50000">
                                          <p:stCondLst>
                                            <p:cond delay="834"/>
                                          </p:stCondLst>
                                        </p:cTn>
                                        <p:tgtEl>
                                          <p:spTgt spid="10"/>
                                        </p:tgtEl>
                                      </p:cBhvr>
                                      <p:to x="100000" y="100000"/>
                                    </p:animScale>
                                    <p:animScale>
                                      <p:cBhvr>
                                        <p:cTn id="151" dur="13">
                                          <p:stCondLst>
                                            <p:cond delay="904"/>
                                          </p:stCondLst>
                                        </p:cTn>
                                        <p:tgtEl>
                                          <p:spTgt spid="10"/>
                                        </p:tgtEl>
                                      </p:cBhvr>
                                      <p:to x="100000" y="95000"/>
                                    </p:animScale>
                                    <p:animScale>
                                      <p:cBhvr>
                                        <p:cTn id="152" dur="83" decel="50000">
                                          <p:stCondLst>
                                            <p:cond delay="917"/>
                                          </p:stCondLst>
                                        </p:cTn>
                                        <p:tgtEl>
                                          <p:spTgt spid="10"/>
                                        </p:tgtEl>
                                      </p:cBhvr>
                                      <p:to x="100000" y="100000"/>
                                    </p:animScale>
                                  </p:childTnLst>
                                </p:cTn>
                              </p:par>
                              <p:par>
                                <p:cTn id="153" presetID="26" presetClass="entr" presetSubtype="0" fill="hold" grpId="0" nodeType="withEffect">
                                  <p:stCondLst>
                                    <p:cond delay="0"/>
                                  </p:stCondLst>
                                  <p:childTnLst>
                                    <p:set>
                                      <p:cBhvr>
                                        <p:cTn id="154" dur="1" fill="hold">
                                          <p:stCondLst>
                                            <p:cond delay="0"/>
                                          </p:stCondLst>
                                        </p:cTn>
                                        <p:tgtEl>
                                          <p:spTgt spid="36"/>
                                        </p:tgtEl>
                                        <p:attrNameLst>
                                          <p:attrName>style.visibility</p:attrName>
                                        </p:attrNameLst>
                                      </p:cBhvr>
                                      <p:to>
                                        <p:strVal val="visible"/>
                                      </p:to>
                                    </p:set>
                                    <p:animEffect transition="in" filter="wipe(down)">
                                      <p:cBhvr>
                                        <p:cTn id="155" dur="290">
                                          <p:stCondLst>
                                            <p:cond delay="0"/>
                                          </p:stCondLst>
                                        </p:cTn>
                                        <p:tgtEl>
                                          <p:spTgt spid="36"/>
                                        </p:tgtEl>
                                      </p:cBhvr>
                                    </p:animEffect>
                                    <p:anim calcmode="lin" valueType="num">
                                      <p:cBhvr>
                                        <p:cTn id="156" dur="911" tmFilter="0,0; 0.14,0.36; 0.43,0.73; 0.71,0.91; 1.0,1.0">
                                          <p:stCondLst>
                                            <p:cond delay="0"/>
                                          </p:stCondLst>
                                        </p:cTn>
                                        <p:tgtEl>
                                          <p:spTgt spid="36"/>
                                        </p:tgtEl>
                                        <p:attrNameLst>
                                          <p:attrName>ppt_x</p:attrName>
                                        </p:attrNameLst>
                                      </p:cBhvr>
                                      <p:tavLst>
                                        <p:tav tm="0">
                                          <p:val>
                                            <p:strVal val="#ppt_x-0.25"/>
                                          </p:val>
                                        </p:tav>
                                        <p:tav tm="100000">
                                          <p:val>
                                            <p:strVal val="#ppt_x"/>
                                          </p:val>
                                        </p:tav>
                                      </p:tavLst>
                                    </p:anim>
                                    <p:anim calcmode="lin" valueType="num">
                                      <p:cBhvr>
                                        <p:cTn id="157" dur="332" tmFilter="0.0,0.0; 0.25,0.07; 0.50,0.2; 0.75,0.467; 1.0,1.0">
                                          <p:stCondLst>
                                            <p:cond delay="0"/>
                                          </p:stCondLst>
                                        </p:cTn>
                                        <p:tgtEl>
                                          <p:spTgt spid="36"/>
                                        </p:tgtEl>
                                        <p:attrNameLst>
                                          <p:attrName>ppt_y</p:attrName>
                                        </p:attrNameLst>
                                      </p:cBhvr>
                                      <p:tavLst>
                                        <p:tav tm="0" fmla="#ppt_y-sin(pi*$)/3">
                                          <p:val>
                                            <p:fltVal val="0.5"/>
                                          </p:val>
                                        </p:tav>
                                        <p:tav tm="100000">
                                          <p:val>
                                            <p:fltVal val="1"/>
                                          </p:val>
                                        </p:tav>
                                      </p:tavLst>
                                    </p:anim>
                                    <p:anim calcmode="lin" valueType="num">
                                      <p:cBhvr>
                                        <p:cTn id="158" dur="332" tmFilter="0, 0; 0.125,0.2665; 0.25,0.4; 0.375,0.465; 0.5,0.5;  0.625,0.535; 0.75,0.6; 0.875,0.7335; 1,1">
                                          <p:stCondLst>
                                            <p:cond delay="332"/>
                                          </p:stCondLst>
                                        </p:cTn>
                                        <p:tgtEl>
                                          <p:spTgt spid="36"/>
                                        </p:tgtEl>
                                        <p:attrNameLst>
                                          <p:attrName>ppt_y</p:attrName>
                                        </p:attrNameLst>
                                      </p:cBhvr>
                                      <p:tavLst>
                                        <p:tav tm="0" fmla="#ppt_y-sin(pi*$)/9">
                                          <p:val>
                                            <p:fltVal val="0"/>
                                          </p:val>
                                        </p:tav>
                                        <p:tav tm="100000">
                                          <p:val>
                                            <p:fltVal val="1"/>
                                          </p:val>
                                        </p:tav>
                                      </p:tavLst>
                                    </p:anim>
                                    <p:anim calcmode="lin" valueType="num">
                                      <p:cBhvr>
                                        <p:cTn id="159" dur="166" tmFilter="0, 0; 0.125,0.2665; 0.25,0.4; 0.375,0.465; 0.5,0.5;  0.625,0.535; 0.75,0.6; 0.875,0.7335; 1,1">
                                          <p:stCondLst>
                                            <p:cond delay="662"/>
                                          </p:stCondLst>
                                        </p:cTn>
                                        <p:tgtEl>
                                          <p:spTgt spid="36"/>
                                        </p:tgtEl>
                                        <p:attrNameLst>
                                          <p:attrName>ppt_y</p:attrName>
                                        </p:attrNameLst>
                                      </p:cBhvr>
                                      <p:tavLst>
                                        <p:tav tm="0" fmla="#ppt_y-sin(pi*$)/27">
                                          <p:val>
                                            <p:fltVal val="0"/>
                                          </p:val>
                                        </p:tav>
                                        <p:tav tm="100000">
                                          <p:val>
                                            <p:fltVal val="1"/>
                                          </p:val>
                                        </p:tav>
                                      </p:tavLst>
                                    </p:anim>
                                    <p:anim calcmode="lin" valueType="num">
                                      <p:cBhvr>
                                        <p:cTn id="160" dur="82" tmFilter="0, 0; 0.125,0.2665; 0.25,0.4; 0.375,0.465; 0.5,0.5;  0.625,0.535; 0.75,0.6; 0.875,0.7335; 1,1">
                                          <p:stCondLst>
                                            <p:cond delay="828"/>
                                          </p:stCondLst>
                                        </p:cTn>
                                        <p:tgtEl>
                                          <p:spTgt spid="36"/>
                                        </p:tgtEl>
                                        <p:attrNameLst>
                                          <p:attrName>ppt_y</p:attrName>
                                        </p:attrNameLst>
                                      </p:cBhvr>
                                      <p:tavLst>
                                        <p:tav tm="0" fmla="#ppt_y-sin(pi*$)/81">
                                          <p:val>
                                            <p:fltVal val="0"/>
                                          </p:val>
                                        </p:tav>
                                        <p:tav tm="100000">
                                          <p:val>
                                            <p:fltVal val="1"/>
                                          </p:val>
                                        </p:tav>
                                      </p:tavLst>
                                    </p:anim>
                                    <p:animScale>
                                      <p:cBhvr>
                                        <p:cTn id="161" dur="13">
                                          <p:stCondLst>
                                            <p:cond delay="325"/>
                                          </p:stCondLst>
                                        </p:cTn>
                                        <p:tgtEl>
                                          <p:spTgt spid="36"/>
                                        </p:tgtEl>
                                      </p:cBhvr>
                                      <p:to x="100000" y="60000"/>
                                    </p:animScale>
                                    <p:animScale>
                                      <p:cBhvr>
                                        <p:cTn id="162" dur="83" decel="50000">
                                          <p:stCondLst>
                                            <p:cond delay="338"/>
                                          </p:stCondLst>
                                        </p:cTn>
                                        <p:tgtEl>
                                          <p:spTgt spid="36"/>
                                        </p:tgtEl>
                                      </p:cBhvr>
                                      <p:to x="100000" y="100000"/>
                                    </p:animScale>
                                    <p:animScale>
                                      <p:cBhvr>
                                        <p:cTn id="163" dur="13">
                                          <p:stCondLst>
                                            <p:cond delay="656"/>
                                          </p:stCondLst>
                                        </p:cTn>
                                        <p:tgtEl>
                                          <p:spTgt spid="36"/>
                                        </p:tgtEl>
                                      </p:cBhvr>
                                      <p:to x="100000" y="80000"/>
                                    </p:animScale>
                                    <p:animScale>
                                      <p:cBhvr>
                                        <p:cTn id="164" dur="83" decel="50000">
                                          <p:stCondLst>
                                            <p:cond delay="669"/>
                                          </p:stCondLst>
                                        </p:cTn>
                                        <p:tgtEl>
                                          <p:spTgt spid="36"/>
                                        </p:tgtEl>
                                      </p:cBhvr>
                                      <p:to x="100000" y="100000"/>
                                    </p:animScale>
                                    <p:animScale>
                                      <p:cBhvr>
                                        <p:cTn id="165" dur="13">
                                          <p:stCondLst>
                                            <p:cond delay="821"/>
                                          </p:stCondLst>
                                        </p:cTn>
                                        <p:tgtEl>
                                          <p:spTgt spid="36"/>
                                        </p:tgtEl>
                                      </p:cBhvr>
                                      <p:to x="100000" y="90000"/>
                                    </p:animScale>
                                    <p:animScale>
                                      <p:cBhvr>
                                        <p:cTn id="166" dur="83" decel="50000">
                                          <p:stCondLst>
                                            <p:cond delay="834"/>
                                          </p:stCondLst>
                                        </p:cTn>
                                        <p:tgtEl>
                                          <p:spTgt spid="36"/>
                                        </p:tgtEl>
                                      </p:cBhvr>
                                      <p:to x="100000" y="100000"/>
                                    </p:animScale>
                                    <p:animScale>
                                      <p:cBhvr>
                                        <p:cTn id="167" dur="13">
                                          <p:stCondLst>
                                            <p:cond delay="904"/>
                                          </p:stCondLst>
                                        </p:cTn>
                                        <p:tgtEl>
                                          <p:spTgt spid="36"/>
                                        </p:tgtEl>
                                      </p:cBhvr>
                                      <p:to x="100000" y="95000"/>
                                    </p:animScale>
                                    <p:animScale>
                                      <p:cBhvr>
                                        <p:cTn id="168" dur="83" decel="50000">
                                          <p:stCondLst>
                                            <p:cond delay="917"/>
                                          </p:stCondLst>
                                        </p:cTn>
                                        <p:tgtEl>
                                          <p:spTgt spid="36"/>
                                        </p:tgtEl>
                                      </p:cBhvr>
                                      <p:to x="100000" y="100000"/>
                                    </p:animScale>
                                  </p:childTnLst>
                                </p:cTn>
                              </p:par>
                            </p:childTnLst>
                          </p:cTn>
                        </p:par>
                        <p:par>
                          <p:cTn id="169" fill="hold">
                            <p:stCondLst>
                              <p:cond delay="5000"/>
                            </p:stCondLst>
                            <p:childTnLst>
                              <p:par>
                                <p:cTn id="170" presetID="26" presetClass="entr" presetSubtype="0" fill="hold" nodeType="afterEffect">
                                  <p:stCondLst>
                                    <p:cond delay="0"/>
                                  </p:stCondLst>
                                  <p:childTnLst>
                                    <p:set>
                                      <p:cBhvr>
                                        <p:cTn id="171" dur="1" fill="hold">
                                          <p:stCondLst>
                                            <p:cond delay="0"/>
                                          </p:stCondLst>
                                        </p:cTn>
                                        <p:tgtEl>
                                          <p:spTgt spid="4"/>
                                        </p:tgtEl>
                                        <p:attrNameLst>
                                          <p:attrName>style.visibility</p:attrName>
                                        </p:attrNameLst>
                                      </p:cBhvr>
                                      <p:to>
                                        <p:strVal val="visible"/>
                                      </p:to>
                                    </p:set>
                                    <p:animEffect transition="in" filter="wipe(down)">
                                      <p:cBhvr>
                                        <p:cTn id="172" dur="290">
                                          <p:stCondLst>
                                            <p:cond delay="0"/>
                                          </p:stCondLst>
                                        </p:cTn>
                                        <p:tgtEl>
                                          <p:spTgt spid="4"/>
                                        </p:tgtEl>
                                      </p:cBhvr>
                                    </p:animEffect>
                                    <p:anim calcmode="lin" valueType="num">
                                      <p:cBhvr>
                                        <p:cTn id="173" dur="911"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74" dur="332"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75" dur="332" tmFilter="0, 0; 0.125,0.2665; 0.25,0.4; 0.375,0.465; 0.5,0.5;  0.625,0.535; 0.75,0.6; 0.875,0.7335; 1,1">
                                          <p:stCondLst>
                                            <p:cond delay="332"/>
                                          </p:stCondLst>
                                        </p:cTn>
                                        <p:tgtEl>
                                          <p:spTgt spid="4"/>
                                        </p:tgtEl>
                                        <p:attrNameLst>
                                          <p:attrName>ppt_y</p:attrName>
                                        </p:attrNameLst>
                                      </p:cBhvr>
                                      <p:tavLst>
                                        <p:tav tm="0" fmla="#ppt_y-sin(pi*$)/9">
                                          <p:val>
                                            <p:fltVal val="0"/>
                                          </p:val>
                                        </p:tav>
                                        <p:tav tm="100000">
                                          <p:val>
                                            <p:fltVal val="1"/>
                                          </p:val>
                                        </p:tav>
                                      </p:tavLst>
                                    </p:anim>
                                    <p:anim calcmode="lin" valueType="num">
                                      <p:cBhvr>
                                        <p:cTn id="176" dur="166" tmFilter="0, 0; 0.125,0.2665; 0.25,0.4; 0.375,0.465; 0.5,0.5;  0.625,0.535; 0.75,0.6; 0.875,0.7335; 1,1">
                                          <p:stCondLst>
                                            <p:cond delay="662"/>
                                          </p:stCondLst>
                                        </p:cTn>
                                        <p:tgtEl>
                                          <p:spTgt spid="4"/>
                                        </p:tgtEl>
                                        <p:attrNameLst>
                                          <p:attrName>ppt_y</p:attrName>
                                        </p:attrNameLst>
                                      </p:cBhvr>
                                      <p:tavLst>
                                        <p:tav tm="0" fmla="#ppt_y-sin(pi*$)/27">
                                          <p:val>
                                            <p:fltVal val="0"/>
                                          </p:val>
                                        </p:tav>
                                        <p:tav tm="100000">
                                          <p:val>
                                            <p:fltVal val="1"/>
                                          </p:val>
                                        </p:tav>
                                      </p:tavLst>
                                    </p:anim>
                                    <p:anim calcmode="lin" valueType="num">
                                      <p:cBhvr>
                                        <p:cTn id="177" dur="82" tmFilter="0, 0; 0.125,0.2665; 0.25,0.4; 0.375,0.465; 0.5,0.5;  0.625,0.535; 0.75,0.6; 0.875,0.7335; 1,1">
                                          <p:stCondLst>
                                            <p:cond delay="828"/>
                                          </p:stCondLst>
                                        </p:cTn>
                                        <p:tgtEl>
                                          <p:spTgt spid="4"/>
                                        </p:tgtEl>
                                        <p:attrNameLst>
                                          <p:attrName>ppt_y</p:attrName>
                                        </p:attrNameLst>
                                      </p:cBhvr>
                                      <p:tavLst>
                                        <p:tav tm="0" fmla="#ppt_y-sin(pi*$)/81">
                                          <p:val>
                                            <p:fltVal val="0"/>
                                          </p:val>
                                        </p:tav>
                                        <p:tav tm="100000">
                                          <p:val>
                                            <p:fltVal val="1"/>
                                          </p:val>
                                        </p:tav>
                                      </p:tavLst>
                                    </p:anim>
                                    <p:animScale>
                                      <p:cBhvr>
                                        <p:cTn id="178" dur="13">
                                          <p:stCondLst>
                                            <p:cond delay="325"/>
                                          </p:stCondLst>
                                        </p:cTn>
                                        <p:tgtEl>
                                          <p:spTgt spid="4"/>
                                        </p:tgtEl>
                                      </p:cBhvr>
                                      <p:to x="100000" y="60000"/>
                                    </p:animScale>
                                    <p:animScale>
                                      <p:cBhvr>
                                        <p:cTn id="179" dur="83" decel="50000">
                                          <p:stCondLst>
                                            <p:cond delay="338"/>
                                          </p:stCondLst>
                                        </p:cTn>
                                        <p:tgtEl>
                                          <p:spTgt spid="4"/>
                                        </p:tgtEl>
                                      </p:cBhvr>
                                      <p:to x="100000" y="100000"/>
                                    </p:animScale>
                                    <p:animScale>
                                      <p:cBhvr>
                                        <p:cTn id="180" dur="13">
                                          <p:stCondLst>
                                            <p:cond delay="656"/>
                                          </p:stCondLst>
                                        </p:cTn>
                                        <p:tgtEl>
                                          <p:spTgt spid="4"/>
                                        </p:tgtEl>
                                      </p:cBhvr>
                                      <p:to x="100000" y="80000"/>
                                    </p:animScale>
                                    <p:animScale>
                                      <p:cBhvr>
                                        <p:cTn id="181" dur="83" decel="50000">
                                          <p:stCondLst>
                                            <p:cond delay="669"/>
                                          </p:stCondLst>
                                        </p:cTn>
                                        <p:tgtEl>
                                          <p:spTgt spid="4"/>
                                        </p:tgtEl>
                                      </p:cBhvr>
                                      <p:to x="100000" y="100000"/>
                                    </p:animScale>
                                    <p:animScale>
                                      <p:cBhvr>
                                        <p:cTn id="182" dur="13">
                                          <p:stCondLst>
                                            <p:cond delay="821"/>
                                          </p:stCondLst>
                                        </p:cTn>
                                        <p:tgtEl>
                                          <p:spTgt spid="4"/>
                                        </p:tgtEl>
                                      </p:cBhvr>
                                      <p:to x="100000" y="90000"/>
                                    </p:animScale>
                                    <p:animScale>
                                      <p:cBhvr>
                                        <p:cTn id="183" dur="83" decel="50000">
                                          <p:stCondLst>
                                            <p:cond delay="834"/>
                                          </p:stCondLst>
                                        </p:cTn>
                                        <p:tgtEl>
                                          <p:spTgt spid="4"/>
                                        </p:tgtEl>
                                      </p:cBhvr>
                                      <p:to x="100000" y="100000"/>
                                    </p:animScale>
                                    <p:animScale>
                                      <p:cBhvr>
                                        <p:cTn id="184" dur="13">
                                          <p:stCondLst>
                                            <p:cond delay="904"/>
                                          </p:stCondLst>
                                        </p:cTn>
                                        <p:tgtEl>
                                          <p:spTgt spid="4"/>
                                        </p:tgtEl>
                                      </p:cBhvr>
                                      <p:to x="100000" y="95000"/>
                                    </p:animScale>
                                    <p:animScale>
                                      <p:cBhvr>
                                        <p:cTn id="185" dur="83" decel="50000">
                                          <p:stCondLst>
                                            <p:cond delay="917"/>
                                          </p:stCondLst>
                                        </p:cTn>
                                        <p:tgtEl>
                                          <p:spTgt spid="4"/>
                                        </p:tgtEl>
                                      </p:cBhvr>
                                      <p:to x="100000" y="100000"/>
                                    </p:animScale>
                                  </p:childTnLst>
                                </p:cTn>
                              </p:par>
                              <p:par>
                                <p:cTn id="186" presetID="26" presetClass="entr" presetSubtype="0" fill="hold" grpId="0" nodeType="withEffect">
                                  <p:stCondLst>
                                    <p:cond delay="0"/>
                                  </p:stCondLst>
                                  <p:childTnLst>
                                    <p:set>
                                      <p:cBhvr>
                                        <p:cTn id="187" dur="1" fill="hold">
                                          <p:stCondLst>
                                            <p:cond delay="0"/>
                                          </p:stCondLst>
                                        </p:cTn>
                                        <p:tgtEl>
                                          <p:spTgt spid="32"/>
                                        </p:tgtEl>
                                        <p:attrNameLst>
                                          <p:attrName>style.visibility</p:attrName>
                                        </p:attrNameLst>
                                      </p:cBhvr>
                                      <p:to>
                                        <p:strVal val="visible"/>
                                      </p:to>
                                    </p:set>
                                    <p:animEffect transition="in" filter="wipe(down)">
                                      <p:cBhvr>
                                        <p:cTn id="188" dur="290">
                                          <p:stCondLst>
                                            <p:cond delay="0"/>
                                          </p:stCondLst>
                                        </p:cTn>
                                        <p:tgtEl>
                                          <p:spTgt spid="32"/>
                                        </p:tgtEl>
                                      </p:cBhvr>
                                    </p:animEffect>
                                    <p:anim calcmode="lin" valueType="num">
                                      <p:cBhvr>
                                        <p:cTn id="189" dur="911" tmFilter="0,0; 0.14,0.36; 0.43,0.73; 0.71,0.91; 1.0,1.0">
                                          <p:stCondLst>
                                            <p:cond delay="0"/>
                                          </p:stCondLst>
                                        </p:cTn>
                                        <p:tgtEl>
                                          <p:spTgt spid="32"/>
                                        </p:tgtEl>
                                        <p:attrNameLst>
                                          <p:attrName>ppt_x</p:attrName>
                                        </p:attrNameLst>
                                      </p:cBhvr>
                                      <p:tavLst>
                                        <p:tav tm="0">
                                          <p:val>
                                            <p:strVal val="#ppt_x-0.25"/>
                                          </p:val>
                                        </p:tav>
                                        <p:tav tm="100000">
                                          <p:val>
                                            <p:strVal val="#ppt_x"/>
                                          </p:val>
                                        </p:tav>
                                      </p:tavLst>
                                    </p:anim>
                                    <p:anim calcmode="lin" valueType="num">
                                      <p:cBhvr>
                                        <p:cTn id="190" dur="332" tmFilter="0.0,0.0; 0.25,0.07; 0.50,0.2; 0.75,0.467; 1.0,1.0">
                                          <p:stCondLst>
                                            <p:cond delay="0"/>
                                          </p:stCondLst>
                                        </p:cTn>
                                        <p:tgtEl>
                                          <p:spTgt spid="32"/>
                                        </p:tgtEl>
                                        <p:attrNameLst>
                                          <p:attrName>ppt_y</p:attrName>
                                        </p:attrNameLst>
                                      </p:cBhvr>
                                      <p:tavLst>
                                        <p:tav tm="0" fmla="#ppt_y-sin(pi*$)/3">
                                          <p:val>
                                            <p:fltVal val="0.5"/>
                                          </p:val>
                                        </p:tav>
                                        <p:tav tm="100000">
                                          <p:val>
                                            <p:fltVal val="1"/>
                                          </p:val>
                                        </p:tav>
                                      </p:tavLst>
                                    </p:anim>
                                    <p:anim calcmode="lin" valueType="num">
                                      <p:cBhvr>
                                        <p:cTn id="191" dur="332" tmFilter="0, 0; 0.125,0.2665; 0.25,0.4; 0.375,0.465; 0.5,0.5;  0.625,0.535; 0.75,0.6; 0.875,0.7335; 1,1">
                                          <p:stCondLst>
                                            <p:cond delay="332"/>
                                          </p:stCondLst>
                                        </p:cTn>
                                        <p:tgtEl>
                                          <p:spTgt spid="32"/>
                                        </p:tgtEl>
                                        <p:attrNameLst>
                                          <p:attrName>ppt_y</p:attrName>
                                        </p:attrNameLst>
                                      </p:cBhvr>
                                      <p:tavLst>
                                        <p:tav tm="0" fmla="#ppt_y-sin(pi*$)/9">
                                          <p:val>
                                            <p:fltVal val="0"/>
                                          </p:val>
                                        </p:tav>
                                        <p:tav tm="100000">
                                          <p:val>
                                            <p:fltVal val="1"/>
                                          </p:val>
                                        </p:tav>
                                      </p:tavLst>
                                    </p:anim>
                                    <p:anim calcmode="lin" valueType="num">
                                      <p:cBhvr>
                                        <p:cTn id="192" dur="166" tmFilter="0, 0; 0.125,0.2665; 0.25,0.4; 0.375,0.465; 0.5,0.5;  0.625,0.535; 0.75,0.6; 0.875,0.7335; 1,1">
                                          <p:stCondLst>
                                            <p:cond delay="662"/>
                                          </p:stCondLst>
                                        </p:cTn>
                                        <p:tgtEl>
                                          <p:spTgt spid="32"/>
                                        </p:tgtEl>
                                        <p:attrNameLst>
                                          <p:attrName>ppt_y</p:attrName>
                                        </p:attrNameLst>
                                      </p:cBhvr>
                                      <p:tavLst>
                                        <p:tav tm="0" fmla="#ppt_y-sin(pi*$)/27">
                                          <p:val>
                                            <p:fltVal val="0"/>
                                          </p:val>
                                        </p:tav>
                                        <p:tav tm="100000">
                                          <p:val>
                                            <p:fltVal val="1"/>
                                          </p:val>
                                        </p:tav>
                                      </p:tavLst>
                                    </p:anim>
                                    <p:anim calcmode="lin" valueType="num">
                                      <p:cBhvr>
                                        <p:cTn id="193" dur="82" tmFilter="0, 0; 0.125,0.2665; 0.25,0.4; 0.375,0.465; 0.5,0.5;  0.625,0.535; 0.75,0.6; 0.875,0.7335; 1,1">
                                          <p:stCondLst>
                                            <p:cond delay="828"/>
                                          </p:stCondLst>
                                        </p:cTn>
                                        <p:tgtEl>
                                          <p:spTgt spid="32"/>
                                        </p:tgtEl>
                                        <p:attrNameLst>
                                          <p:attrName>ppt_y</p:attrName>
                                        </p:attrNameLst>
                                      </p:cBhvr>
                                      <p:tavLst>
                                        <p:tav tm="0" fmla="#ppt_y-sin(pi*$)/81">
                                          <p:val>
                                            <p:fltVal val="0"/>
                                          </p:val>
                                        </p:tav>
                                        <p:tav tm="100000">
                                          <p:val>
                                            <p:fltVal val="1"/>
                                          </p:val>
                                        </p:tav>
                                      </p:tavLst>
                                    </p:anim>
                                    <p:animScale>
                                      <p:cBhvr>
                                        <p:cTn id="194" dur="13">
                                          <p:stCondLst>
                                            <p:cond delay="325"/>
                                          </p:stCondLst>
                                        </p:cTn>
                                        <p:tgtEl>
                                          <p:spTgt spid="32"/>
                                        </p:tgtEl>
                                      </p:cBhvr>
                                      <p:to x="100000" y="60000"/>
                                    </p:animScale>
                                    <p:animScale>
                                      <p:cBhvr>
                                        <p:cTn id="195" dur="83" decel="50000">
                                          <p:stCondLst>
                                            <p:cond delay="338"/>
                                          </p:stCondLst>
                                        </p:cTn>
                                        <p:tgtEl>
                                          <p:spTgt spid="32"/>
                                        </p:tgtEl>
                                      </p:cBhvr>
                                      <p:to x="100000" y="100000"/>
                                    </p:animScale>
                                    <p:animScale>
                                      <p:cBhvr>
                                        <p:cTn id="196" dur="13">
                                          <p:stCondLst>
                                            <p:cond delay="656"/>
                                          </p:stCondLst>
                                        </p:cTn>
                                        <p:tgtEl>
                                          <p:spTgt spid="32"/>
                                        </p:tgtEl>
                                      </p:cBhvr>
                                      <p:to x="100000" y="80000"/>
                                    </p:animScale>
                                    <p:animScale>
                                      <p:cBhvr>
                                        <p:cTn id="197" dur="83" decel="50000">
                                          <p:stCondLst>
                                            <p:cond delay="669"/>
                                          </p:stCondLst>
                                        </p:cTn>
                                        <p:tgtEl>
                                          <p:spTgt spid="32"/>
                                        </p:tgtEl>
                                      </p:cBhvr>
                                      <p:to x="100000" y="100000"/>
                                    </p:animScale>
                                    <p:animScale>
                                      <p:cBhvr>
                                        <p:cTn id="198" dur="13">
                                          <p:stCondLst>
                                            <p:cond delay="821"/>
                                          </p:stCondLst>
                                        </p:cTn>
                                        <p:tgtEl>
                                          <p:spTgt spid="32"/>
                                        </p:tgtEl>
                                      </p:cBhvr>
                                      <p:to x="100000" y="90000"/>
                                    </p:animScale>
                                    <p:animScale>
                                      <p:cBhvr>
                                        <p:cTn id="199" dur="83" decel="50000">
                                          <p:stCondLst>
                                            <p:cond delay="834"/>
                                          </p:stCondLst>
                                        </p:cTn>
                                        <p:tgtEl>
                                          <p:spTgt spid="32"/>
                                        </p:tgtEl>
                                      </p:cBhvr>
                                      <p:to x="100000" y="100000"/>
                                    </p:animScale>
                                    <p:animScale>
                                      <p:cBhvr>
                                        <p:cTn id="200" dur="13">
                                          <p:stCondLst>
                                            <p:cond delay="904"/>
                                          </p:stCondLst>
                                        </p:cTn>
                                        <p:tgtEl>
                                          <p:spTgt spid="32"/>
                                        </p:tgtEl>
                                      </p:cBhvr>
                                      <p:to x="100000" y="95000"/>
                                    </p:animScale>
                                    <p:animScale>
                                      <p:cBhvr>
                                        <p:cTn id="201" dur="83" decel="50000">
                                          <p:stCondLst>
                                            <p:cond delay="917"/>
                                          </p:stCondLst>
                                        </p:cTn>
                                        <p:tgtEl>
                                          <p:spTgt spid="32"/>
                                        </p:tgtEl>
                                      </p:cBhvr>
                                      <p:to x="100000" y="100000"/>
                                    </p:animScale>
                                  </p:childTnLst>
                                </p:cTn>
                              </p:par>
                            </p:childTnLst>
                          </p:cTn>
                        </p:par>
                        <p:par>
                          <p:cTn id="202" fill="hold">
                            <p:stCondLst>
                              <p:cond delay="6000"/>
                            </p:stCondLst>
                            <p:childTnLst>
                              <p:par>
                                <p:cTn id="203" presetID="26" presetClass="entr" presetSubtype="0" fill="hold" nodeType="afterEffect">
                                  <p:stCondLst>
                                    <p:cond delay="0"/>
                                  </p:stCondLst>
                                  <p:childTnLst>
                                    <p:set>
                                      <p:cBhvr>
                                        <p:cTn id="204" dur="1" fill="hold">
                                          <p:stCondLst>
                                            <p:cond delay="0"/>
                                          </p:stCondLst>
                                        </p:cTn>
                                        <p:tgtEl>
                                          <p:spTgt spid="20482"/>
                                        </p:tgtEl>
                                        <p:attrNameLst>
                                          <p:attrName>style.visibility</p:attrName>
                                        </p:attrNameLst>
                                      </p:cBhvr>
                                      <p:to>
                                        <p:strVal val="visible"/>
                                      </p:to>
                                    </p:set>
                                    <p:animEffect transition="in" filter="wipe(down)">
                                      <p:cBhvr>
                                        <p:cTn id="205" dur="580">
                                          <p:stCondLst>
                                            <p:cond delay="0"/>
                                          </p:stCondLst>
                                        </p:cTn>
                                        <p:tgtEl>
                                          <p:spTgt spid="20482"/>
                                        </p:tgtEl>
                                      </p:cBhvr>
                                    </p:animEffect>
                                    <p:anim calcmode="lin" valueType="num">
                                      <p:cBhvr>
                                        <p:cTn id="206" dur="1822" tmFilter="0,0; 0.14,0.36; 0.43,0.73; 0.71,0.91; 1.0,1.0">
                                          <p:stCondLst>
                                            <p:cond delay="0"/>
                                          </p:stCondLst>
                                        </p:cTn>
                                        <p:tgtEl>
                                          <p:spTgt spid="20482"/>
                                        </p:tgtEl>
                                        <p:attrNameLst>
                                          <p:attrName>ppt_x</p:attrName>
                                        </p:attrNameLst>
                                      </p:cBhvr>
                                      <p:tavLst>
                                        <p:tav tm="0">
                                          <p:val>
                                            <p:strVal val="#ppt_x-0.25"/>
                                          </p:val>
                                        </p:tav>
                                        <p:tav tm="100000">
                                          <p:val>
                                            <p:strVal val="#ppt_x"/>
                                          </p:val>
                                        </p:tav>
                                      </p:tavLst>
                                    </p:anim>
                                    <p:anim calcmode="lin" valueType="num">
                                      <p:cBhvr>
                                        <p:cTn id="207" dur="664" tmFilter="0.0,0.0; 0.25,0.07; 0.50,0.2; 0.75,0.467; 1.0,1.0">
                                          <p:stCondLst>
                                            <p:cond delay="0"/>
                                          </p:stCondLst>
                                        </p:cTn>
                                        <p:tgtEl>
                                          <p:spTgt spid="20482"/>
                                        </p:tgtEl>
                                        <p:attrNameLst>
                                          <p:attrName>ppt_y</p:attrName>
                                        </p:attrNameLst>
                                      </p:cBhvr>
                                      <p:tavLst>
                                        <p:tav tm="0" fmla="#ppt_y-sin(pi*$)/3">
                                          <p:val>
                                            <p:fltVal val="0.5"/>
                                          </p:val>
                                        </p:tav>
                                        <p:tav tm="100000">
                                          <p:val>
                                            <p:fltVal val="1"/>
                                          </p:val>
                                        </p:tav>
                                      </p:tavLst>
                                    </p:anim>
                                    <p:anim calcmode="lin" valueType="num">
                                      <p:cBhvr>
                                        <p:cTn id="208" dur="664" tmFilter="0, 0; 0.125,0.2665; 0.25,0.4; 0.375,0.465; 0.5,0.5;  0.625,0.535; 0.75,0.6; 0.875,0.7335; 1,1">
                                          <p:stCondLst>
                                            <p:cond delay="664"/>
                                          </p:stCondLst>
                                        </p:cTn>
                                        <p:tgtEl>
                                          <p:spTgt spid="20482"/>
                                        </p:tgtEl>
                                        <p:attrNameLst>
                                          <p:attrName>ppt_y</p:attrName>
                                        </p:attrNameLst>
                                      </p:cBhvr>
                                      <p:tavLst>
                                        <p:tav tm="0" fmla="#ppt_y-sin(pi*$)/9">
                                          <p:val>
                                            <p:fltVal val="0"/>
                                          </p:val>
                                        </p:tav>
                                        <p:tav tm="100000">
                                          <p:val>
                                            <p:fltVal val="1"/>
                                          </p:val>
                                        </p:tav>
                                      </p:tavLst>
                                    </p:anim>
                                    <p:anim calcmode="lin" valueType="num">
                                      <p:cBhvr>
                                        <p:cTn id="209" dur="332" tmFilter="0, 0; 0.125,0.2665; 0.25,0.4; 0.375,0.465; 0.5,0.5;  0.625,0.535; 0.75,0.6; 0.875,0.7335; 1,1">
                                          <p:stCondLst>
                                            <p:cond delay="1324"/>
                                          </p:stCondLst>
                                        </p:cTn>
                                        <p:tgtEl>
                                          <p:spTgt spid="20482"/>
                                        </p:tgtEl>
                                        <p:attrNameLst>
                                          <p:attrName>ppt_y</p:attrName>
                                        </p:attrNameLst>
                                      </p:cBhvr>
                                      <p:tavLst>
                                        <p:tav tm="0" fmla="#ppt_y-sin(pi*$)/27">
                                          <p:val>
                                            <p:fltVal val="0"/>
                                          </p:val>
                                        </p:tav>
                                        <p:tav tm="100000">
                                          <p:val>
                                            <p:fltVal val="1"/>
                                          </p:val>
                                        </p:tav>
                                      </p:tavLst>
                                    </p:anim>
                                    <p:anim calcmode="lin" valueType="num">
                                      <p:cBhvr>
                                        <p:cTn id="210" dur="164" tmFilter="0, 0; 0.125,0.2665; 0.25,0.4; 0.375,0.465; 0.5,0.5;  0.625,0.535; 0.75,0.6; 0.875,0.7335; 1,1">
                                          <p:stCondLst>
                                            <p:cond delay="1656"/>
                                          </p:stCondLst>
                                        </p:cTn>
                                        <p:tgtEl>
                                          <p:spTgt spid="20482"/>
                                        </p:tgtEl>
                                        <p:attrNameLst>
                                          <p:attrName>ppt_y</p:attrName>
                                        </p:attrNameLst>
                                      </p:cBhvr>
                                      <p:tavLst>
                                        <p:tav tm="0" fmla="#ppt_y-sin(pi*$)/81">
                                          <p:val>
                                            <p:fltVal val="0"/>
                                          </p:val>
                                        </p:tav>
                                        <p:tav tm="100000">
                                          <p:val>
                                            <p:fltVal val="1"/>
                                          </p:val>
                                        </p:tav>
                                      </p:tavLst>
                                    </p:anim>
                                    <p:animScale>
                                      <p:cBhvr>
                                        <p:cTn id="211" dur="26">
                                          <p:stCondLst>
                                            <p:cond delay="650"/>
                                          </p:stCondLst>
                                        </p:cTn>
                                        <p:tgtEl>
                                          <p:spTgt spid="20482"/>
                                        </p:tgtEl>
                                      </p:cBhvr>
                                      <p:to x="100000" y="60000"/>
                                    </p:animScale>
                                    <p:animScale>
                                      <p:cBhvr>
                                        <p:cTn id="212" dur="166" decel="50000">
                                          <p:stCondLst>
                                            <p:cond delay="676"/>
                                          </p:stCondLst>
                                        </p:cTn>
                                        <p:tgtEl>
                                          <p:spTgt spid="20482"/>
                                        </p:tgtEl>
                                      </p:cBhvr>
                                      <p:to x="100000" y="100000"/>
                                    </p:animScale>
                                    <p:animScale>
                                      <p:cBhvr>
                                        <p:cTn id="213" dur="26">
                                          <p:stCondLst>
                                            <p:cond delay="1312"/>
                                          </p:stCondLst>
                                        </p:cTn>
                                        <p:tgtEl>
                                          <p:spTgt spid="20482"/>
                                        </p:tgtEl>
                                      </p:cBhvr>
                                      <p:to x="100000" y="80000"/>
                                    </p:animScale>
                                    <p:animScale>
                                      <p:cBhvr>
                                        <p:cTn id="214" dur="166" decel="50000">
                                          <p:stCondLst>
                                            <p:cond delay="1338"/>
                                          </p:stCondLst>
                                        </p:cTn>
                                        <p:tgtEl>
                                          <p:spTgt spid="20482"/>
                                        </p:tgtEl>
                                      </p:cBhvr>
                                      <p:to x="100000" y="100000"/>
                                    </p:animScale>
                                    <p:animScale>
                                      <p:cBhvr>
                                        <p:cTn id="215" dur="26">
                                          <p:stCondLst>
                                            <p:cond delay="1642"/>
                                          </p:stCondLst>
                                        </p:cTn>
                                        <p:tgtEl>
                                          <p:spTgt spid="20482"/>
                                        </p:tgtEl>
                                      </p:cBhvr>
                                      <p:to x="100000" y="90000"/>
                                    </p:animScale>
                                    <p:animScale>
                                      <p:cBhvr>
                                        <p:cTn id="216" dur="166" decel="50000">
                                          <p:stCondLst>
                                            <p:cond delay="1668"/>
                                          </p:stCondLst>
                                        </p:cTn>
                                        <p:tgtEl>
                                          <p:spTgt spid="20482"/>
                                        </p:tgtEl>
                                      </p:cBhvr>
                                      <p:to x="100000" y="100000"/>
                                    </p:animScale>
                                    <p:animScale>
                                      <p:cBhvr>
                                        <p:cTn id="217" dur="26">
                                          <p:stCondLst>
                                            <p:cond delay="1808"/>
                                          </p:stCondLst>
                                        </p:cTn>
                                        <p:tgtEl>
                                          <p:spTgt spid="20482"/>
                                        </p:tgtEl>
                                      </p:cBhvr>
                                      <p:to x="100000" y="95000"/>
                                    </p:animScale>
                                    <p:animScale>
                                      <p:cBhvr>
                                        <p:cTn id="218" dur="166" decel="50000">
                                          <p:stCondLst>
                                            <p:cond delay="1834"/>
                                          </p:stCondLst>
                                        </p:cTn>
                                        <p:tgtEl>
                                          <p:spTgt spid="20482"/>
                                        </p:tgtEl>
                                      </p:cBhvr>
                                      <p:to x="100000" y="100000"/>
                                    </p:animScale>
                                  </p:childTnLst>
                                </p:cTn>
                              </p:par>
                              <p:par>
                                <p:cTn id="219" presetID="26" presetClass="entr" presetSubtype="0" fill="hold" grpId="0" nodeType="withEffect">
                                  <p:stCondLst>
                                    <p:cond delay="0"/>
                                  </p:stCondLst>
                                  <p:childTnLst>
                                    <p:set>
                                      <p:cBhvr>
                                        <p:cTn id="220" dur="1" fill="hold">
                                          <p:stCondLst>
                                            <p:cond delay="0"/>
                                          </p:stCondLst>
                                        </p:cTn>
                                        <p:tgtEl>
                                          <p:spTgt spid="23"/>
                                        </p:tgtEl>
                                        <p:attrNameLst>
                                          <p:attrName>style.visibility</p:attrName>
                                        </p:attrNameLst>
                                      </p:cBhvr>
                                      <p:to>
                                        <p:strVal val="visible"/>
                                      </p:to>
                                    </p:set>
                                    <p:animEffect transition="in" filter="wipe(down)">
                                      <p:cBhvr>
                                        <p:cTn id="221" dur="580">
                                          <p:stCondLst>
                                            <p:cond delay="0"/>
                                          </p:stCondLst>
                                        </p:cTn>
                                        <p:tgtEl>
                                          <p:spTgt spid="23"/>
                                        </p:tgtEl>
                                      </p:cBhvr>
                                    </p:animEffect>
                                    <p:anim calcmode="lin" valueType="num">
                                      <p:cBhvr>
                                        <p:cTn id="222" dur="1822"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223" dur="664"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224" dur="664" tmFilter="0, 0; 0.125,0.2665; 0.25,0.4; 0.375,0.465; 0.5,0.5;  0.625,0.535; 0.75,0.6; 0.875,0.7335; 1,1">
                                          <p:stCondLst>
                                            <p:cond delay="664"/>
                                          </p:stCondLst>
                                        </p:cTn>
                                        <p:tgtEl>
                                          <p:spTgt spid="23"/>
                                        </p:tgtEl>
                                        <p:attrNameLst>
                                          <p:attrName>ppt_y</p:attrName>
                                        </p:attrNameLst>
                                      </p:cBhvr>
                                      <p:tavLst>
                                        <p:tav tm="0" fmla="#ppt_y-sin(pi*$)/9">
                                          <p:val>
                                            <p:fltVal val="0"/>
                                          </p:val>
                                        </p:tav>
                                        <p:tav tm="100000">
                                          <p:val>
                                            <p:fltVal val="1"/>
                                          </p:val>
                                        </p:tav>
                                      </p:tavLst>
                                    </p:anim>
                                    <p:anim calcmode="lin" valueType="num">
                                      <p:cBhvr>
                                        <p:cTn id="225" dur="332" tmFilter="0, 0; 0.125,0.2665; 0.25,0.4; 0.375,0.465; 0.5,0.5;  0.625,0.535; 0.75,0.6; 0.875,0.7335; 1,1">
                                          <p:stCondLst>
                                            <p:cond delay="1324"/>
                                          </p:stCondLst>
                                        </p:cTn>
                                        <p:tgtEl>
                                          <p:spTgt spid="23"/>
                                        </p:tgtEl>
                                        <p:attrNameLst>
                                          <p:attrName>ppt_y</p:attrName>
                                        </p:attrNameLst>
                                      </p:cBhvr>
                                      <p:tavLst>
                                        <p:tav tm="0" fmla="#ppt_y-sin(pi*$)/27">
                                          <p:val>
                                            <p:fltVal val="0"/>
                                          </p:val>
                                        </p:tav>
                                        <p:tav tm="100000">
                                          <p:val>
                                            <p:fltVal val="1"/>
                                          </p:val>
                                        </p:tav>
                                      </p:tavLst>
                                    </p:anim>
                                    <p:anim calcmode="lin" valueType="num">
                                      <p:cBhvr>
                                        <p:cTn id="226" dur="164" tmFilter="0, 0; 0.125,0.2665; 0.25,0.4; 0.375,0.465; 0.5,0.5;  0.625,0.535; 0.75,0.6; 0.875,0.7335; 1,1">
                                          <p:stCondLst>
                                            <p:cond delay="1656"/>
                                          </p:stCondLst>
                                        </p:cTn>
                                        <p:tgtEl>
                                          <p:spTgt spid="23"/>
                                        </p:tgtEl>
                                        <p:attrNameLst>
                                          <p:attrName>ppt_y</p:attrName>
                                        </p:attrNameLst>
                                      </p:cBhvr>
                                      <p:tavLst>
                                        <p:tav tm="0" fmla="#ppt_y-sin(pi*$)/81">
                                          <p:val>
                                            <p:fltVal val="0"/>
                                          </p:val>
                                        </p:tav>
                                        <p:tav tm="100000">
                                          <p:val>
                                            <p:fltVal val="1"/>
                                          </p:val>
                                        </p:tav>
                                      </p:tavLst>
                                    </p:anim>
                                    <p:animScale>
                                      <p:cBhvr>
                                        <p:cTn id="227" dur="26">
                                          <p:stCondLst>
                                            <p:cond delay="650"/>
                                          </p:stCondLst>
                                        </p:cTn>
                                        <p:tgtEl>
                                          <p:spTgt spid="23"/>
                                        </p:tgtEl>
                                      </p:cBhvr>
                                      <p:to x="100000" y="60000"/>
                                    </p:animScale>
                                    <p:animScale>
                                      <p:cBhvr>
                                        <p:cTn id="228" dur="166" decel="50000">
                                          <p:stCondLst>
                                            <p:cond delay="676"/>
                                          </p:stCondLst>
                                        </p:cTn>
                                        <p:tgtEl>
                                          <p:spTgt spid="23"/>
                                        </p:tgtEl>
                                      </p:cBhvr>
                                      <p:to x="100000" y="100000"/>
                                    </p:animScale>
                                    <p:animScale>
                                      <p:cBhvr>
                                        <p:cTn id="229" dur="26">
                                          <p:stCondLst>
                                            <p:cond delay="1312"/>
                                          </p:stCondLst>
                                        </p:cTn>
                                        <p:tgtEl>
                                          <p:spTgt spid="23"/>
                                        </p:tgtEl>
                                      </p:cBhvr>
                                      <p:to x="100000" y="80000"/>
                                    </p:animScale>
                                    <p:animScale>
                                      <p:cBhvr>
                                        <p:cTn id="230" dur="166" decel="50000">
                                          <p:stCondLst>
                                            <p:cond delay="1338"/>
                                          </p:stCondLst>
                                        </p:cTn>
                                        <p:tgtEl>
                                          <p:spTgt spid="23"/>
                                        </p:tgtEl>
                                      </p:cBhvr>
                                      <p:to x="100000" y="100000"/>
                                    </p:animScale>
                                    <p:animScale>
                                      <p:cBhvr>
                                        <p:cTn id="231" dur="26">
                                          <p:stCondLst>
                                            <p:cond delay="1642"/>
                                          </p:stCondLst>
                                        </p:cTn>
                                        <p:tgtEl>
                                          <p:spTgt spid="23"/>
                                        </p:tgtEl>
                                      </p:cBhvr>
                                      <p:to x="100000" y="90000"/>
                                    </p:animScale>
                                    <p:animScale>
                                      <p:cBhvr>
                                        <p:cTn id="232" dur="166" decel="50000">
                                          <p:stCondLst>
                                            <p:cond delay="1668"/>
                                          </p:stCondLst>
                                        </p:cTn>
                                        <p:tgtEl>
                                          <p:spTgt spid="23"/>
                                        </p:tgtEl>
                                      </p:cBhvr>
                                      <p:to x="100000" y="100000"/>
                                    </p:animScale>
                                    <p:animScale>
                                      <p:cBhvr>
                                        <p:cTn id="233" dur="26">
                                          <p:stCondLst>
                                            <p:cond delay="1808"/>
                                          </p:stCondLst>
                                        </p:cTn>
                                        <p:tgtEl>
                                          <p:spTgt spid="23"/>
                                        </p:tgtEl>
                                      </p:cBhvr>
                                      <p:to x="100000" y="95000"/>
                                    </p:animScale>
                                    <p:animScale>
                                      <p:cBhvr>
                                        <p:cTn id="234" dur="166" decel="50000">
                                          <p:stCondLst>
                                            <p:cond delay="1834"/>
                                          </p:stCondLst>
                                        </p:cTn>
                                        <p:tgtEl>
                                          <p:spTgt spid="23"/>
                                        </p:tgtEl>
                                      </p:cBhvr>
                                      <p:to x="100000" y="100000"/>
                                    </p:animScale>
                                  </p:childTnLst>
                                </p:cTn>
                              </p:par>
                            </p:childTnLst>
                          </p:cTn>
                        </p:par>
                        <p:par>
                          <p:cTn id="235" fill="hold">
                            <p:stCondLst>
                              <p:cond delay="8000"/>
                            </p:stCondLst>
                            <p:childTnLst>
                              <p:par>
                                <p:cTn id="236" presetID="26" presetClass="entr" presetSubtype="0" fill="hold" grpId="0" nodeType="afterEffect">
                                  <p:stCondLst>
                                    <p:cond delay="0"/>
                                  </p:stCondLst>
                                  <p:childTnLst>
                                    <p:set>
                                      <p:cBhvr>
                                        <p:cTn id="237" dur="1" fill="hold">
                                          <p:stCondLst>
                                            <p:cond delay="0"/>
                                          </p:stCondLst>
                                        </p:cTn>
                                        <p:tgtEl>
                                          <p:spTgt spid="24"/>
                                        </p:tgtEl>
                                        <p:attrNameLst>
                                          <p:attrName>style.visibility</p:attrName>
                                        </p:attrNameLst>
                                      </p:cBhvr>
                                      <p:to>
                                        <p:strVal val="visible"/>
                                      </p:to>
                                    </p:set>
                                    <p:animEffect transition="in" filter="wipe(down)">
                                      <p:cBhvr>
                                        <p:cTn id="238" dur="580">
                                          <p:stCondLst>
                                            <p:cond delay="0"/>
                                          </p:stCondLst>
                                        </p:cTn>
                                        <p:tgtEl>
                                          <p:spTgt spid="24"/>
                                        </p:tgtEl>
                                      </p:cBhvr>
                                    </p:animEffect>
                                    <p:anim calcmode="lin" valueType="num">
                                      <p:cBhvr>
                                        <p:cTn id="239"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240"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241"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242"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243"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244" dur="26">
                                          <p:stCondLst>
                                            <p:cond delay="650"/>
                                          </p:stCondLst>
                                        </p:cTn>
                                        <p:tgtEl>
                                          <p:spTgt spid="24"/>
                                        </p:tgtEl>
                                      </p:cBhvr>
                                      <p:to x="100000" y="60000"/>
                                    </p:animScale>
                                    <p:animScale>
                                      <p:cBhvr>
                                        <p:cTn id="245" dur="166" decel="50000">
                                          <p:stCondLst>
                                            <p:cond delay="676"/>
                                          </p:stCondLst>
                                        </p:cTn>
                                        <p:tgtEl>
                                          <p:spTgt spid="24"/>
                                        </p:tgtEl>
                                      </p:cBhvr>
                                      <p:to x="100000" y="100000"/>
                                    </p:animScale>
                                    <p:animScale>
                                      <p:cBhvr>
                                        <p:cTn id="246" dur="26">
                                          <p:stCondLst>
                                            <p:cond delay="1312"/>
                                          </p:stCondLst>
                                        </p:cTn>
                                        <p:tgtEl>
                                          <p:spTgt spid="24"/>
                                        </p:tgtEl>
                                      </p:cBhvr>
                                      <p:to x="100000" y="80000"/>
                                    </p:animScale>
                                    <p:animScale>
                                      <p:cBhvr>
                                        <p:cTn id="247" dur="166" decel="50000">
                                          <p:stCondLst>
                                            <p:cond delay="1338"/>
                                          </p:stCondLst>
                                        </p:cTn>
                                        <p:tgtEl>
                                          <p:spTgt spid="24"/>
                                        </p:tgtEl>
                                      </p:cBhvr>
                                      <p:to x="100000" y="100000"/>
                                    </p:animScale>
                                    <p:animScale>
                                      <p:cBhvr>
                                        <p:cTn id="248" dur="26">
                                          <p:stCondLst>
                                            <p:cond delay="1642"/>
                                          </p:stCondLst>
                                        </p:cTn>
                                        <p:tgtEl>
                                          <p:spTgt spid="24"/>
                                        </p:tgtEl>
                                      </p:cBhvr>
                                      <p:to x="100000" y="90000"/>
                                    </p:animScale>
                                    <p:animScale>
                                      <p:cBhvr>
                                        <p:cTn id="249" dur="166" decel="50000">
                                          <p:stCondLst>
                                            <p:cond delay="1668"/>
                                          </p:stCondLst>
                                        </p:cTn>
                                        <p:tgtEl>
                                          <p:spTgt spid="24"/>
                                        </p:tgtEl>
                                      </p:cBhvr>
                                      <p:to x="100000" y="100000"/>
                                    </p:animScale>
                                    <p:animScale>
                                      <p:cBhvr>
                                        <p:cTn id="250" dur="26">
                                          <p:stCondLst>
                                            <p:cond delay="1808"/>
                                          </p:stCondLst>
                                        </p:cTn>
                                        <p:tgtEl>
                                          <p:spTgt spid="24"/>
                                        </p:tgtEl>
                                      </p:cBhvr>
                                      <p:to x="100000" y="95000"/>
                                    </p:animScale>
                                    <p:animScale>
                                      <p:cBhvr>
                                        <p:cTn id="251" dur="166" decel="50000">
                                          <p:stCondLst>
                                            <p:cond delay="1834"/>
                                          </p:stCondLst>
                                        </p:cTn>
                                        <p:tgtEl>
                                          <p:spTgt spid="24"/>
                                        </p:tgtEl>
                                      </p:cBhvr>
                                      <p:to x="100000" y="100000"/>
                                    </p:animScale>
                                  </p:childTnLst>
                                </p:cTn>
                              </p:par>
                              <p:par>
                                <p:cTn id="252" presetID="26" presetClass="entr" presetSubtype="0" fill="hold" nodeType="withEffect">
                                  <p:stCondLst>
                                    <p:cond delay="0"/>
                                  </p:stCondLst>
                                  <p:childTnLst>
                                    <p:set>
                                      <p:cBhvr>
                                        <p:cTn id="253" dur="1" fill="hold">
                                          <p:stCondLst>
                                            <p:cond delay="0"/>
                                          </p:stCondLst>
                                        </p:cTn>
                                        <p:tgtEl>
                                          <p:spTgt spid="20487"/>
                                        </p:tgtEl>
                                        <p:attrNameLst>
                                          <p:attrName>style.visibility</p:attrName>
                                        </p:attrNameLst>
                                      </p:cBhvr>
                                      <p:to>
                                        <p:strVal val="visible"/>
                                      </p:to>
                                    </p:set>
                                    <p:animEffect transition="in" filter="wipe(down)">
                                      <p:cBhvr>
                                        <p:cTn id="254" dur="580">
                                          <p:stCondLst>
                                            <p:cond delay="0"/>
                                          </p:stCondLst>
                                        </p:cTn>
                                        <p:tgtEl>
                                          <p:spTgt spid="20487"/>
                                        </p:tgtEl>
                                      </p:cBhvr>
                                    </p:animEffect>
                                    <p:anim calcmode="lin" valueType="num">
                                      <p:cBhvr>
                                        <p:cTn id="255" dur="1822" tmFilter="0,0; 0.14,0.36; 0.43,0.73; 0.71,0.91; 1.0,1.0">
                                          <p:stCondLst>
                                            <p:cond delay="0"/>
                                          </p:stCondLst>
                                        </p:cTn>
                                        <p:tgtEl>
                                          <p:spTgt spid="20487"/>
                                        </p:tgtEl>
                                        <p:attrNameLst>
                                          <p:attrName>ppt_x</p:attrName>
                                        </p:attrNameLst>
                                      </p:cBhvr>
                                      <p:tavLst>
                                        <p:tav tm="0">
                                          <p:val>
                                            <p:strVal val="#ppt_x-0.25"/>
                                          </p:val>
                                        </p:tav>
                                        <p:tav tm="100000">
                                          <p:val>
                                            <p:strVal val="#ppt_x"/>
                                          </p:val>
                                        </p:tav>
                                      </p:tavLst>
                                    </p:anim>
                                    <p:anim calcmode="lin" valueType="num">
                                      <p:cBhvr>
                                        <p:cTn id="256" dur="664" tmFilter="0.0,0.0; 0.25,0.07; 0.50,0.2; 0.75,0.467; 1.0,1.0">
                                          <p:stCondLst>
                                            <p:cond delay="0"/>
                                          </p:stCondLst>
                                        </p:cTn>
                                        <p:tgtEl>
                                          <p:spTgt spid="20487"/>
                                        </p:tgtEl>
                                        <p:attrNameLst>
                                          <p:attrName>ppt_y</p:attrName>
                                        </p:attrNameLst>
                                      </p:cBhvr>
                                      <p:tavLst>
                                        <p:tav tm="0" fmla="#ppt_y-sin(pi*$)/3">
                                          <p:val>
                                            <p:fltVal val="0.5"/>
                                          </p:val>
                                        </p:tav>
                                        <p:tav tm="100000">
                                          <p:val>
                                            <p:fltVal val="1"/>
                                          </p:val>
                                        </p:tav>
                                      </p:tavLst>
                                    </p:anim>
                                    <p:anim calcmode="lin" valueType="num">
                                      <p:cBhvr>
                                        <p:cTn id="257" dur="664" tmFilter="0, 0; 0.125,0.2665; 0.25,0.4; 0.375,0.465; 0.5,0.5;  0.625,0.535; 0.75,0.6; 0.875,0.7335; 1,1">
                                          <p:stCondLst>
                                            <p:cond delay="664"/>
                                          </p:stCondLst>
                                        </p:cTn>
                                        <p:tgtEl>
                                          <p:spTgt spid="20487"/>
                                        </p:tgtEl>
                                        <p:attrNameLst>
                                          <p:attrName>ppt_y</p:attrName>
                                        </p:attrNameLst>
                                      </p:cBhvr>
                                      <p:tavLst>
                                        <p:tav tm="0" fmla="#ppt_y-sin(pi*$)/9">
                                          <p:val>
                                            <p:fltVal val="0"/>
                                          </p:val>
                                        </p:tav>
                                        <p:tav tm="100000">
                                          <p:val>
                                            <p:fltVal val="1"/>
                                          </p:val>
                                        </p:tav>
                                      </p:tavLst>
                                    </p:anim>
                                    <p:anim calcmode="lin" valueType="num">
                                      <p:cBhvr>
                                        <p:cTn id="258" dur="332" tmFilter="0, 0; 0.125,0.2665; 0.25,0.4; 0.375,0.465; 0.5,0.5;  0.625,0.535; 0.75,0.6; 0.875,0.7335; 1,1">
                                          <p:stCondLst>
                                            <p:cond delay="1324"/>
                                          </p:stCondLst>
                                        </p:cTn>
                                        <p:tgtEl>
                                          <p:spTgt spid="20487"/>
                                        </p:tgtEl>
                                        <p:attrNameLst>
                                          <p:attrName>ppt_y</p:attrName>
                                        </p:attrNameLst>
                                      </p:cBhvr>
                                      <p:tavLst>
                                        <p:tav tm="0" fmla="#ppt_y-sin(pi*$)/27">
                                          <p:val>
                                            <p:fltVal val="0"/>
                                          </p:val>
                                        </p:tav>
                                        <p:tav tm="100000">
                                          <p:val>
                                            <p:fltVal val="1"/>
                                          </p:val>
                                        </p:tav>
                                      </p:tavLst>
                                    </p:anim>
                                    <p:anim calcmode="lin" valueType="num">
                                      <p:cBhvr>
                                        <p:cTn id="259" dur="164" tmFilter="0, 0; 0.125,0.2665; 0.25,0.4; 0.375,0.465; 0.5,0.5;  0.625,0.535; 0.75,0.6; 0.875,0.7335; 1,1">
                                          <p:stCondLst>
                                            <p:cond delay="1656"/>
                                          </p:stCondLst>
                                        </p:cTn>
                                        <p:tgtEl>
                                          <p:spTgt spid="20487"/>
                                        </p:tgtEl>
                                        <p:attrNameLst>
                                          <p:attrName>ppt_y</p:attrName>
                                        </p:attrNameLst>
                                      </p:cBhvr>
                                      <p:tavLst>
                                        <p:tav tm="0" fmla="#ppt_y-sin(pi*$)/81">
                                          <p:val>
                                            <p:fltVal val="0"/>
                                          </p:val>
                                        </p:tav>
                                        <p:tav tm="100000">
                                          <p:val>
                                            <p:fltVal val="1"/>
                                          </p:val>
                                        </p:tav>
                                      </p:tavLst>
                                    </p:anim>
                                    <p:animScale>
                                      <p:cBhvr>
                                        <p:cTn id="260" dur="26">
                                          <p:stCondLst>
                                            <p:cond delay="650"/>
                                          </p:stCondLst>
                                        </p:cTn>
                                        <p:tgtEl>
                                          <p:spTgt spid="20487"/>
                                        </p:tgtEl>
                                      </p:cBhvr>
                                      <p:to x="100000" y="60000"/>
                                    </p:animScale>
                                    <p:animScale>
                                      <p:cBhvr>
                                        <p:cTn id="261" dur="166" decel="50000">
                                          <p:stCondLst>
                                            <p:cond delay="676"/>
                                          </p:stCondLst>
                                        </p:cTn>
                                        <p:tgtEl>
                                          <p:spTgt spid="20487"/>
                                        </p:tgtEl>
                                      </p:cBhvr>
                                      <p:to x="100000" y="100000"/>
                                    </p:animScale>
                                    <p:animScale>
                                      <p:cBhvr>
                                        <p:cTn id="262" dur="26">
                                          <p:stCondLst>
                                            <p:cond delay="1312"/>
                                          </p:stCondLst>
                                        </p:cTn>
                                        <p:tgtEl>
                                          <p:spTgt spid="20487"/>
                                        </p:tgtEl>
                                      </p:cBhvr>
                                      <p:to x="100000" y="80000"/>
                                    </p:animScale>
                                    <p:animScale>
                                      <p:cBhvr>
                                        <p:cTn id="263" dur="166" decel="50000">
                                          <p:stCondLst>
                                            <p:cond delay="1338"/>
                                          </p:stCondLst>
                                        </p:cTn>
                                        <p:tgtEl>
                                          <p:spTgt spid="20487"/>
                                        </p:tgtEl>
                                      </p:cBhvr>
                                      <p:to x="100000" y="100000"/>
                                    </p:animScale>
                                    <p:animScale>
                                      <p:cBhvr>
                                        <p:cTn id="264" dur="26">
                                          <p:stCondLst>
                                            <p:cond delay="1642"/>
                                          </p:stCondLst>
                                        </p:cTn>
                                        <p:tgtEl>
                                          <p:spTgt spid="20487"/>
                                        </p:tgtEl>
                                      </p:cBhvr>
                                      <p:to x="100000" y="90000"/>
                                    </p:animScale>
                                    <p:animScale>
                                      <p:cBhvr>
                                        <p:cTn id="265" dur="166" decel="50000">
                                          <p:stCondLst>
                                            <p:cond delay="1668"/>
                                          </p:stCondLst>
                                        </p:cTn>
                                        <p:tgtEl>
                                          <p:spTgt spid="20487"/>
                                        </p:tgtEl>
                                      </p:cBhvr>
                                      <p:to x="100000" y="100000"/>
                                    </p:animScale>
                                    <p:animScale>
                                      <p:cBhvr>
                                        <p:cTn id="266" dur="26">
                                          <p:stCondLst>
                                            <p:cond delay="1808"/>
                                          </p:stCondLst>
                                        </p:cTn>
                                        <p:tgtEl>
                                          <p:spTgt spid="20487"/>
                                        </p:tgtEl>
                                      </p:cBhvr>
                                      <p:to x="100000" y="95000"/>
                                    </p:animScale>
                                    <p:animScale>
                                      <p:cBhvr>
                                        <p:cTn id="267" dur="166" decel="50000">
                                          <p:stCondLst>
                                            <p:cond delay="1834"/>
                                          </p:stCondLst>
                                        </p:cTn>
                                        <p:tgtEl>
                                          <p:spTgt spid="2048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9" grpId="0"/>
      <p:bldP spid="32" grpId="0"/>
      <p:bldP spid="34" grpId="0"/>
      <p:bldP spid="36" grpId="0"/>
      <p:bldP spid="23" grpId="0"/>
      <p:bldP spid="2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648072"/>
          </a:xfrm>
        </p:spPr>
        <p:txBody>
          <a:bodyPr>
            <a:noAutofit/>
          </a:bodyPr>
          <a:lstStyle/>
          <a:p>
            <a:r>
              <a:rPr lang="ru-RU" sz="2300" b="1" dirty="0" smtClean="0">
                <a:latin typeface="Times New Roman" pitchFamily="18" charset="0"/>
                <a:ea typeface="+mn-ea"/>
                <a:cs typeface="Times New Roman" pitchFamily="18" charset="0"/>
              </a:rPr>
              <a:t>16  </a:t>
            </a:r>
            <a:r>
              <a:rPr lang="ru-RU" sz="2300" b="1" dirty="0" err="1" smtClean="0">
                <a:latin typeface="Times New Roman" pitchFamily="18" charset="0"/>
                <a:ea typeface="+mn-ea"/>
                <a:cs typeface="Times New Roman" pitchFamily="18" charset="0"/>
              </a:rPr>
              <a:t>багыттар</a:t>
            </a:r>
            <a:r>
              <a:rPr lang="ru-RU" sz="2300" b="1" dirty="0" smtClean="0">
                <a:latin typeface="Times New Roman" pitchFamily="18" charset="0"/>
                <a:ea typeface="+mn-ea"/>
                <a:cs typeface="Times New Roman" pitchFamily="18" charset="0"/>
              </a:rPr>
              <a:t> боюнча </a:t>
            </a:r>
            <a:r>
              <a:rPr lang="ru-RU" sz="2300" b="1" dirty="0" err="1" smtClean="0">
                <a:latin typeface="Times New Roman" pitchFamily="18" charset="0"/>
                <a:ea typeface="+mn-ea"/>
                <a:cs typeface="Times New Roman" pitchFamily="18" charset="0"/>
              </a:rPr>
              <a:t>жумушчу</a:t>
            </a:r>
            <a:r>
              <a:rPr lang="ru-RU" sz="2300" b="1" dirty="0" smtClean="0">
                <a:latin typeface="Times New Roman" pitchFamily="18" charset="0"/>
                <a:ea typeface="+mn-ea"/>
                <a:cs typeface="Times New Roman" pitchFamily="18" charset="0"/>
              </a:rPr>
              <a:t> </a:t>
            </a:r>
            <a:r>
              <a:rPr lang="ru-RU" sz="2300" b="1" dirty="0" err="1" smtClean="0">
                <a:latin typeface="Times New Roman" pitchFamily="18" charset="0"/>
                <a:ea typeface="+mn-ea"/>
                <a:cs typeface="Times New Roman" pitchFamily="18" charset="0"/>
              </a:rPr>
              <a:t>топтор</a:t>
            </a:r>
            <a:endParaRPr lang="ru-RU" sz="2300" b="1" dirty="0">
              <a:latin typeface="Times New Roman" pitchFamily="18" charset="0"/>
              <a:ea typeface="+mn-ea"/>
              <a:cs typeface="Times New Roman" pitchFamily="18" charset="0"/>
            </a:endParaRPr>
          </a:p>
        </p:txBody>
      </p:sp>
      <p:sp>
        <p:nvSpPr>
          <p:cNvPr id="3" name="Объект 2"/>
          <p:cNvSpPr>
            <a:spLocks noGrp="1"/>
          </p:cNvSpPr>
          <p:nvPr>
            <p:ph idx="1"/>
          </p:nvPr>
        </p:nvSpPr>
        <p:spPr>
          <a:xfrm>
            <a:off x="179512" y="692696"/>
            <a:ext cx="8856984" cy="5976664"/>
          </a:xfrm>
        </p:spPr>
        <p:txBody>
          <a:bodyPr/>
          <a:lstStyle/>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sz="2400" dirty="0" smtClean="0">
              <a:solidFill>
                <a:srgbClr val="FFC000"/>
              </a:solidFill>
            </a:endParaRPr>
          </a:p>
          <a:p>
            <a:endParaRPr lang="ru-RU" sz="2400" dirty="0"/>
          </a:p>
        </p:txBody>
      </p:sp>
      <p:sp>
        <p:nvSpPr>
          <p:cNvPr id="6" name="Скругленный прямоугольник 5"/>
          <p:cNvSpPr/>
          <p:nvPr/>
        </p:nvSpPr>
        <p:spPr>
          <a:xfrm>
            <a:off x="696851" y="776302"/>
            <a:ext cx="1835696" cy="86409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2000" b="1" dirty="0" err="1" smtClean="0">
                <a:solidFill>
                  <a:schemeClr val="tx1"/>
                </a:solidFill>
                <a:latin typeface="Times New Roman" pitchFamily="18" charset="0"/>
                <a:cs typeface="Times New Roman" pitchFamily="18" charset="0"/>
              </a:rPr>
              <a:t>Божомолдоо</a:t>
            </a:r>
          </a:p>
        </p:txBody>
      </p:sp>
      <p:sp>
        <p:nvSpPr>
          <p:cNvPr id="7" name="Скругленный прямоугольник 6"/>
          <p:cNvSpPr/>
          <p:nvPr/>
        </p:nvSpPr>
        <p:spPr>
          <a:xfrm>
            <a:off x="3516593" y="764872"/>
            <a:ext cx="2223763" cy="86409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smtClean="0">
                <a:solidFill>
                  <a:schemeClr val="tx1"/>
                </a:solidFill>
                <a:latin typeface="Times New Roman" pitchFamily="18" charset="0"/>
                <a:cs typeface="Times New Roman" pitchFamily="18" charset="0"/>
              </a:rPr>
              <a:t>Айыл</a:t>
            </a:r>
            <a:r>
              <a:rPr lang="ru-RU" sz="1600" b="1" dirty="0" smtClean="0">
                <a:solidFill>
                  <a:schemeClr val="tx1"/>
                </a:solidFill>
                <a:latin typeface="Times New Roman" pitchFamily="18" charset="0"/>
                <a:cs typeface="Times New Roman" pitchFamily="18" charset="0"/>
              </a:rPr>
              <a:t> </a:t>
            </a:r>
            <a:r>
              <a:rPr lang="ru-RU" sz="1600" b="1" dirty="0" err="1" smtClean="0">
                <a:solidFill>
                  <a:schemeClr val="tx1"/>
                </a:solidFill>
                <a:latin typeface="Times New Roman" pitchFamily="18" charset="0"/>
                <a:cs typeface="Times New Roman" pitchFamily="18" charset="0"/>
              </a:rPr>
              <a:t>чарбасын</a:t>
            </a:r>
            <a:r>
              <a:rPr lang="ru-RU" sz="1600" b="1" dirty="0" smtClean="0">
                <a:solidFill>
                  <a:schemeClr val="tx1"/>
                </a:solidFill>
                <a:latin typeface="Times New Roman" pitchFamily="18" charset="0"/>
                <a:cs typeface="Times New Roman" pitchFamily="18" charset="0"/>
              </a:rPr>
              <a:t> </a:t>
            </a:r>
            <a:r>
              <a:rPr lang="ru-RU" sz="1600" b="1" dirty="0" err="1" smtClean="0">
                <a:solidFill>
                  <a:schemeClr val="tx1"/>
                </a:solidFill>
                <a:latin typeface="Times New Roman" pitchFamily="18" charset="0"/>
                <a:cs typeface="Times New Roman" pitchFamily="18" charset="0"/>
              </a:rPr>
              <a:t>мамлекеттик</a:t>
            </a:r>
            <a:r>
              <a:rPr lang="ru-RU" sz="1600" b="1" dirty="0" smtClean="0">
                <a:solidFill>
                  <a:schemeClr val="tx1"/>
                </a:solidFill>
                <a:latin typeface="Times New Roman" pitchFamily="18" charset="0"/>
                <a:cs typeface="Times New Roman" pitchFamily="18" charset="0"/>
              </a:rPr>
              <a:t> </a:t>
            </a:r>
            <a:r>
              <a:rPr lang="ru-RU" sz="1600" b="1" dirty="0" err="1" smtClean="0">
                <a:solidFill>
                  <a:schemeClr val="tx1"/>
                </a:solidFill>
                <a:latin typeface="Times New Roman" pitchFamily="18" charset="0"/>
                <a:cs typeface="Times New Roman" pitchFamily="18" charset="0"/>
              </a:rPr>
              <a:t>колдоо</a:t>
            </a:r>
            <a:endParaRPr lang="ru-RU" sz="1600" b="1" dirty="0">
              <a:solidFill>
                <a:schemeClr val="tx1"/>
              </a:solidFill>
              <a:latin typeface="Times New Roman" pitchFamily="18" charset="0"/>
              <a:cs typeface="Times New Roman" pitchFamily="18" charset="0"/>
            </a:endParaRPr>
          </a:p>
        </p:txBody>
      </p:sp>
      <p:sp>
        <p:nvSpPr>
          <p:cNvPr id="8" name="Скругленный прямоугольник 7"/>
          <p:cNvSpPr/>
          <p:nvPr/>
        </p:nvSpPr>
        <p:spPr>
          <a:xfrm>
            <a:off x="522431" y="1885283"/>
            <a:ext cx="1813922" cy="93610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a:solidFill>
                  <a:schemeClr val="tx1"/>
                </a:solidFill>
                <a:latin typeface="Times New Roman" pitchFamily="18" charset="0"/>
                <a:cs typeface="Times New Roman" pitchFamily="18" charset="0"/>
              </a:rPr>
              <a:t>Илимий-техникалык</a:t>
            </a:r>
            <a:r>
              <a:rPr lang="ru-RU" sz="1600" b="1" dirty="0">
                <a:solidFill>
                  <a:schemeClr val="tx1"/>
                </a:solidFill>
                <a:latin typeface="Times New Roman" pitchFamily="18" charset="0"/>
                <a:cs typeface="Times New Roman" pitchFamily="18" charset="0"/>
              </a:rPr>
              <a:t> </a:t>
            </a:r>
            <a:r>
              <a:rPr lang="ru-RU" sz="1600" b="1" dirty="0" err="1">
                <a:solidFill>
                  <a:schemeClr val="tx1"/>
                </a:solidFill>
                <a:latin typeface="Times New Roman" pitchFamily="18" charset="0"/>
                <a:cs typeface="Times New Roman" pitchFamily="18" charset="0"/>
              </a:rPr>
              <a:t>кызматташтык</a:t>
            </a:r>
            <a:endParaRPr lang="ru-RU" sz="1600" b="1" dirty="0">
              <a:solidFill>
                <a:schemeClr val="tx1"/>
              </a:solidFill>
              <a:latin typeface="Times New Roman" pitchFamily="18" charset="0"/>
              <a:cs typeface="Times New Roman" pitchFamily="18" charset="0"/>
            </a:endParaRPr>
          </a:p>
        </p:txBody>
      </p:sp>
      <p:sp>
        <p:nvSpPr>
          <p:cNvPr id="9" name="Скругленный прямоугольник 8"/>
          <p:cNvSpPr/>
          <p:nvPr/>
        </p:nvSpPr>
        <p:spPr>
          <a:xfrm>
            <a:off x="5474050" y="4149079"/>
            <a:ext cx="3030902" cy="1053115"/>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smtClean="0">
                <a:solidFill>
                  <a:schemeClr val="tx1"/>
                </a:solidFill>
                <a:latin typeface="Times New Roman" pitchFamily="18" charset="0"/>
                <a:cs typeface="Times New Roman" pitchFamily="18" charset="0"/>
              </a:rPr>
              <a:t>Өсүмдүктөр </a:t>
            </a:r>
            <a:r>
              <a:rPr lang="ru-RU" sz="1600" b="1" dirty="0" smtClean="0">
                <a:solidFill>
                  <a:schemeClr val="tx1"/>
                </a:solidFill>
                <a:latin typeface="Times New Roman" pitchFamily="18" charset="0"/>
                <a:cs typeface="Times New Roman" pitchFamily="18" charset="0"/>
              </a:rPr>
              <a:t>продукциясынын </a:t>
            </a:r>
            <a:r>
              <a:rPr lang="ru-RU" sz="1600" b="1" dirty="0" err="1" smtClean="0">
                <a:solidFill>
                  <a:schemeClr val="tx1"/>
                </a:solidFill>
                <a:latin typeface="Times New Roman" pitchFamily="18" charset="0"/>
                <a:cs typeface="Times New Roman" pitchFamily="18" charset="0"/>
              </a:rPr>
              <a:t>өндүрүу </a:t>
            </a:r>
            <a:r>
              <a:rPr lang="ru-RU" sz="1600" b="1" dirty="0" smtClean="0">
                <a:solidFill>
                  <a:schemeClr val="tx1"/>
                </a:solidFill>
                <a:latin typeface="Times New Roman" pitchFamily="18" charset="0"/>
                <a:cs typeface="Times New Roman" pitchFamily="18" charset="0"/>
              </a:rPr>
              <a:t>жана </a:t>
            </a:r>
            <a:r>
              <a:rPr lang="ru-RU" sz="1600" b="1" dirty="0" err="1" smtClean="0">
                <a:solidFill>
                  <a:schemeClr val="tx1"/>
                </a:solidFill>
                <a:latin typeface="Times New Roman" pitchFamily="18" charset="0"/>
                <a:cs typeface="Times New Roman" pitchFamily="18" charset="0"/>
              </a:rPr>
              <a:t>жүгүртүүнүн бирдиктүү талаптары</a:t>
            </a:r>
            <a:endParaRPr lang="ru-RU" sz="1600" b="1" dirty="0">
              <a:solidFill>
                <a:schemeClr val="tx1"/>
              </a:solidFill>
              <a:latin typeface="Times New Roman" pitchFamily="18" charset="0"/>
              <a:cs typeface="Times New Roman" pitchFamily="18" charset="0"/>
            </a:endParaRPr>
          </a:p>
        </p:txBody>
      </p:sp>
      <p:sp>
        <p:nvSpPr>
          <p:cNvPr id="10" name="Скругленный прямоугольник 9"/>
          <p:cNvSpPr/>
          <p:nvPr/>
        </p:nvSpPr>
        <p:spPr>
          <a:xfrm>
            <a:off x="522430" y="4077072"/>
            <a:ext cx="2035417" cy="105098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a:solidFill>
                  <a:schemeClr val="tx1"/>
                </a:solidFill>
                <a:latin typeface="Times New Roman" pitchFamily="18" charset="0"/>
                <a:cs typeface="Times New Roman" pitchFamily="18" charset="0"/>
              </a:rPr>
              <a:t>Маалыматтык </a:t>
            </a:r>
            <a:r>
              <a:rPr lang="ru-RU" sz="1600" b="1" dirty="0" err="1" smtClean="0">
                <a:solidFill>
                  <a:schemeClr val="tx1"/>
                </a:solidFill>
                <a:latin typeface="Times New Roman" pitchFamily="18" charset="0"/>
                <a:cs typeface="Times New Roman" pitchFamily="18" charset="0"/>
              </a:rPr>
              <a:t>камсыздоо</a:t>
            </a:r>
            <a:endParaRPr lang="ru-RU" sz="1600" b="1" dirty="0">
              <a:solidFill>
                <a:schemeClr val="tx1"/>
              </a:solidFill>
              <a:latin typeface="Times New Roman" pitchFamily="18" charset="0"/>
              <a:cs typeface="Times New Roman" pitchFamily="18" charset="0"/>
            </a:endParaRPr>
          </a:p>
        </p:txBody>
      </p:sp>
      <p:sp>
        <p:nvSpPr>
          <p:cNvPr id="11" name="Скругленный прямоугольник 10"/>
          <p:cNvSpPr/>
          <p:nvPr/>
        </p:nvSpPr>
        <p:spPr>
          <a:xfrm>
            <a:off x="6678627" y="920716"/>
            <a:ext cx="1763688" cy="79192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y-KG" sz="1600" b="1" dirty="0" smtClean="0">
                <a:solidFill>
                  <a:schemeClr val="tx1"/>
                </a:solidFill>
                <a:latin typeface="Times New Roman" pitchFamily="18" charset="0"/>
                <a:cs typeface="Times New Roman" pitchFamily="18" charset="0"/>
              </a:rPr>
              <a:t>Мал чарбачылык</a:t>
            </a:r>
            <a:endParaRPr lang="ru-RU" sz="1600" b="1" dirty="0">
              <a:solidFill>
                <a:schemeClr val="tx1"/>
              </a:solidFill>
              <a:latin typeface="Times New Roman" pitchFamily="18" charset="0"/>
              <a:cs typeface="Times New Roman" pitchFamily="18" charset="0"/>
            </a:endParaRPr>
          </a:p>
        </p:txBody>
      </p:sp>
      <p:sp>
        <p:nvSpPr>
          <p:cNvPr id="12" name="Скругленный прямоугольник 11"/>
          <p:cNvSpPr/>
          <p:nvPr/>
        </p:nvSpPr>
        <p:spPr>
          <a:xfrm>
            <a:off x="313303" y="3034888"/>
            <a:ext cx="2376264" cy="84288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a:solidFill>
                  <a:schemeClr val="tx1"/>
                </a:solidFill>
                <a:latin typeface="Times New Roman" pitchFamily="18" charset="0"/>
                <a:cs typeface="Times New Roman" pitchFamily="18" charset="0"/>
              </a:rPr>
              <a:t>Органикалык</a:t>
            </a:r>
            <a:r>
              <a:rPr lang="ru-RU" sz="1600" b="1" dirty="0">
                <a:solidFill>
                  <a:schemeClr val="tx1"/>
                </a:solidFill>
                <a:latin typeface="Times New Roman" pitchFamily="18" charset="0"/>
                <a:cs typeface="Times New Roman" pitchFamily="18" charset="0"/>
              </a:rPr>
              <a:t> </a:t>
            </a:r>
            <a:r>
              <a:rPr lang="ru-RU" sz="1600" b="1" dirty="0" err="1">
                <a:solidFill>
                  <a:schemeClr val="tx1"/>
                </a:solidFill>
                <a:latin typeface="Times New Roman" pitchFamily="18" charset="0"/>
                <a:cs typeface="Times New Roman" pitchFamily="18" charset="0"/>
              </a:rPr>
              <a:t>айыл</a:t>
            </a:r>
            <a:r>
              <a:rPr lang="ru-RU" sz="1600" b="1" dirty="0">
                <a:solidFill>
                  <a:schemeClr val="tx1"/>
                </a:solidFill>
                <a:latin typeface="Times New Roman" pitchFamily="18" charset="0"/>
                <a:cs typeface="Times New Roman" pitchFamily="18" charset="0"/>
              </a:rPr>
              <a:t> </a:t>
            </a:r>
            <a:r>
              <a:rPr lang="ru-RU" sz="1600" b="1" dirty="0" err="1">
                <a:solidFill>
                  <a:schemeClr val="tx1"/>
                </a:solidFill>
                <a:latin typeface="Times New Roman" pitchFamily="18" charset="0"/>
                <a:cs typeface="Times New Roman" pitchFamily="18" charset="0"/>
              </a:rPr>
              <a:t>чарбасы</a:t>
            </a:r>
            <a:r>
              <a:rPr lang="ru-RU" sz="1600" b="1" dirty="0">
                <a:solidFill>
                  <a:schemeClr val="tx1"/>
                </a:solidFill>
                <a:latin typeface="Times New Roman" pitchFamily="18" charset="0"/>
                <a:cs typeface="Times New Roman" pitchFamily="18" charset="0"/>
              </a:rPr>
              <a:t> </a:t>
            </a:r>
            <a:endParaRPr lang="ru-RU" sz="1600" b="1" i="1" dirty="0">
              <a:solidFill>
                <a:schemeClr val="tx1"/>
              </a:solidFill>
              <a:latin typeface="Times New Roman" pitchFamily="18" charset="0"/>
              <a:cs typeface="Times New Roman" pitchFamily="18" charset="0"/>
            </a:endParaRPr>
          </a:p>
        </p:txBody>
      </p:sp>
      <p:sp>
        <p:nvSpPr>
          <p:cNvPr id="13" name="Скругленный прямоугольник 12"/>
          <p:cNvSpPr/>
          <p:nvPr/>
        </p:nvSpPr>
        <p:spPr>
          <a:xfrm>
            <a:off x="2520399" y="1896135"/>
            <a:ext cx="2066528" cy="93610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a:solidFill>
                  <a:schemeClr val="tx1"/>
                </a:solidFill>
                <a:latin typeface="Times New Roman" pitchFamily="18" charset="0"/>
                <a:cs typeface="Times New Roman" pitchFamily="18" charset="0"/>
              </a:rPr>
              <a:t>Айыл чарба </a:t>
            </a:r>
            <a:r>
              <a:rPr lang="ru-RU" sz="1600" b="1" dirty="0" err="1" smtClean="0">
                <a:solidFill>
                  <a:schemeClr val="tx1"/>
                </a:solidFill>
                <a:latin typeface="Times New Roman" pitchFamily="18" charset="0"/>
                <a:cs typeface="Times New Roman" pitchFamily="18" charset="0"/>
              </a:rPr>
              <a:t>азыктарынын</a:t>
            </a:r>
            <a:r>
              <a:rPr lang="ru-RU" sz="1600" b="1" dirty="0" smtClean="0">
                <a:solidFill>
                  <a:schemeClr val="tx1"/>
                </a:solidFill>
                <a:latin typeface="Times New Roman" pitchFamily="18" charset="0"/>
                <a:cs typeface="Times New Roman" pitchFamily="18" charset="0"/>
              </a:rPr>
              <a:t>  </a:t>
            </a:r>
            <a:r>
              <a:rPr lang="ru-RU" sz="1600" b="1" dirty="0">
                <a:solidFill>
                  <a:schemeClr val="tx1"/>
                </a:solidFill>
                <a:latin typeface="Times New Roman" pitchFamily="18" charset="0"/>
                <a:cs typeface="Times New Roman" pitchFamily="18" charset="0"/>
              </a:rPr>
              <a:t>биржа </a:t>
            </a:r>
            <a:r>
              <a:rPr lang="ru-RU" sz="1600" b="1" dirty="0" err="1">
                <a:solidFill>
                  <a:schemeClr val="tx1"/>
                </a:solidFill>
                <a:latin typeface="Times New Roman" pitchFamily="18" charset="0"/>
                <a:cs typeface="Times New Roman" pitchFamily="18" charset="0"/>
              </a:rPr>
              <a:t>соодасы</a:t>
            </a:r>
            <a:endParaRPr lang="ru-RU" sz="1600" b="1" dirty="0">
              <a:solidFill>
                <a:schemeClr val="tx1"/>
              </a:solidFill>
              <a:latin typeface="Times New Roman" pitchFamily="18" charset="0"/>
              <a:cs typeface="Times New Roman" pitchFamily="18" charset="0"/>
            </a:endParaRPr>
          </a:p>
        </p:txBody>
      </p:sp>
      <p:sp>
        <p:nvSpPr>
          <p:cNvPr id="14" name="Скругленный прямоугольник 13"/>
          <p:cNvSpPr/>
          <p:nvPr/>
        </p:nvSpPr>
        <p:spPr>
          <a:xfrm>
            <a:off x="4893153" y="1924607"/>
            <a:ext cx="1440160" cy="879159"/>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smtClean="0">
                <a:solidFill>
                  <a:schemeClr val="tx1"/>
                </a:solidFill>
                <a:latin typeface="Times New Roman" pitchFamily="18" charset="0"/>
                <a:cs typeface="Times New Roman" pitchFamily="18" charset="0"/>
              </a:rPr>
              <a:t>Экспорттук</a:t>
            </a:r>
            <a:r>
              <a:rPr lang="ru-RU" sz="1600" b="1" dirty="0" smtClean="0">
                <a:solidFill>
                  <a:schemeClr val="tx1"/>
                </a:solidFill>
                <a:latin typeface="Times New Roman" pitchFamily="18" charset="0"/>
                <a:cs typeface="Times New Roman" pitchFamily="18" charset="0"/>
              </a:rPr>
              <a:t> потенциал</a:t>
            </a:r>
            <a:endParaRPr lang="ru-RU" sz="1600" b="1" dirty="0">
              <a:solidFill>
                <a:schemeClr val="tx1"/>
              </a:solidFill>
              <a:latin typeface="Times New Roman" pitchFamily="18" charset="0"/>
              <a:cs typeface="Times New Roman" pitchFamily="18" charset="0"/>
            </a:endParaRPr>
          </a:p>
        </p:txBody>
      </p:sp>
      <p:sp>
        <p:nvSpPr>
          <p:cNvPr id="15" name="Скругленный прямоугольник 14"/>
          <p:cNvSpPr/>
          <p:nvPr/>
        </p:nvSpPr>
        <p:spPr>
          <a:xfrm>
            <a:off x="6667197" y="1906987"/>
            <a:ext cx="1659302" cy="9144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a:solidFill>
                  <a:schemeClr val="tx1"/>
                </a:solidFill>
                <a:latin typeface="Times New Roman" pitchFamily="18" charset="0"/>
                <a:cs typeface="Times New Roman" pitchFamily="18" charset="0"/>
              </a:rPr>
              <a:t>К</a:t>
            </a:r>
            <a:r>
              <a:rPr lang="ru-RU" sz="1600" b="1" dirty="0" err="1" smtClean="0">
                <a:solidFill>
                  <a:schemeClr val="tx1"/>
                </a:solidFill>
                <a:latin typeface="Times New Roman" pitchFamily="18" charset="0"/>
                <a:cs typeface="Times New Roman" pitchFamily="18" charset="0"/>
              </a:rPr>
              <a:t>ампа</a:t>
            </a:r>
            <a:r>
              <a:rPr lang="ru-RU" sz="1600" b="1" dirty="0" smtClean="0">
                <a:solidFill>
                  <a:schemeClr val="tx1"/>
                </a:solidFill>
                <a:latin typeface="Times New Roman" pitchFamily="18" charset="0"/>
                <a:cs typeface="Times New Roman" pitchFamily="18" charset="0"/>
              </a:rPr>
              <a:t> </a:t>
            </a:r>
            <a:r>
              <a:rPr lang="ru-RU" sz="1600" b="1" dirty="0" err="1" smtClean="0">
                <a:solidFill>
                  <a:schemeClr val="tx1"/>
                </a:solidFill>
                <a:latin typeface="Times New Roman" pitchFamily="18" charset="0"/>
                <a:cs typeface="Times New Roman" pitchFamily="18" charset="0"/>
              </a:rPr>
              <a:t>күбөлүктөрүнүн</a:t>
            </a:r>
            <a:r>
              <a:rPr lang="ru-RU" sz="1600" b="1" dirty="0">
                <a:solidFill>
                  <a:schemeClr val="tx1"/>
                </a:solidFill>
                <a:latin typeface="Times New Roman" pitchFamily="18" charset="0"/>
                <a:cs typeface="Times New Roman" pitchFamily="18" charset="0"/>
              </a:rPr>
              <a:t> </a:t>
            </a:r>
            <a:r>
              <a:rPr lang="ru-RU" sz="1600" b="1" dirty="0" err="1" smtClean="0">
                <a:solidFill>
                  <a:schemeClr val="tx1"/>
                </a:solidFill>
                <a:latin typeface="Times New Roman" pitchFamily="18" charset="0"/>
                <a:cs typeface="Times New Roman" pitchFamily="18" charset="0"/>
              </a:rPr>
              <a:t>жүгүртүүсү</a:t>
            </a:r>
            <a:endParaRPr lang="ru-RU" sz="1600" b="1" dirty="0">
              <a:solidFill>
                <a:schemeClr val="tx1"/>
              </a:solidFill>
              <a:latin typeface="Times New Roman" pitchFamily="18" charset="0"/>
              <a:cs typeface="Times New Roman" pitchFamily="18" charset="0"/>
            </a:endParaRPr>
          </a:p>
        </p:txBody>
      </p:sp>
      <p:sp>
        <p:nvSpPr>
          <p:cNvPr id="16" name="Скругленный прямоугольник 15"/>
          <p:cNvSpPr/>
          <p:nvPr/>
        </p:nvSpPr>
        <p:spPr>
          <a:xfrm>
            <a:off x="7146240" y="3147354"/>
            <a:ext cx="1440159" cy="87394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y-KG" sz="1600" b="1" dirty="0" smtClean="0">
                <a:solidFill>
                  <a:schemeClr val="tx1"/>
                </a:solidFill>
                <a:latin typeface="Times New Roman" pitchFamily="18" charset="0"/>
                <a:cs typeface="Times New Roman" pitchFamily="18" charset="0"/>
              </a:rPr>
              <a:t>Балык чарба өнүктүрүү</a:t>
            </a:r>
            <a:endParaRPr lang="ru-RU" sz="1600" b="1" dirty="0">
              <a:solidFill>
                <a:schemeClr val="tx1"/>
              </a:solidFill>
              <a:latin typeface="Times New Roman" pitchFamily="18" charset="0"/>
              <a:cs typeface="Times New Roman" pitchFamily="18" charset="0"/>
            </a:endParaRPr>
          </a:p>
        </p:txBody>
      </p:sp>
      <p:sp>
        <p:nvSpPr>
          <p:cNvPr id="17" name="Скругленный прямоугольник 16"/>
          <p:cNvSpPr/>
          <p:nvPr/>
        </p:nvSpPr>
        <p:spPr>
          <a:xfrm>
            <a:off x="1043608" y="5301208"/>
            <a:ext cx="1951052" cy="84288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a:solidFill>
                  <a:schemeClr val="tx1"/>
                </a:solidFill>
                <a:latin typeface="Times New Roman" pitchFamily="18" charset="0"/>
                <a:cs typeface="Times New Roman" pitchFamily="18" charset="0"/>
              </a:rPr>
              <a:t>Фитосанитардык</a:t>
            </a:r>
            <a:r>
              <a:rPr lang="ru-RU" sz="1600" b="1" dirty="0">
                <a:solidFill>
                  <a:schemeClr val="tx1"/>
                </a:solidFill>
                <a:latin typeface="Times New Roman" pitchFamily="18" charset="0"/>
                <a:cs typeface="Times New Roman" pitchFamily="18" charset="0"/>
              </a:rPr>
              <a:t> </a:t>
            </a:r>
            <a:r>
              <a:rPr lang="ru-RU" sz="1600" b="1" dirty="0" err="1">
                <a:solidFill>
                  <a:schemeClr val="tx1"/>
                </a:solidFill>
                <a:latin typeface="Times New Roman" pitchFamily="18" charset="0"/>
                <a:cs typeface="Times New Roman" pitchFamily="18" charset="0"/>
              </a:rPr>
              <a:t>чаралар</a:t>
            </a:r>
            <a:r>
              <a:rPr lang="ru-RU" sz="1600" b="1" dirty="0">
                <a:solidFill>
                  <a:schemeClr val="tx1"/>
                </a:solidFill>
                <a:latin typeface="Times New Roman" pitchFamily="18" charset="0"/>
                <a:cs typeface="Times New Roman" pitchFamily="18" charset="0"/>
              </a:rPr>
              <a:t> </a:t>
            </a:r>
            <a:endParaRPr lang="ru-RU" sz="1600" b="1" i="1" dirty="0">
              <a:solidFill>
                <a:schemeClr val="tx1"/>
              </a:solidFill>
              <a:latin typeface="Times New Roman" pitchFamily="18" charset="0"/>
              <a:cs typeface="Times New Roman" pitchFamily="18" charset="0"/>
            </a:endParaRPr>
          </a:p>
        </p:txBody>
      </p:sp>
      <p:sp>
        <p:nvSpPr>
          <p:cNvPr id="18" name="Скругленный прямоугольник 17"/>
          <p:cNvSpPr/>
          <p:nvPr/>
        </p:nvSpPr>
        <p:spPr>
          <a:xfrm>
            <a:off x="5940152" y="5314427"/>
            <a:ext cx="1224136" cy="84239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a:solidFill>
                  <a:schemeClr val="tx1"/>
                </a:solidFill>
                <a:latin typeface="Times New Roman" pitchFamily="18" charset="0"/>
                <a:cs typeface="Times New Roman" pitchFamily="18" charset="0"/>
              </a:rPr>
              <a:t>Баа</a:t>
            </a:r>
            <a:r>
              <a:rPr lang="ru-RU" sz="1600" b="1" dirty="0">
                <a:solidFill>
                  <a:schemeClr val="tx1"/>
                </a:solidFill>
                <a:latin typeface="Times New Roman" pitchFamily="18" charset="0"/>
                <a:cs typeface="Times New Roman" pitchFamily="18" charset="0"/>
              </a:rPr>
              <a:t> саясаты </a:t>
            </a:r>
            <a:br>
              <a:rPr lang="ru-RU" sz="1600" b="1" dirty="0">
                <a:solidFill>
                  <a:schemeClr val="tx1"/>
                </a:solidFill>
                <a:latin typeface="Times New Roman" pitchFamily="18" charset="0"/>
                <a:cs typeface="Times New Roman" pitchFamily="18" charset="0"/>
              </a:rPr>
            </a:br>
            <a:endParaRPr lang="ru-RU" sz="1600" b="1" dirty="0">
              <a:solidFill>
                <a:schemeClr val="tx1"/>
              </a:solidFill>
              <a:latin typeface="Times New Roman" pitchFamily="18" charset="0"/>
              <a:cs typeface="Times New Roman" pitchFamily="18" charset="0"/>
            </a:endParaRPr>
          </a:p>
        </p:txBody>
      </p:sp>
      <p:sp>
        <p:nvSpPr>
          <p:cNvPr id="19" name="Скругленный прямоугольник 18"/>
          <p:cNvSpPr/>
          <p:nvPr/>
        </p:nvSpPr>
        <p:spPr>
          <a:xfrm>
            <a:off x="3419901" y="3034888"/>
            <a:ext cx="2948880" cy="98640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sz="1600" b="1" dirty="0" smtClean="0">
              <a:solidFill>
                <a:schemeClr val="tx1"/>
              </a:solidFill>
              <a:latin typeface="Times New Roman" pitchFamily="18" charset="0"/>
              <a:cs typeface="Times New Roman" pitchFamily="18" charset="0"/>
            </a:endParaRPr>
          </a:p>
          <a:p>
            <a:pPr algn="ctr"/>
            <a:r>
              <a:rPr lang="ru-RU" sz="1600" b="1" dirty="0" err="1" smtClean="0">
                <a:solidFill>
                  <a:schemeClr val="tx1"/>
                </a:solidFill>
                <a:latin typeface="Times New Roman" pitchFamily="18" charset="0"/>
                <a:cs typeface="Times New Roman" pitchFamily="18" charset="0"/>
              </a:rPr>
              <a:t>Ветеринардык</a:t>
            </a:r>
            <a:r>
              <a:rPr lang="ru-RU" sz="1600" b="1" dirty="0" smtClean="0">
                <a:solidFill>
                  <a:schemeClr val="tx1"/>
                </a:solidFill>
                <a:latin typeface="Times New Roman" pitchFamily="18" charset="0"/>
                <a:cs typeface="Times New Roman" pitchFamily="18" charset="0"/>
              </a:rPr>
              <a:t> </a:t>
            </a:r>
            <a:r>
              <a:rPr lang="ru-RU" sz="1600" b="1" dirty="0" err="1">
                <a:solidFill>
                  <a:schemeClr val="tx1"/>
                </a:solidFill>
                <a:latin typeface="Times New Roman" pitchFamily="18" charset="0"/>
                <a:cs typeface="Times New Roman" pitchFamily="18" charset="0"/>
              </a:rPr>
              <a:t>дары-дармек</a:t>
            </a:r>
            <a:r>
              <a:rPr lang="ru-RU" sz="1600" b="1" dirty="0">
                <a:solidFill>
                  <a:schemeClr val="tx1"/>
                </a:solidFill>
                <a:latin typeface="Times New Roman" pitchFamily="18" charset="0"/>
                <a:cs typeface="Times New Roman" pitchFamily="18" charset="0"/>
              </a:rPr>
              <a:t> </a:t>
            </a:r>
            <a:r>
              <a:rPr lang="ru-RU" sz="1600" b="1" dirty="0" err="1">
                <a:solidFill>
                  <a:schemeClr val="tx1"/>
                </a:solidFill>
                <a:latin typeface="Times New Roman" pitchFamily="18" charset="0"/>
                <a:cs typeface="Times New Roman" pitchFamily="18" charset="0"/>
              </a:rPr>
              <a:t>каражаттары</a:t>
            </a:r>
            <a:r>
              <a:rPr lang="ru-RU" sz="1600" b="1" dirty="0">
                <a:solidFill>
                  <a:schemeClr val="tx1"/>
                </a:solidFill>
                <a:latin typeface="Times New Roman" pitchFamily="18" charset="0"/>
                <a:cs typeface="Times New Roman" pitchFamily="18" charset="0"/>
              </a:rPr>
              <a:t>, </a:t>
            </a:r>
            <a:r>
              <a:rPr lang="ru-RU" sz="1600" b="1" dirty="0" err="1">
                <a:solidFill>
                  <a:schemeClr val="tx1"/>
                </a:solidFill>
                <a:latin typeface="Times New Roman" pitchFamily="18" charset="0"/>
                <a:cs typeface="Times New Roman" pitchFamily="18" charset="0"/>
              </a:rPr>
              <a:t>тоюттар</a:t>
            </a:r>
            <a:r>
              <a:rPr lang="ru-RU" sz="1600" b="1" dirty="0">
                <a:solidFill>
                  <a:schemeClr val="tx1"/>
                </a:solidFill>
                <a:latin typeface="Times New Roman" pitchFamily="18" charset="0"/>
                <a:cs typeface="Times New Roman" pitchFamily="18" charset="0"/>
              </a:rPr>
              <a:t> жана </a:t>
            </a:r>
            <a:r>
              <a:rPr lang="ru-RU" sz="1600" b="1" dirty="0" err="1">
                <a:solidFill>
                  <a:schemeClr val="tx1"/>
                </a:solidFill>
                <a:latin typeface="Times New Roman" pitchFamily="18" charset="0"/>
                <a:cs typeface="Times New Roman" pitchFamily="18" charset="0"/>
              </a:rPr>
              <a:t>тоют</a:t>
            </a:r>
            <a:r>
              <a:rPr lang="ru-RU" sz="1600" b="1" dirty="0">
                <a:solidFill>
                  <a:schemeClr val="tx1"/>
                </a:solidFill>
                <a:latin typeface="Times New Roman" pitchFamily="18" charset="0"/>
                <a:cs typeface="Times New Roman" pitchFamily="18" charset="0"/>
              </a:rPr>
              <a:t> </a:t>
            </a:r>
            <a:r>
              <a:rPr lang="ru-RU" sz="1600" b="1" dirty="0" err="1">
                <a:solidFill>
                  <a:schemeClr val="tx1"/>
                </a:solidFill>
                <a:latin typeface="Times New Roman" pitchFamily="18" charset="0"/>
                <a:cs typeface="Times New Roman" pitchFamily="18" charset="0"/>
              </a:rPr>
              <a:t>кошумчалары</a:t>
            </a:r>
            <a:r>
              <a:rPr lang="ru-RU" sz="1600" b="1" dirty="0">
                <a:solidFill>
                  <a:schemeClr val="tx1"/>
                </a:solidFill>
                <a:latin typeface="Times New Roman" pitchFamily="18" charset="0"/>
                <a:cs typeface="Times New Roman" pitchFamily="18" charset="0"/>
              </a:rPr>
              <a:t> </a:t>
            </a:r>
            <a:br>
              <a:rPr lang="ru-RU" sz="1600" b="1" dirty="0">
                <a:solidFill>
                  <a:schemeClr val="tx1"/>
                </a:solidFill>
                <a:latin typeface="Times New Roman" pitchFamily="18" charset="0"/>
                <a:cs typeface="Times New Roman" pitchFamily="18" charset="0"/>
              </a:rPr>
            </a:br>
            <a:endParaRPr lang="ru-RU" sz="1600" b="1" dirty="0">
              <a:solidFill>
                <a:schemeClr val="tx1"/>
              </a:solidFill>
              <a:latin typeface="Times New Roman" pitchFamily="18" charset="0"/>
              <a:cs typeface="Times New Roman" pitchFamily="18" charset="0"/>
            </a:endParaRPr>
          </a:p>
        </p:txBody>
      </p:sp>
      <p:sp>
        <p:nvSpPr>
          <p:cNvPr id="20" name="Скругленный прямоугольник 19"/>
          <p:cNvSpPr/>
          <p:nvPr/>
        </p:nvSpPr>
        <p:spPr>
          <a:xfrm>
            <a:off x="3419901" y="5301208"/>
            <a:ext cx="1490405" cy="84288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a:solidFill>
                  <a:schemeClr val="tx1"/>
                </a:solidFill>
                <a:latin typeface="Times New Roman" pitchFamily="18" charset="0"/>
                <a:cs typeface="Times New Roman" pitchFamily="18" charset="0"/>
              </a:rPr>
              <a:t>Мелиорация</a:t>
            </a:r>
          </a:p>
        </p:txBody>
      </p:sp>
      <p:sp>
        <p:nvSpPr>
          <p:cNvPr id="21" name="Скругленный прямоугольник 20"/>
          <p:cNvSpPr/>
          <p:nvPr/>
        </p:nvSpPr>
        <p:spPr>
          <a:xfrm>
            <a:off x="3054194" y="4149080"/>
            <a:ext cx="1839081" cy="101604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err="1">
                <a:solidFill>
                  <a:schemeClr val="tx1"/>
                </a:solidFill>
                <a:latin typeface="Times New Roman" pitchFamily="18" charset="0"/>
                <a:cs typeface="Times New Roman" pitchFamily="18" charset="0"/>
              </a:rPr>
              <a:t>Ветеринардык</a:t>
            </a:r>
            <a:r>
              <a:rPr lang="ru-RU" sz="1600" b="1" dirty="0">
                <a:solidFill>
                  <a:schemeClr val="tx1"/>
                </a:solidFill>
                <a:latin typeface="Times New Roman" pitchFamily="18" charset="0"/>
                <a:cs typeface="Times New Roman" pitchFamily="18" charset="0"/>
              </a:rPr>
              <a:t> </a:t>
            </a:r>
            <a:r>
              <a:rPr lang="ru-RU" sz="1600" b="1" dirty="0" err="1">
                <a:solidFill>
                  <a:schemeClr val="tx1"/>
                </a:solidFill>
                <a:latin typeface="Times New Roman" pitchFamily="18" charset="0"/>
                <a:cs typeface="Times New Roman" pitchFamily="18" charset="0"/>
              </a:rPr>
              <a:t>чаралар</a:t>
            </a:r>
            <a:r>
              <a:rPr lang="ru-RU" sz="1600" b="1" dirty="0">
                <a:solidFill>
                  <a:schemeClr val="tx1"/>
                </a:solidFill>
                <a:latin typeface="Times New Roman" pitchFamily="18" charset="0"/>
                <a:cs typeface="Times New Roman" pitchFamily="18" charset="0"/>
              </a:rPr>
              <a:t> </a:t>
            </a:r>
            <a:br>
              <a:rPr lang="ru-RU" sz="1600" b="1" dirty="0">
                <a:solidFill>
                  <a:schemeClr val="tx1"/>
                </a:solidFill>
                <a:latin typeface="Times New Roman" pitchFamily="18" charset="0"/>
                <a:cs typeface="Times New Roman" pitchFamily="18" charset="0"/>
              </a:rPr>
            </a:br>
            <a:endParaRPr lang="ru-RU" sz="1600" b="1" dirty="0">
              <a:solidFill>
                <a:schemeClr val="tx1"/>
              </a:solidFill>
              <a:latin typeface="Times New Roman" pitchFamily="18" charset="0"/>
              <a:cs typeface="Times New Roman" pitchFamily="18" charset="0"/>
            </a:endParaRPr>
          </a:p>
        </p:txBody>
      </p:sp>
      <p:pic>
        <p:nvPicPr>
          <p:cNvPr id="22" name="Рисунок 21" descr="1502684637_eaes2.jpeg"/>
          <p:cNvPicPr>
            <a:picLocks noChangeAspect="1"/>
          </p:cNvPicPr>
          <p:nvPr/>
        </p:nvPicPr>
        <p:blipFill>
          <a:blip r:embed="rId2" cstate="print"/>
          <a:stretch>
            <a:fillRect/>
          </a:stretch>
        </p:blipFill>
        <p:spPr>
          <a:xfrm>
            <a:off x="7955280" y="-1"/>
            <a:ext cx="1188719" cy="834391"/>
          </a:xfrm>
          <a:prstGeom prst="rect">
            <a:avLst/>
          </a:prstGeom>
        </p:spPr>
      </p:pic>
      <p:pic>
        <p:nvPicPr>
          <p:cNvPr id="23" name="Picture 6" descr="Logo-копи"/>
          <p:cNvPicPr preferRelativeResize="0">
            <a:picLocks noChangeAspect="1" noChangeArrowheads="1"/>
          </p:cNvPicPr>
          <p:nvPr/>
        </p:nvPicPr>
        <p:blipFill>
          <a:blip r:embed="rId3" cstate="print"/>
          <a:srcRect/>
          <a:stretch>
            <a:fillRect/>
          </a:stretch>
        </p:blipFill>
        <p:spPr bwMode="auto">
          <a:xfrm>
            <a:off x="-194310" y="-160020"/>
            <a:ext cx="1455961" cy="1154430"/>
          </a:xfrm>
          <a:prstGeom prst="rect">
            <a:avLst/>
          </a:prstGeom>
          <a:noFill/>
          <a:ln w="9525">
            <a:noFill/>
            <a:miter lim="800000"/>
            <a:headEnd/>
            <a:tailEnd/>
          </a:ln>
        </p:spPr>
      </p:pic>
    </p:spTree>
    <p:extLst>
      <p:ext uri="{BB962C8B-B14F-4D97-AF65-F5344CB8AC3E}">
        <p14:creationId xmlns:p14="http://schemas.microsoft.com/office/powerpoint/2010/main" val="3066703486"/>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anim calcmode="lin" valueType="num">
                                      <p:cBhvr>
                                        <p:cTn id="8" dur="500" fill="hold"/>
                                        <p:tgtEl>
                                          <p:spTgt spid="6"/>
                                        </p:tgtEl>
                                        <p:attrNameLst>
                                          <p:attrName>ppt_x</p:attrName>
                                        </p:attrNameLst>
                                      </p:cBhvr>
                                      <p:tavLst>
                                        <p:tav tm="0">
                                          <p:val>
                                            <p:strVal val="#ppt_x"/>
                                          </p:val>
                                        </p:tav>
                                        <p:tav tm="100000">
                                          <p:val>
                                            <p:strVal val="#ppt_x"/>
                                          </p:val>
                                        </p:tav>
                                      </p:tavLst>
                                    </p:anim>
                                    <p:anim calcmode="lin" valueType="num">
                                      <p:cBhvr>
                                        <p:cTn id="9" dur="5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 presetClass="entr" presetSubtype="16"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ox(in)">
                                      <p:cBhvr>
                                        <p:cTn id="13" dur="500"/>
                                        <p:tgtEl>
                                          <p:spTgt spid="7"/>
                                        </p:tgtEl>
                                      </p:cBhvr>
                                    </p:animEffect>
                                  </p:childTnLst>
                                </p:cTn>
                              </p:par>
                            </p:childTnLst>
                          </p:cTn>
                        </p:par>
                        <p:par>
                          <p:cTn id="14" fill="hold">
                            <p:stCondLst>
                              <p:cond delay="1000"/>
                            </p:stCondLst>
                            <p:childTnLst>
                              <p:par>
                                <p:cTn id="15" presetID="4" presetClass="entr" presetSubtype="16"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
                                        <p:tgtEl>
                                          <p:spTgt spid="11"/>
                                        </p:tgtEl>
                                      </p:cBhvr>
                                    </p:animEffect>
                                  </p:childTnLst>
                                </p:cTn>
                              </p:par>
                            </p:childTnLst>
                          </p:cTn>
                        </p:par>
                        <p:par>
                          <p:cTn id="18" fill="hold">
                            <p:stCondLst>
                              <p:cond delay="1500"/>
                            </p:stCondLst>
                            <p:childTnLst>
                              <p:par>
                                <p:cTn id="19" presetID="4" presetClass="entr" presetSubtype="16"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ox(in)">
                                      <p:cBhvr>
                                        <p:cTn id="21" dur="500"/>
                                        <p:tgtEl>
                                          <p:spTgt spid="8"/>
                                        </p:tgtEl>
                                      </p:cBhvr>
                                    </p:animEffect>
                                  </p:childTnLst>
                                </p:cTn>
                              </p:par>
                            </p:childTnLst>
                          </p:cTn>
                        </p:par>
                        <p:par>
                          <p:cTn id="22" fill="hold">
                            <p:stCondLst>
                              <p:cond delay="2000"/>
                            </p:stCondLst>
                            <p:childTnLst>
                              <p:par>
                                <p:cTn id="23" presetID="4" presetClass="entr" presetSubtype="16" fill="hold" grpId="0" nodeType="after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box(in)">
                                      <p:cBhvr>
                                        <p:cTn id="25" dur="500"/>
                                        <p:tgtEl>
                                          <p:spTgt spid="13"/>
                                        </p:tgtEl>
                                      </p:cBhvr>
                                    </p:animEffect>
                                  </p:childTnLst>
                                </p:cTn>
                              </p:par>
                            </p:childTnLst>
                          </p:cTn>
                        </p:par>
                        <p:par>
                          <p:cTn id="26" fill="hold">
                            <p:stCondLst>
                              <p:cond delay="2500"/>
                            </p:stCondLst>
                            <p:childTnLst>
                              <p:par>
                                <p:cTn id="27" presetID="4" presetClass="entr" presetSubtype="16"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box(in)">
                                      <p:cBhvr>
                                        <p:cTn id="29" dur="500"/>
                                        <p:tgtEl>
                                          <p:spTgt spid="14"/>
                                        </p:tgtEl>
                                      </p:cBhvr>
                                    </p:animEffect>
                                  </p:childTnLst>
                                </p:cTn>
                              </p:par>
                            </p:childTnLst>
                          </p:cTn>
                        </p:par>
                        <p:par>
                          <p:cTn id="30" fill="hold">
                            <p:stCondLst>
                              <p:cond delay="3000"/>
                            </p:stCondLst>
                            <p:childTnLst>
                              <p:par>
                                <p:cTn id="31" presetID="4" presetClass="entr" presetSubtype="16"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box(in)">
                                      <p:cBhvr>
                                        <p:cTn id="33" dur="500"/>
                                        <p:tgtEl>
                                          <p:spTgt spid="15"/>
                                        </p:tgtEl>
                                      </p:cBhvr>
                                    </p:animEffect>
                                  </p:childTnLst>
                                </p:cTn>
                              </p:par>
                            </p:childTnLst>
                          </p:cTn>
                        </p:par>
                        <p:par>
                          <p:cTn id="34" fill="hold">
                            <p:stCondLst>
                              <p:cond delay="3500"/>
                            </p:stCondLst>
                            <p:childTnLst>
                              <p:par>
                                <p:cTn id="35" presetID="4" presetClass="entr" presetSubtype="16"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ox(in)">
                                      <p:cBhvr>
                                        <p:cTn id="37" dur="500"/>
                                        <p:tgtEl>
                                          <p:spTgt spid="12"/>
                                        </p:tgtEl>
                                      </p:cBhvr>
                                    </p:animEffect>
                                  </p:childTnLst>
                                </p:cTn>
                              </p:par>
                            </p:childTnLst>
                          </p:cTn>
                        </p:par>
                        <p:par>
                          <p:cTn id="38" fill="hold">
                            <p:stCondLst>
                              <p:cond delay="4000"/>
                            </p:stCondLst>
                            <p:childTnLst>
                              <p:par>
                                <p:cTn id="39" presetID="4" presetClass="entr" presetSubtype="16" fill="hold" grpId="0" nodeType="after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box(in)">
                                      <p:cBhvr>
                                        <p:cTn id="41" dur="500"/>
                                        <p:tgtEl>
                                          <p:spTgt spid="19"/>
                                        </p:tgtEl>
                                      </p:cBhvr>
                                    </p:animEffect>
                                  </p:childTnLst>
                                </p:cTn>
                              </p:par>
                            </p:childTnLst>
                          </p:cTn>
                        </p:par>
                        <p:par>
                          <p:cTn id="42" fill="hold">
                            <p:stCondLst>
                              <p:cond delay="4500"/>
                            </p:stCondLst>
                            <p:childTnLst>
                              <p:par>
                                <p:cTn id="43" presetID="4" presetClass="entr" presetSubtype="16"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box(in)">
                                      <p:cBhvr>
                                        <p:cTn id="45" dur="500"/>
                                        <p:tgtEl>
                                          <p:spTgt spid="16"/>
                                        </p:tgtEl>
                                      </p:cBhvr>
                                    </p:animEffect>
                                  </p:childTnLst>
                                </p:cTn>
                              </p:par>
                            </p:childTnLst>
                          </p:cTn>
                        </p:par>
                        <p:par>
                          <p:cTn id="46" fill="hold">
                            <p:stCondLst>
                              <p:cond delay="5000"/>
                            </p:stCondLst>
                            <p:childTnLst>
                              <p:par>
                                <p:cTn id="47" presetID="4" presetClass="entr" presetSubtype="16" fill="hold" grpId="0" nodeType="after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box(in)">
                                      <p:cBhvr>
                                        <p:cTn id="49" dur="500"/>
                                        <p:tgtEl>
                                          <p:spTgt spid="10"/>
                                        </p:tgtEl>
                                      </p:cBhvr>
                                    </p:animEffect>
                                  </p:childTnLst>
                                </p:cTn>
                              </p:par>
                            </p:childTnLst>
                          </p:cTn>
                        </p:par>
                        <p:par>
                          <p:cTn id="50" fill="hold">
                            <p:stCondLst>
                              <p:cond delay="5500"/>
                            </p:stCondLst>
                            <p:childTnLst>
                              <p:par>
                                <p:cTn id="51" presetID="4" presetClass="entr" presetSubtype="16" fill="hold" grpId="0" nodeType="afterEffect">
                                  <p:stCondLst>
                                    <p:cond delay="0"/>
                                  </p:stCondLst>
                                  <p:childTnLst>
                                    <p:set>
                                      <p:cBhvr>
                                        <p:cTn id="52" dur="1" fill="hold">
                                          <p:stCondLst>
                                            <p:cond delay="0"/>
                                          </p:stCondLst>
                                        </p:cTn>
                                        <p:tgtEl>
                                          <p:spTgt spid="21"/>
                                        </p:tgtEl>
                                        <p:attrNameLst>
                                          <p:attrName>style.visibility</p:attrName>
                                        </p:attrNameLst>
                                      </p:cBhvr>
                                      <p:to>
                                        <p:strVal val="visible"/>
                                      </p:to>
                                    </p:set>
                                    <p:animEffect transition="in" filter="box(in)">
                                      <p:cBhvr>
                                        <p:cTn id="53" dur="500"/>
                                        <p:tgtEl>
                                          <p:spTgt spid="21"/>
                                        </p:tgtEl>
                                      </p:cBhvr>
                                    </p:animEffect>
                                  </p:childTnLst>
                                </p:cTn>
                              </p:par>
                            </p:childTnLst>
                          </p:cTn>
                        </p:par>
                        <p:par>
                          <p:cTn id="54" fill="hold">
                            <p:stCondLst>
                              <p:cond delay="6000"/>
                            </p:stCondLst>
                            <p:childTnLst>
                              <p:par>
                                <p:cTn id="55" presetID="4" presetClass="entr" presetSubtype="16" fill="hold" grpId="0" nodeType="after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box(in)">
                                      <p:cBhvr>
                                        <p:cTn id="57" dur="500"/>
                                        <p:tgtEl>
                                          <p:spTgt spid="9"/>
                                        </p:tgtEl>
                                      </p:cBhvr>
                                    </p:animEffect>
                                  </p:childTnLst>
                                </p:cTn>
                              </p:par>
                            </p:childTnLst>
                          </p:cTn>
                        </p:par>
                        <p:par>
                          <p:cTn id="58" fill="hold">
                            <p:stCondLst>
                              <p:cond delay="6500"/>
                            </p:stCondLst>
                            <p:childTnLst>
                              <p:par>
                                <p:cTn id="59" presetID="4" presetClass="entr" presetSubtype="16" fill="hold" grpId="0" nodeType="after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box(in)">
                                      <p:cBhvr>
                                        <p:cTn id="61" dur="500"/>
                                        <p:tgtEl>
                                          <p:spTgt spid="17"/>
                                        </p:tgtEl>
                                      </p:cBhvr>
                                    </p:animEffect>
                                  </p:childTnLst>
                                </p:cTn>
                              </p:par>
                            </p:childTnLst>
                          </p:cTn>
                        </p:par>
                        <p:par>
                          <p:cTn id="62" fill="hold">
                            <p:stCondLst>
                              <p:cond delay="7000"/>
                            </p:stCondLst>
                            <p:childTnLst>
                              <p:par>
                                <p:cTn id="63" presetID="4" presetClass="entr" presetSubtype="16" fill="hold" grpId="0" nodeType="afterEffect">
                                  <p:stCondLst>
                                    <p:cond delay="0"/>
                                  </p:stCondLst>
                                  <p:childTnLst>
                                    <p:set>
                                      <p:cBhvr>
                                        <p:cTn id="64" dur="1" fill="hold">
                                          <p:stCondLst>
                                            <p:cond delay="0"/>
                                          </p:stCondLst>
                                        </p:cTn>
                                        <p:tgtEl>
                                          <p:spTgt spid="20"/>
                                        </p:tgtEl>
                                        <p:attrNameLst>
                                          <p:attrName>style.visibility</p:attrName>
                                        </p:attrNameLst>
                                      </p:cBhvr>
                                      <p:to>
                                        <p:strVal val="visible"/>
                                      </p:to>
                                    </p:set>
                                    <p:animEffect transition="in" filter="box(in)">
                                      <p:cBhvr>
                                        <p:cTn id="65" dur="500"/>
                                        <p:tgtEl>
                                          <p:spTgt spid="20"/>
                                        </p:tgtEl>
                                      </p:cBhvr>
                                    </p:animEffect>
                                  </p:childTnLst>
                                </p:cTn>
                              </p:par>
                            </p:childTnLst>
                          </p:cTn>
                        </p:par>
                        <p:par>
                          <p:cTn id="66" fill="hold">
                            <p:stCondLst>
                              <p:cond delay="7500"/>
                            </p:stCondLst>
                            <p:childTnLst>
                              <p:par>
                                <p:cTn id="67" presetID="4" presetClass="entr" presetSubtype="16" fill="hold" grpId="0" nodeType="afterEffect">
                                  <p:stCondLst>
                                    <p:cond delay="0"/>
                                  </p:stCondLst>
                                  <p:childTnLst>
                                    <p:set>
                                      <p:cBhvr>
                                        <p:cTn id="68" dur="1" fill="hold">
                                          <p:stCondLst>
                                            <p:cond delay="0"/>
                                          </p:stCondLst>
                                        </p:cTn>
                                        <p:tgtEl>
                                          <p:spTgt spid="18"/>
                                        </p:tgtEl>
                                        <p:attrNameLst>
                                          <p:attrName>style.visibility</p:attrName>
                                        </p:attrNameLst>
                                      </p:cBhvr>
                                      <p:to>
                                        <p:strVal val="visible"/>
                                      </p:to>
                                    </p:set>
                                    <p:animEffect transition="in" filter="box(in)">
                                      <p:cBhvr>
                                        <p:cTn id="6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300" b="1" dirty="0" err="1" smtClean="0">
                <a:latin typeface="Times New Roman" pitchFamily="18" charset="0"/>
                <a:ea typeface="+mn-ea"/>
                <a:cs typeface="Times New Roman" pitchFamily="18" charset="0"/>
              </a:rPr>
              <a:t>Сезгич</a:t>
            </a:r>
            <a:r>
              <a:rPr lang="ru-RU" sz="2300" b="1" dirty="0" smtClean="0">
                <a:latin typeface="Times New Roman" pitchFamily="18" charset="0"/>
                <a:ea typeface="+mn-ea"/>
                <a:cs typeface="Times New Roman" pitchFamily="18" charset="0"/>
              </a:rPr>
              <a:t> </a:t>
            </a:r>
            <a:r>
              <a:rPr lang="ru-RU" sz="2300" b="1" dirty="0">
                <a:latin typeface="Times New Roman" pitchFamily="18" charset="0"/>
                <a:ea typeface="+mn-ea"/>
                <a:cs typeface="Times New Roman" pitchFamily="18" charset="0"/>
              </a:rPr>
              <a:t>айыл чарба </a:t>
            </a:r>
            <a:r>
              <a:rPr lang="ru-RU" sz="2300" b="1" dirty="0" err="1" smtClean="0">
                <a:latin typeface="Times New Roman" pitchFamily="18" charset="0"/>
                <a:ea typeface="+mn-ea"/>
                <a:cs typeface="Times New Roman" pitchFamily="18" charset="0"/>
              </a:rPr>
              <a:t>азыктары</a:t>
            </a:r>
            <a:r>
              <a:rPr lang="ru-RU" sz="2300" b="1" dirty="0" smtClean="0">
                <a:latin typeface="Times New Roman" pitchFamily="18" charset="0"/>
                <a:ea typeface="+mn-ea"/>
                <a:cs typeface="Times New Roman" pitchFamily="18" charset="0"/>
              </a:rPr>
              <a:t> </a:t>
            </a:r>
            <a:br>
              <a:rPr lang="ru-RU" sz="2300" b="1" dirty="0" smtClean="0">
                <a:latin typeface="Times New Roman" pitchFamily="18" charset="0"/>
                <a:ea typeface="+mn-ea"/>
                <a:cs typeface="Times New Roman" pitchFamily="18" charset="0"/>
              </a:rPr>
            </a:br>
            <a:r>
              <a:rPr lang="ru-RU" sz="2300" b="1" dirty="0" smtClean="0">
                <a:latin typeface="Times New Roman" pitchFamily="18" charset="0"/>
                <a:ea typeface="+mn-ea"/>
                <a:cs typeface="Times New Roman" pitchFamily="18" charset="0"/>
              </a:rPr>
              <a:t>боюнча</a:t>
            </a:r>
            <a:br>
              <a:rPr lang="ru-RU" sz="2300" b="1" dirty="0" smtClean="0">
                <a:latin typeface="Times New Roman" pitchFamily="18" charset="0"/>
                <a:ea typeface="+mn-ea"/>
                <a:cs typeface="Times New Roman" pitchFamily="18" charset="0"/>
              </a:rPr>
            </a:br>
            <a:r>
              <a:rPr lang="ru-RU" sz="2300" b="1" dirty="0" err="1" smtClean="0">
                <a:latin typeface="Times New Roman" pitchFamily="18" charset="0"/>
                <a:ea typeface="+mn-ea"/>
                <a:cs typeface="Times New Roman" pitchFamily="18" charset="0"/>
              </a:rPr>
              <a:t>жумушчу</a:t>
            </a:r>
            <a:r>
              <a:rPr lang="ru-RU" sz="2300" b="1" dirty="0" smtClean="0">
                <a:latin typeface="Times New Roman" pitchFamily="18" charset="0"/>
                <a:ea typeface="+mn-ea"/>
                <a:cs typeface="Times New Roman" pitchFamily="18" charset="0"/>
              </a:rPr>
              <a:t> </a:t>
            </a:r>
            <a:r>
              <a:rPr lang="ru-RU" sz="2300" b="1" dirty="0" err="1" smtClean="0">
                <a:latin typeface="Times New Roman" pitchFamily="18" charset="0"/>
                <a:ea typeface="+mn-ea"/>
                <a:cs typeface="Times New Roman" pitchFamily="18" charset="0"/>
              </a:rPr>
              <a:t>топтору</a:t>
            </a:r>
            <a:endParaRPr lang="ru-RU" sz="2300" b="1" dirty="0">
              <a:latin typeface="Times New Roman" pitchFamily="18" charset="0"/>
              <a:ea typeface="+mn-ea"/>
              <a:cs typeface="Times New Roman" pitchFamily="18" charset="0"/>
            </a:endParaRPr>
          </a:p>
        </p:txBody>
      </p:sp>
      <p:graphicFrame>
        <p:nvGraphicFramePr>
          <p:cNvPr id="7" name="Объект 6"/>
          <p:cNvGraphicFramePr>
            <a:graphicFrameLocks noGrp="1"/>
          </p:cNvGraphicFramePr>
          <p:nvPr>
            <p:ph idx="1"/>
            <p:extLst>
              <p:ext uri="{D42A27DB-BD31-4B8C-83A1-F6EECF244321}">
                <p14:modId xmlns:p14="http://schemas.microsoft.com/office/powerpoint/2010/main" val="54310008"/>
              </p:ext>
            </p:extLst>
          </p:nvPr>
        </p:nvGraphicFramePr>
        <p:xfrm>
          <a:off x="457200" y="1600200"/>
          <a:ext cx="8229600" cy="4853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Рисунок 3" descr="1502684637_eaes2.jpeg"/>
          <p:cNvPicPr>
            <a:picLocks noChangeAspect="1"/>
          </p:cNvPicPr>
          <p:nvPr/>
        </p:nvPicPr>
        <p:blipFill>
          <a:blip r:embed="rId7" cstate="print"/>
          <a:stretch>
            <a:fillRect/>
          </a:stretch>
        </p:blipFill>
        <p:spPr>
          <a:xfrm>
            <a:off x="7795260" y="-1"/>
            <a:ext cx="1348739" cy="1051561"/>
          </a:xfrm>
          <a:prstGeom prst="rect">
            <a:avLst/>
          </a:prstGeom>
        </p:spPr>
      </p:pic>
      <p:pic>
        <p:nvPicPr>
          <p:cNvPr id="5" name="Picture 6" descr="Logo-копи"/>
          <p:cNvPicPr preferRelativeResize="0">
            <a:picLocks noChangeAspect="1" noChangeArrowheads="1"/>
          </p:cNvPicPr>
          <p:nvPr/>
        </p:nvPicPr>
        <p:blipFill>
          <a:blip r:embed="rId8" cstate="print"/>
          <a:srcRect/>
          <a:stretch>
            <a:fillRect/>
          </a:stretch>
        </p:blipFill>
        <p:spPr bwMode="auto">
          <a:xfrm>
            <a:off x="-194310" y="-160020"/>
            <a:ext cx="1917256" cy="1520190"/>
          </a:xfrm>
          <a:prstGeom prst="rect">
            <a:avLst/>
          </a:prstGeom>
          <a:noFill/>
          <a:ln w="9525">
            <a:noFill/>
            <a:miter lim="800000"/>
            <a:headEnd/>
            <a:tailEnd/>
          </a:ln>
        </p:spPr>
      </p:pic>
    </p:spTree>
    <p:extLst>
      <p:ext uri="{BB962C8B-B14F-4D97-AF65-F5344CB8AC3E}">
        <p14:creationId xmlns:p14="http://schemas.microsoft.com/office/powerpoint/2010/main" val="3622595067"/>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2.5"/>
                                          </p:val>
                                        </p:tav>
                                        <p:tav tm="100000">
                                          <p:val>
                                            <p:strVal val="#ppt_w"/>
                                          </p:val>
                                        </p:tav>
                                      </p:tavLst>
                                    </p:anim>
                                    <p:anim calcmode="lin" valueType="num">
                                      <p:cBhvr>
                                        <p:cTn id="8" dur="1000" fill="hold"/>
                                        <p:tgtEl>
                                          <p:spTgt spid="7"/>
                                        </p:tgtEl>
                                        <p:attrNameLst>
                                          <p:attrName>ppt_h</p:attrName>
                                        </p:attrNameLst>
                                      </p:cBhvr>
                                      <p:tavLst>
                                        <p:tav tm="0">
                                          <p:val>
                                            <p:strVal val="#ppt_h*0.01"/>
                                          </p:val>
                                        </p:tav>
                                        <p:tav tm="100000">
                                          <p:val>
                                            <p:strVal val="#ppt_h"/>
                                          </p:val>
                                        </p:tav>
                                      </p:tavLst>
                                    </p:anim>
                                    <p:anim calcmode="lin" valueType="num">
                                      <p:cBhvr>
                                        <p:cTn id="9" dur="1000" fill="hold"/>
                                        <p:tgtEl>
                                          <p:spTgt spid="7"/>
                                        </p:tgtEl>
                                        <p:attrNameLst>
                                          <p:attrName>ppt_x</p:attrName>
                                        </p:attrNameLst>
                                      </p:cBhvr>
                                      <p:tavLst>
                                        <p:tav tm="0">
                                          <p:val>
                                            <p:strVal val="#ppt_x"/>
                                          </p:val>
                                        </p:tav>
                                        <p:tav tm="100000">
                                          <p:val>
                                            <p:strVal val="#ppt_x"/>
                                          </p:val>
                                        </p:tav>
                                      </p:tavLst>
                                    </p:anim>
                                    <p:anim calcmode="lin" valueType="num">
                                      <p:cBhvr>
                                        <p:cTn id="10" dur="1000" fill="hold"/>
                                        <p:tgtEl>
                                          <p:spTgt spid="7"/>
                                        </p:tgtEl>
                                        <p:attrNameLst>
                                          <p:attrName>ppt_y</p:attrName>
                                        </p:attrNameLst>
                                      </p:cBhvr>
                                      <p:tavLst>
                                        <p:tav tm="0">
                                          <p:val>
                                            <p:strVal val="#ppt_h+1"/>
                                          </p:val>
                                        </p:tav>
                                        <p:tav tm="100000">
                                          <p:val>
                                            <p:strVal val="#ppt_y"/>
                                          </p:val>
                                        </p:tav>
                                      </p:tavLst>
                                    </p:anim>
                                    <p:animEffect transition="in" filter="fade">
                                      <p:cBhvr>
                                        <p:cTn id="11"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Содержимое 2"/>
          <p:cNvSpPr>
            <a:spLocks noGrp="1"/>
          </p:cNvSpPr>
          <p:nvPr>
            <p:ph idx="1"/>
          </p:nvPr>
        </p:nvSpPr>
        <p:spPr>
          <a:xfrm>
            <a:off x="536973" y="579438"/>
            <a:ext cx="7978378" cy="5551487"/>
          </a:xfrm>
          <a:blipFill dpi="0" rotWithShape="1">
            <a:blip r:embed="rId2" cstate="print"/>
            <a:srcRect/>
            <a:stretch>
              <a:fillRect/>
            </a:stretch>
          </a:blipFill>
        </p:spPr>
        <p:txBody>
          <a:bodyPr>
            <a:normAutofit/>
          </a:bodyPr>
          <a:lstStyle/>
          <a:p>
            <a:pPr marL="274320" indent="-274320" algn="ctr" eaLnBrk="1" fontAlgn="auto" hangingPunct="1">
              <a:spcAft>
                <a:spcPts val="0"/>
              </a:spcAft>
              <a:buClr>
                <a:schemeClr val="accent3"/>
              </a:buClr>
              <a:buFont typeface="Arial" pitchFamily="34" charset="0"/>
              <a:buNone/>
              <a:defRPr/>
            </a:pPr>
            <a:endParaRPr lang="ru-RU" sz="6000" dirty="0" smtClean="0">
              <a:solidFill>
                <a:schemeClr val="accent2">
                  <a:lumMod val="50000"/>
                </a:schemeClr>
              </a:solidFill>
              <a:latin typeface="Times New Roman" pitchFamily="18" charset="0"/>
              <a:cs typeface="Times New Roman" pitchFamily="18" charset="0"/>
            </a:endParaRPr>
          </a:p>
          <a:p>
            <a:pPr marL="274320" indent="-274320" algn="ctr">
              <a:buClr>
                <a:schemeClr val="accent3"/>
              </a:buClr>
              <a:buNone/>
              <a:defRPr/>
            </a:pPr>
            <a:r>
              <a:rPr lang="ky-KG" sz="40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К</a:t>
            </a:r>
            <a:r>
              <a:rPr lang="ru-RU" sz="4000" b="1"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ө</a:t>
            </a:r>
            <a:r>
              <a:rPr lang="ky-KG" sz="40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ң</a:t>
            </a:r>
            <a:r>
              <a:rPr lang="ru-RU" sz="4000" b="1"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ү</a:t>
            </a:r>
            <a:r>
              <a:rPr lang="ky-KG" sz="40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л бурганыңыздар </a:t>
            </a:r>
            <a:r>
              <a:rPr lang="ru-RU" sz="4000" b="1"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ү</a:t>
            </a:r>
            <a:r>
              <a:rPr lang="ky-KG" sz="40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ч</a:t>
            </a:r>
            <a:r>
              <a:rPr lang="ru-RU" sz="4000" b="1" cap="all" dirty="0" err="1"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ү</a:t>
            </a:r>
            <a:r>
              <a:rPr lang="ky-KG" sz="40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н </a:t>
            </a:r>
          </a:p>
          <a:p>
            <a:pPr marL="274320" indent="-274320" algn="ctr">
              <a:buClr>
                <a:schemeClr val="accent3"/>
              </a:buClr>
              <a:buNone/>
              <a:defRPr/>
            </a:pPr>
            <a:r>
              <a:rPr lang="ky-KG" sz="40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рахмат</a:t>
            </a:r>
            <a:r>
              <a:rPr lang="ru-RU" sz="40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cs typeface="Times New Roman" pitchFamily="18" charset="0"/>
              </a:rPr>
              <a:t>!</a:t>
            </a:r>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3598091032"/>
              </p:ext>
            </p:extLst>
          </p:nvPr>
        </p:nvGraphicFramePr>
        <p:xfrm>
          <a:off x="0" y="-542559"/>
          <a:ext cx="9144000" cy="7658345"/>
        </p:xfrm>
        <a:graphic>
          <a:graphicData uri="http://schemas.openxmlformats.org/drawingml/2006/table">
            <a:tbl>
              <a:tblPr firstRow="1" bandRow="1">
                <a:tableStyleId>{5C22544A-7EE6-4342-B048-85BDC9FD1C3A}</a:tableStyleId>
              </a:tblPr>
              <a:tblGrid>
                <a:gridCol w="9144000">
                  <a:extLst>
                    <a:ext uri="{9D8B030D-6E8A-4147-A177-3AD203B41FA5}">
                      <a16:colId xmlns="" xmlns:a16="http://schemas.microsoft.com/office/drawing/2014/main" val="20000"/>
                    </a:ext>
                  </a:extLst>
                </a:gridCol>
              </a:tblGrid>
              <a:tr h="1882558">
                <a:tc>
                  <a:txBody>
                    <a:bodyPr/>
                    <a:lstStyle/>
                    <a:p>
                      <a:pPr algn="ctr"/>
                      <a:endParaRPr lang="ky-KG" sz="2500" b="1" kern="1200" cap="all" spc="0"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mn-lt"/>
                        <a:ea typeface="+mn-ea"/>
                        <a:cs typeface="+mn-cs"/>
                      </a:endParaRPr>
                    </a:p>
                    <a:p>
                      <a:pPr algn="ctr"/>
                      <a:endParaRPr lang="ky-KG" sz="2200" b="1" kern="1200" cap="all" dirty="0" smtClean="0">
                        <a:solidFill>
                          <a:schemeClr val="tx1"/>
                        </a:solidFill>
                        <a:latin typeface="Times New Roman" pitchFamily="18" charset="0"/>
                        <a:ea typeface="+mn-ea"/>
                        <a:cs typeface="Times New Roman" pitchFamily="18" charset="0"/>
                      </a:endParaRPr>
                    </a:p>
                    <a:p>
                      <a:pPr algn="ctr"/>
                      <a:r>
                        <a:rPr lang="ky-KG" sz="2200" b="1" kern="1200" cap="all" dirty="0" smtClean="0">
                          <a:solidFill>
                            <a:schemeClr val="tx1"/>
                          </a:solidFill>
                          <a:latin typeface="Times New Roman" pitchFamily="18" charset="0"/>
                          <a:ea typeface="+mn-ea"/>
                          <a:cs typeface="Times New Roman" pitchFamily="18" charset="0"/>
                        </a:rPr>
                        <a:t>Евразиялык экономикалык </a:t>
                      </a:r>
                    </a:p>
                    <a:p>
                      <a:pPr algn="ctr"/>
                      <a:r>
                        <a:rPr lang="ky-KG" sz="2200" b="1" kern="1200" cap="all" dirty="0" smtClean="0">
                          <a:solidFill>
                            <a:schemeClr val="tx1"/>
                          </a:solidFill>
                          <a:latin typeface="Times New Roman" pitchFamily="18" charset="0"/>
                          <a:ea typeface="+mn-ea"/>
                          <a:cs typeface="Times New Roman" pitchFamily="18" charset="0"/>
                        </a:rPr>
                        <a:t>биримдиги</a:t>
                      </a:r>
                      <a:endParaRPr lang="ru-RU" sz="2200" b="1" kern="1200" cap="all" dirty="0" smtClean="0">
                        <a:solidFill>
                          <a:schemeClr val="tx1"/>
                        </a:solidFill>
                        <a:latin typeface="Times New Roman" pitchFamily="18" charset="0"/>
                        <a:ea typeface="+mn-ea"/>
                        <a:cs typeface="Times New Roman" pitchFamily="18" charset="0"/>
                      </a:endParaRPr>
                    </a:p>
                    <a:p>
                      <a:endParaRPr lang="ru-RU" dirty="0"/>
                    </a:p>
                  </a:txBody>
                  <a:tcPr>
                    <a:solidFill>
                      <a:schemeClr val="bg1"/>
                    </a:solidFill>
                  </a:tcPr>
                </a:tc>
                <a:extLst>
                  <a:ext uri="{0D108BD9-81ED-4DB2-BD59-A6C34878D82A}">
                    <a16:rowId xmlns="" xmlns:a16="http://schemas.microsoft.com/office/drawing/2014/main" val="10000"/>
                  </a:ext>
                </a:extLst>
              </a:tr>
              <a:tr h="1479573">
                <a:tc>
                  <a:txBody>
                    <a:bodyPr/>
                    <a:lstStyle/>
                    <a:p>
                      <a:pPr algn="ctr"/>
                      <a:endParaRPr lang="ru-RU" sz="1800" b="1" kern="1200" dirty="0" smtClean="0">
                        <a:solidFill>
                          <a:schemeClr val="tx1">
                            <a:lumMod val="75000"/>
                            <a:lumOff val="25000"/>
                          </a:schemeClr>
                        </a:solidFill>
                        <a:latin typeface="Times New Roman" pitchFamily="18" charset="0"/>
                        <a:ea typeface="+mn-ea"/>
                        <a:cs typeface="Times New Roman" pitchFamily="18" charset="0"/>
                      </a:endParaRPr>
                    </a:p>
                    <a:p>
                      <a:pPr algn="ctr"/>
                      <a:r>
                        <a:rPr lang="ru-RU" sz="1800" b="1" kern="1200" dirty="0" smtClean="0">
                          <a:solidFill>
                            <a:schemeClr val="tx1"/>
                          </a:solidFill>
                          <a:latin typeface="Times New Roman" pitchFamily="18" charset="0"/>
                          <a:ea typeface="+mn-ea"/>
                          <a:cs typeface="Times New Roman" pitchFamily="18" charset="0"/>
                        </a:rPr>
                        <a:t>2015 </a:t>
                      </a:r>
                      <a:r>
                        <a:rPr lang="ru-RU" sz="1800" b="1" kern="1200" dirty="0" err="1" smtClean="0">
                          <a:solidFill>
                            <a:schemeClr val="tx1"/>
                          </a:solidFill>
                          <a:latin typeface="Times New Roman" pitchFamily="18" charset="0"/>
                          <a:ea typeface="+mn-ea"/>
                          <a:cs typeface="Times New Roman" pitchFamily="18" charset="0"/>
                        </a:rPr>
                        <a:t>жыл</a:t>
                      </a:r>
                      <a:r>
                        <a:rPr lang="ru-RU" sz="1800" b="1" kern="1200" dirty="0" smtClean="0">
                          <a:solidFill>
                            <a:schemeClr val="tx1"/>
                          </a:solidFill>
                          <a:latin typeface="Times New Roman" pitchFamily="18" charset="0"/>
                          <a:ea typeface="+mn-ea"/>
                          <a:cs typeface="Times New Roman" pitchFamily="18" charset="0"/>
                        </a:rPr>
                        <a:t> – </a:t>
                      </a:r>
                      <a:r>
                        <a:rPr lang="ru-RU" sz="1800" b="1" kern="1200" dirty="0" err="1" smtClean="0">
                          <a:solidFill>
                            <a:schemeClr val="tx1"/>
                          </a:solidFill>
                          <a:latin typeface="Times New Roman" pitchFamily="18" charset="0"/>
                          <a:ea typeface="+mn-ea"/>
                          <a:cs typeface="Times New Roman" pitchFamily="18" charset="0"/>
                        </a:rPr>
                        <a:t>өз</a:t>
                      </a:r>
                      <a:r>
                        <a:rPr lang="ky-KG" sz="1800" b="1" kern="1200" dirty="0" smtClean="0">
                          <a:solidFill>
                            <a:schemeClr val="tx1"/>
                          </a:solidFill>
                          <a:latin typeface="Times New Roman" pitchFamily="18" charset="0"/>
                          <a:ea typeface="+mn-ea"/>
                          <a:cs typeface="Times New Roman" pitchFamily="18" charset="0"/>
                        </a:rPr>
                        <a:t>ү</a:t>
                      </a:r>
                      <a:r>
                        <a:rPr lang="ru-RU" sz="1800" b="1" kern="1200" dirty="0" err="1" smtClean="0">
                          <a:solidFill>
                            <a:schemeClr val="tx1"/>
                          </a:solidFill>
                          <a:latin typeface="Times New Roman" pitchFamily="18" charset="0"/>
                          <a:ea typeface="+mn-ea"/>
                          <a:cs typeface="Times New Roman" pitchFamily="18" charset="0"/>
                        </a:rPr>
                        <a:t>нө</a:t>
                      </a:r>
                      <a:r>
                        <a:rPr lang="ru-RU" sz="1800" b="1" kern="1200" baseline="0" dirty="0" smtClean="0">
                          <a:solidFill>
                            <a:schemeClr val="tx1"/>
                          </a:solidFill>
                          <a:latin typeface="Times New Roman" pitchFamily="18" charset="0"/>
                          <a:ea typeface="+mn-ea"/>
                          <a:cs typeface="Times New Roman" pitchFamily="18" charset="0"/>
                        </a:rPr>
                        <a:t> </a:t>
                      </a:r>
                      <a:r>
                        <a:rPr lang="ru-RU" sz="1800" b="1" kern="1200" dirty="0" smtClean="0">
                          <a:solidFill>
                            <a:schemeClr val="tx1"/>
                          </a:solidFill>
                          <a:latin typeface="Times New Roman" pitchFamily="18" charset="0"/>
                          <a:ea typeface="+mn-ea"/>
                          <a:cs typeface="Times New Roman" pitchFamily="18" charset="0"/>
                        </a:rPr>
                        <a:t> </a:t>
                      </a:r>
                      <a:r>
                        <a:rPr lang="ru-RU" sz="1800" b="1" kern="1200" dirty="0" err="1" smtClean="0">
                          <a:solidFill>
                            <a:schemeClr val="tx1"/>
                          </a:solidFill>
                          <a:latin typeface="Times New Roman" pitchFamily="18" charset="0"/>
                          <a:ea typeface="+mn-ea"/>
                          <a:cs typeface="Times New Roman" pitchFamily="18" charset="0"/>
                        </a:rPr>
                        <a:t>тиешелүү</a:t>
                      </a:r>
                      <a:r>
                        <a:rPr lang="ru-RU" sz="1800" b="1" kern="1200" baseline="0" dirty="0" smtClean="0">
                          <a:solidFill>
                            <a:schemeClr val="tx1"/>
                          </a:solidFill>
                          <a:latin typeface="Times New Roman" pitchFamily="18" charset="0"/>
                          <a:ea typeface="+mn-ea"/>
                          <a:cs typeface="Times New Roman" pitchFamily="18" charset="0"/>
                        </a:rPr>
                        <a:t> </a:t>
                      </a:r>
                      <a:r>
                        <a:rPr lang="ru-RU" sz="1800" b="1" kern="1200" dirty="0" smtClean="0">
                          <a:solidFill>
                            <a:schemeClr val="tx1"/>
                          </a:solidFill>
                          <a:latin typeface="Times New Roman" pitchFamily="18" charset="0"/>
                          <a:ea typeface="+mn-ea"/>
                          <a:cs typeface="Times New Roman" pitchFamily="18" charset="0"/>
                        </a:rPr>
                        <a:t> </a:t>
                      </a:r>
                      <a:r>
                        <a:rPr lang="ru-RU" sz="1800" b="1" kern="1200" dirty="0" err="1" smtClean="0">
                          <a:solidFill>
                            <a:schemeClr val="tx1"/>
                          </a:solidFill>
                          <a:latin typeface="Times New Roman" pitchFamily="18" charset="0"/>
                          <a:ea typeface="+mn-ea"/>
                          <a:cs typeface="Times New Roman" pitchFamily="18" charset="0"/>
                        </a:rPr>
                        <a:t>мекемелери</a:t>
                      </a:r>
                      <a:r>
                        <a:rPr lang="ru-RU" sz="1800" b="1" kern="1200" dirty="0" smtClean="0">
                          <a:solidFill>
                            <a:schemeClr val="tx1"/>
                          </a:solidFill>
                          <a:latin typeface="Times New Roman" pitchFamily="18" charset="0"/>
                          <a:ea typeface="+mn-ea"/>
                          <a:cs typeface="Times New Roman" pitchFamily="18" charset="0"/>
                        </a:rPr>
                        <a:t>   </a:t>
                      </a:r>
                      <a:r>
                        <a:rPr lang="ru-RU" sz="1800" b="1" kern="1200" dirty="0" err="1" smtClean="0">
                          <a:solidFill>
                            <a:schemeClr val="tx1"/>
                          </a:solidFill>
                          <a:latin typeface="Times New Roman" pitchFamily="18" charset="0"/>
                          <a:ea typeface="+mn-ea"/>
                          <a:cs typeface="Times New Roman" pitchFamily="18" charset="0"/>
                        </a:rPr>
                        <a:t>жана</a:t>
                      </a:r>
                      <a:r>
                        <a:rPr lang="ru-RU" sz="1800" b="1" kern="1200" dirty="0" smtClean="0">
                          <a:solidFill>
                            <a:schemeClr val="tx1"/>
                          </a:solidFill>
                          <a:latin typeface="Times New Roman" pitchFamily="18" charset="0"/>
                          <a:ea typeface="+mn-ea"/>
                          <a:cs typeface="Times New Roman" pitchFamily="18" charset="0"/>
                        </a:rPr>
                        <a:t> эл </a:t>
                      </a:r>
                      <a:r>
                        <a:rPr lang="ru-RU" sz="1800" b="1" kern="1200" dirty="0" err="1" smtClean="0">
                          <a:solidFill>
                            <a:schemeClr val="tx1"/>
                          </a:solidFill>
                          <a:latin typeface="Times New Roman" pitchFamily="18" charset="0"/>
                          <a:ea typeface="+mn-ea"/>
                          <a:cs typeface="Times New Roman" pitchFamily="18" charset="0"/>
                        </a:rPr>
                        <a:t>аралык</a:t>
                      </a:r>
                      <a:r>
                        <a:rPr lang="ru-RU" sz="1800" b="1" kern="1200" dirty="0" smtClean="0">
                          <a:solidFill>
                            <a:schemeClr val="tx1"/>
                          </a:solidFill>
                          <a:latin typeface="Times New Roman" pitchFamily="18" charset="0"/>
                          <a:ea typeface="+mn-ea"/>
                          <a:cs typeface="Times New Roman" pitchFamily="18" charset="0"/>
                        </a:rPr>
                        <a:t> </a:t>
                      </a:r>
                      <a:r>
                        <a:rPr lang="ru-RU" sz="1800" b="1" kern="1200" dirty="0" err="1" smtClean="0">
                          <a:solidFill>
                            <a:schemeClr val="tx1"/>
                          </a:solidFill>
                          <a:latin typeface="Times New Roman" pitchFamily="18" charset="0"/>
                          <a:ea typeface="+mn-ea"/>
                          <a:cs typeface="Times New Roman" pitchFamily="18" charset="0"/>
                        </a:rPr>
                        <a:t>укуктук</a:t>
                      </a:r>
                      <a:r>
                        <a:rPr lang="ru-RU" sz="1800" b="1" kern="1200" dirty="0" smtClean="0">
                          <a:solidFill>
                            <a:schemeClr val="tx1"/>
                          </a:solidFill>
                          <a:latin typeface="Times New Roman" pitchFamily="18" charset="0"/>
                          <a:ea typeface="+mn-ea"/>
                          <a:cs typeface="Times New Roman" pitchFamily="18" charset="0"/>
                        </a:rPr>
                        <a:t>  </a:t>
                      </a:r>
                      <a:r>
                        <a:rPr lang="ru-RU" sz="1800" b="1" kern="1200" dirty="0" err="1" smtClean="0">
                          <a:solidFill>
                            <a:schemeClr val="tx1"/>
                          </a:solidFill>
                          <a:latin typeface="Times New Roman" pitchFamily="18" charset="0"/>
                          <a:ea typeface="+mn-ea"/>
                          <a:cs typeface="Times New Roman" pitchFamily="18" charset="0"/>
                        </a:rPr>
                        <a:t>көз</a:t>
                      </a:r>
                      <a:r>
                        <a:rPr lang="ru-RU" sz="1800" b="1" kern="1200" dirty="0" smtClean="0">
                          <a:solidFill>
                            <a:schemeClr val="tx1"/>
                          </a:solidFill>
                          <a:latin typeface="Times New Roman" pitchFamily="18" charset="0"/>
                          <a:ea typeface="+mn-ea"/>
                          <a:cs typeface="Times New Roman" pitchFamily="18" charset="0"/>
                        </a:rPr>
                        <a:t> </a:t>
                      </a:r>
                      <a:r>
                        <a:rPr lang="ru-RU" sz="1800" b="1" kern="1200" dirty="0" err="1" smtClean="0">
                          <a:solidFill>
                            <a:schemeClr val="tx1"/>
                          </a:solidFill>
                          <a:latin typeface="Times New Roman" pitchFamily="18" charset="0"/>
                          <a:ea typeface="+mn-ea"/>
                          <a:cs typeface="Times New Roman" pitchFamily="18" charset="0"/>
                        </a:rPr>
                        <a:t>карандысыздыгы</a:t>
                      </a:r>
                      <a:r>
                        <a:rPr lang="ru-RU" sz="1800" b="1" kern="1200" dirty="0" smtClean="0">
                          <a:solidFill>
                            <a:schemeClr val="tx1"/>
                          </a:solidFill>
                          <a:latin typeface="Times New Roman" pitchFamily="18" charset="0"/>
                          <a:ea typeface="+mn-ea"/>
                          <a:cs typeface="Times New Roman" pitchFamily="18" charset="0"/>
                        </a:rPr>
                        <a:t> </a:t>
                      </a:r>
                      <a:r>
                        <a:rPr lang="ru-RU" sz="1800" b="1" kern="1200" dirty="0" err="1" smtClean="0">
                          <a:solidFill>
                            <a:schemeClr val="tx1"/>
                          </a:solidFill>
                          <a:latin typeface="Times New Roman" pitchFamily="18" charset="0"/>
                          <a:ea typeface="+mn-ea"/>
                          <a:cs typeface="Times New Roman" pitchFamily="18" charset="0"/>
                        </a:rPr>
                        <a:t>менен</a:t>
                      </a:r>
                      <a:r>
                        <a:rPr lang="ru-RU" sz="1800" b="1" kern="1200" baseline="0" dirty="0" smtClean="0">
                          <a:solidFill>
                            <a:schemeClr val="tx1"/>
                          </a:solidFill>
                          <a:latin typeface="Times New Roman" pitchFamily="18" charset="0"/>
                          <a:ea typeface="+mn-ea"/>
                          <a:cs typeface="Times New Roman" pitchFamily="18" charset="0"/>
                        </a:rPr>
                        <a:t> </a:t>
                      </a:r>
                      <a:r>
                        <a:rPr lang="ky-KG" sz="1800" b="1" kern="1200" dirty="0" smtClean="0">
                          <a:solidFill>
                            <a:schemeClr val="tx1"/>
                          </a:solidFill>
                          <a:latin typeface="Times New Roman" pitchFamily="18" charset="0"/>
                          <a:ea typeface="+mn-ea"/>
                          <a:cs typeface="Times New Roman" pitchFamily="18" charset="0"/>
                        </a:rPr>
                        <a:t>Евразиялык экономикалык биримдиги түзүлгөн.</a:t>
                      </a:r>
                    </a:p>
                    <a:p>
                      <a:pPr algn="ctr"/>
                      <a:r>
                        <a:rPr lang="ru-RU" sz="1800" b="1" kern="1200" dirty="0" smtClean="0">
                          <a:solidFill>
                            <a:schemeClr val="tx1"/>
                          </a:solidFill>
                          <a:latin typeface="Times New Roman" pitchFamily="18" charset="0"/>
                          <a:ea typeface="+mn-ea"/>
                          <a:cs typeface="Times New Roman" pitchFamily="18" charset="0"/>
                        </a:rPr>
                        <a:t>                </a:t>
                      </a:r>
                    </a:p>
                    <a:p>
                      <a:pPr algn="ctr"/>
                      <a:r>
                        <a:rPr lang="ru-RU" sz="1800" b="1" kern="1200" dirty="0" err="1" smtClean="0">
                          <a:solidFill>
                            <a:schemeClr val="tx1"/>
                          </a:solidFill>
                          <a:latin typeface="Times New Roman" pitchFamily="18" charset="0"/>
                          <a:ea typeface="+mn-ea"/>
                          <a:cs typeface="Times New Roman" pitchFamily="18" charset="0"/>
                        </a:rPr>
                        <a:t>Кыргыз</a:t>
                      </a:r>
                      <a:r>
                        <a:rPr lang="ru-RU" sz="1800" b="1" kern="1200" baseline="0" dirty="0" smtClean="0">
                          <a:solidFill>
                            <a:schemeClr val="tx1"/>
                          </a:solidFill>
                          <a:latin typeface="Times New Roman" pitchFamily="18" charset="0"/>
                          <a:ea typeface="+mn-ea"/>
                          <a:cs typeface="Times New Roman" pitchFamily="18" charset="0"/>
                        </a:rPr>
                        <a:t> </a:t>
                      </a:r>
                      <a:r>
                        <a:rPr lang="ru-RU" sz="1800" b="1" kern="1200" baseline="0" dirty="0" err="1" smtClean="0">
                          <a:solidFill>
                            <a:schemeClr val="tx1"/>
                          </a:solidFill>
                          <a:latin typeface="Times New Roman" pitchFamily="18" charset="0"/>
                          <a:ea typeface="+mn-ea"/>
                          <a:cs typeface="Times New Roman" pitchFamily="18" charset="0"/>
                        </a:rPr>
                        <a:t>Республикасы</a:t>
                      </a:r>
                      <a:r>
                        <a:rPr lang="ru-RU" sz="1800" b="1" kern="1200" baseline="0" dirty="0" smtClean="0">
                          <a:solidFill>
                            <a:schemeClr val="tx1"/>
                          </a:solidFill>
                          <a:latin typeface="Times New Roman" pitchFamily="18" charset="0"/>
                          <a:ea typeface="+mn-ea"/>
                          <a:cs typeface="Times New Roman" pitchFamily="18" charset="0"/>
                        </a:rPr>
                        <a:t>  2015 </a:t>
                      </a:r>
                      <a:r>
                        <a:rPr lang="ru-RU" sz="1800" b="1" kern="1200" baseline="0" dirty="0" err="1" smtClean="0">
                          <a:solidFill>
                            <a:schemeClr val="tx1"/>
                          </a:solidFill>
                          <a:latin typeface="Times New Roman" pitchFamily="18" charset="0"/>
                          <a:ea typeface="+mn-ea"/>
                          <a:cs typeface="Times New Roman" pitchFamily="18" charset="0"/>
                        </a:rPr>
                        <a:t>жылдын</a:t>
                      </a:r>
                      <a:r>
                        <a:rPr lang="ru-RU" sz="1800" b="1" kern="1200" baseline="0" dirty="0" smtClean="0">
                          <a:solidFill>
                            <a:schemeClr val="tx1"/>
                          </a:solidFill>
                          <a:latin typeface="Times New Roman" pitchFamily="18" charset="0"/>
                          <a:ea typeface="+mn-ea"/>
                          <a:cs typeface="Times New Roman" pitchFamily="18" charset="0"/>
                        </a:rPr>
                        <a:t> 12 </a:t>
                      </a:r>
                      <a:r>
                        <a:rPr lang="ru-RU" sz="1800" b="1" kern="1200" baseline="0" dirty="0" err="1" smtClean="0">
                          <a:solidFill>
                            <a:schemeClr val="tx1"/>
                          </a:solidFill>
                          <a:latin typeface="Times New Roman" pitchFamily="18" charset="0"/>
                          <a:ea typeface="+mn-ea"/>
                          <a:cs typeface="Times New Roman" pitchFamily="18" charset="0"/>
                        </a:rPr>
                        <a:t>августунда</a:t>
                      </a:r>
                      <a:r>
                        <a:rPr lang="ru-RU" sz="1800" b="1" kern="1200" baseline="0" dirty="0" smtClean="0">
                          <a:solidFill>
                            <a:schemeClr val="tx1"/>
                          </a:solidFill>
                          <a:latin typeface="Times New Roman" pitchFamily="18" charset="0"/>
                          <a:ea typeface="+mn-ea"/>
                          <a:cs typeface="Times New Roman" pitchFamily="18" charset="0"/>
                        </a:rPr>
                        <a:t> </a:t>
                      </a:r>
                      <a:r>
                        <a:rPr lang="ru-RU" sz="1800" b="1" kern="1200" baseline="0" dirty="0" err="1" smtClean="0">
                          <a:solidFill>
                            <a:schemeClr val="tx1"/>
                          </a:solidFill>
                          <a:latin typeface="Times New Roman" pitchFamily="18" charset="0"/>
                          <a:ea typeface="+mn-ea"/>
                          <a:cs typeface="Times New Roman" pitchFamily="18" charset="0"/>
                        </a:rPr>
                        <a:t>Евразиялык</a:t>
                      </a:r>
                      <a:r>
                        <a:rPr lang="ru-RU" sz="1800" b="1" kern="1200" baseline="0" dirty="0" smtClean="0">
                          <a:solidFill>
                            <a:schemeClr val="tx1"/>
                          </a:solidFill>
                          <a:latin typeface="Times New Roman" pitchFamily="18" charset="0"/>
                          <a:ea typeface="+mn-ea"/>
                          <a:cs typeface="Times New Roman" pitchFamily="18" charset="0"/>
                        </a:rPr>
                        <a:t> </a:t>
                      </a:r>
                      <a:r>
                        <a:rPr lang="ru-RU" sz="1800" b="1" kern="1200" baseline="0" dirty="0" err="1" smtClean="0">
                          <a:solidFill>
                            <a:schemeClr val="tx1"/>
                          </a:solidFill>
                          <a:latin typeface="Times New Roman" pitchFamily="18" charset="0"/>
                          <a:ea typeface="+mn-ea"/>
                          <a:cs typeface="Times New Roman" pitchFamily="18" charset="0"/>
                        </a:rPr>
                        <a:t>экономикалык</a:t>
                      </a:r>
                      <a:r>
                        <a:rPr lang="ru-RU" sz="1800" b="1" kern="1200" baseline="0" dirty="0" smtClean="0">
                          <a:solidFill>
                            <a:schemeClr val="tx1"/>
                          </a:solidFill>
                          <a:latin typeface="Times New Roman" pitchFamily="18" charset="0"/>
                          <a:ea typeface="+mn-ea"/>
                          <a:cs typeface="Times New Roman" pitchFamily="18" charset="0"/>
                        </a:rPr>
                        <a:t> </a:t>
                      </a:r>
                      <a:r>
                        <a:rPr lang="ru-RU" sz="1800" b="1" kern="1200" baseline="0" dirty="0" err="1" smtClean="0">
                          <a:solidFill>
                            <a:schemeClr val="tx1"/>
                          </a:solidFill>
                          <a:latin typeface="Times New Roman" pitchFamily="18" charset="0"/>
                          <a:ea typeface="+mn-ea"/>
                          <a:cs typeface="Times New Roman" pitchFamily="18" charset="0"/>
                        </a:rPr>
                        <a:t>биримдигине</a:t>
                      </a:r>
                      <a:r>
                        <a:rPr lang="ru-RU" sz="1800" b="1" kern="1200" baseline="0" dirty="0" smtClean="0">
                          <a:solidFill>
                            <a:schemeClr val="tx1"/>
                          </a:solidFill>
                          <a:latin typeface="Times New Roman" pitchFamily="18" charset="0"/>
                          <a:ea typeface="+mn-ea"/>
                          <a:cs typeface="Times New Roman" pitchFamily="18" charset="0"/>
                        </a:rPr>
                        <a:t>  </a:t>
                      </a:r>
                      <a:r>
                        <a:rPr lang="ru-RU" sz="1800" b="1" kern="1200" baseline="0" dirty="0" err="1" smtClean="0">
                          <a:solidFill>
                            <a:schemeClr val="tx1"/>
                          </a:solidFill>
                          <a:latin typeface="Times New Roman" pitchFamily="18" charset="0"/>
                          <a:ea typeface="+mn-ea"/>
                          <a:cs typeface="Times New Roman" pitchFamily="18" charset="0"/>
                        </a:rPr>
                        <a:t>мүчө-мамлекет</a:t>
                      </a:r>
                      <a:r>
                        <a:rPr lang="ru-RU" sz="1800" b="1" kern="1200" baseline="0" dirty="0" smtClean="0">
                          <a:solidFill>
                            <a:schemeClr val="tx1"/>
                          </a:solidFill>
                          <a:latin typeface="Times New Roman" pitchFamily="18" charset="0"/>
                          <a:ea typeface="+mn-ea"/>
                          <a:cs typeface="Times New Roman" pitchFamily="18" charset="0"/>
                        </a:rPr>
                        <a:t> катары  </a:t>
                      </a:r>
                      <a:r>
                        <a:rPr lang="ru-RU" sz="1800" b="1" kern="1200" baseline="0" dirty="0" err="1" smtClean="0">
                          <a:solidFill>
                            <a:schemeClr val="tx1"/>
                          </a:solidFill>
                          <a:latin typeface="Times New Roman" pitchFamily="18" charset="0"/>
                          <a:ea typeface="+mn-ea"/>
                          <a:cs typeface="Times New Roman" pitchFamily="18" charset="0"/>
                        </a:rPr>
                        <a:t>кирген</a:t>
                      </a:r>
                      <a:r>
                        <a:rPr lang="ru-RU" sz="1800" b="1" kern="1200" baseline="0" dirty="0" smtClean="0">
                          <a:solidFill>
                            <a:schemeClr val="tx1"/>
                          </a:solidFill>
                          <a:latin typeface="Times New Roman" pitchFamily="18" charset="0"/>
                          <a:ea typeface="+mn-ea"/>
                          <a:cs typeface="Times New Roman" pitchFamily="18" charset="0"/>
                        </a:rPr>
                        <a:t>.</a:t>
                      </a:r>
                      <a:endParaRPr lang="ru-RU" sz="1800" b="1" dirty="0" smtClean="0">
                        <a:solidFill>
                          <a:schemeClr val="tx1"/>
                        </a:solidFill>
                        <a:latin typeface="Times New Roman" pitchFamily="18" charset="0"/>
                        <a:cs typeface="Times New Roman" pitchFamily="18" charset="0"/>
                      </a:endParaRPr>
                    </a:p>
                  </a:txBody>
                  <a:tcPr>
                    <a:solidFill>
                      <a:schemeClr val="accent1">
                        <a:lumMod val="40000"/>
                        <a:lumOff val="60000"/>
                      </a:schemeClr>
                    </a:solidFill>
                  </a:tcPr>
                </a:tc>
                <a:extLst>
                  <a:ext uri="{0D108BD9-81ED-4DB2-BD59-A6C34878D82A}">
                    <a16:rowId xmlns="" xmlns:a16="http://schemas.microsoft.com/office/drawing/2014/main" val="10001"/>
                  </a:ext>
                </a:extLst>
              </a:tr>
              <a:tr h="20252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y-KG" sz="1800" b="1" dirty="0" smtClean="0">
                          <a:solidFill>
                            <a:schemeClr val="tx1"/>
                          </a:solidFill>
                          <a:latin typeface="Times New Roman" pitchFamily="18" charset="0"/>
                          <a:cs typeface="Times New Roman" pitchFamily="18" charset="0"/>
                        </a:rPr>
                        <a:t>Биримдиктин алкагында товарлардын, кызматтардын, капиталдын жана</a:t>
                      </a:r>
                      <a:r>
                        <a:rPr lang="ky-KG" sz="1800" b="1" baseline="0" dirty="0" smtClean="0">
                          <a:solidFill>
                            <a:schemeClr val="tx1"/>
                          </a:solidFill>
                          <a:latin typeface="Times New Roman" pitchFamily="18" charset="0"/>
                          <a:cs typeface="Times New Roman" pitchFamily="18" charset="0"/>
                        </a:rPr>
                        <a:t> </a:t>
                      </a:r>
                      <a:r>
                        <a:rPr lang="ky-KG" sz="1800" b="1" dirty="0" smtClean="0">
                          <a:solidFill>
                            <a:schemeClr val="tx1"/>
                          </a:solidFill>
                          <a:latin typeface="Times New Roman" pitchFamily="18" charset="0"/>
                          <a:cs typeface="Times New Roman" pitchFamily="18" charset="0"/>
                        </a:rPr>
                        <a:t> </a:t>
                      </a:r>
                      <a:r>
                        <a:rPr lang="ky-KG" sz="1800" b="1" kern="1200" dirty="0" smtClean="0">
                          <a:solidFill>
                            <a:schemeClr val="tx1"/>
                          </a:solidFill>
                          <a:latin typeface="Times New Roman" pitchFamily="18" charset="0"/>
                          <a:ea typeface="+mn-ea"/>
                          <a:cs typeface="Times New Roman" pitchFamily="18" charset="0"/>
                        </a:rPr>
                        <a:t>жумушчу күчтүн эркин</a:t>
                      </a:r>
                      <a:r>
                        <a:rPr lang="ky-KG" sz="1800" b="1" dirty="0" smtClean="0">
                          <a:solidFill>
                            <a:schemeClr val="tx1"/>
                          </a:solidFill>
                          <a:latin typeface="Times New Roman" pitchFamily="18" charset="0"/>
                          <a:cs typeface="Times New Roman" pitchFamily="18" charset="0"/>
                        </a:rPr>
                        <a:t> кыймылын камсыз кылып, ЕАЭБ түзүү</a:t>
                      </a:r>
                      <a:r>
                        <a:rPr lang="ky-KG" sz="1800" b="1" baseline="0" dirty="0" smtClean="0">
                          <a:solidFill>
                            <a:schemeClr val="tx1"/>
                          </a:solidFill>
                          <a:latin typeface="Times New Roman" pitchFamily="18" charset="0"/>
                          <a:cs typeface="Times New Roman" pitchFamily="18" charset="0"/>
                        </a:rPr>
                        <a:t>  боюнча кабыл алынган Келишимдин жана эл аралык келишимдердин негизинде  </a:t>
                      </a:r>
                      <a:r>
                        <a:rPr lang="ru-RU" sz="1800" b="1" kern="1200" dirty="0" smtClean="0">
                          <a:solidFill>
                            <a:schemeClr val="tx1"/>
                          </a:solidFill>
                          <a:latin typeface="Times New Roman" pitchFamily="18" charset="0"/>
                          <a:ea typeface="+mn-ea"/>
                          <a:cs typeface="Times New Roman" pitchFamily="18" charset="0"/>
                        </a:rPr>
                        <a:t>экономика </a:t>
                      </a:r>
                      <a:r>
                        <a:rPr lang="ru-RU" sz="1800" b="1" kern="1200" dirty="0" err="1" smtClean="0">
                          <a:solidFill>
                            <a:schemeClr val="tx1"/>
                          </a:solidFill>
                          <a:latin typeface="Times New Roman" pitchFamily="18" charset="0"/>
                          <a:ea typeface="+mn-ea"/>
                          <a:cs typeface="Times New Roman" pitchFamily="18" charset="0"/>
                        </a:rPr>
                        <a:t>тармактарында</a:t>
                      </a:r>
                      <a:r>
                        <a:rPr lang="ru-RU" sz="1800" b="1" kern="1200" dirty="0" smtClean="0">
                          <a:solidFill>
                            <a:schemeClr val="tx1"/>
                          </a:solidFill>
                          <a:latin typeface="Times New Roman" pitchFamily="18" charset="0"/>
                          <a:ea typeface="+mn-ea"/>
                          <a:cs typeface="Times New Roman" pitchFamily="18" charset="0"/>
                        </a:rPr>
                        <a:t> координацияланган, макулдашылган  </a:t>
                      </a:r>
                      <a:r>
                        <a:rPr lang="ru-RU" sz="1800" b="1" kern="1200" dirty="0" err="1" smtClean="0">
                          <a:solidFill>
                            <a:schemeClr val="tx1"/>
                          </a:solidFill>
                          <a:latin typeface="Times New Roman" pitchFamily="18" charset="0"/>
                          <a:ea typeface="+mn-ea"/>
                          <a:cs typeface="Times New Roman" pitchFamily="18" charset="0"/>
                        </a:rPr>
                        <a:t>бирдиктүү</a:t>
                      </a:r>
                      <a:r>
                        <a:rPr lang="ru-RU" sz="1800" b="1" kern="1200" baseline="0" dirty="0" err="1" smtClean="0">
                          <a:solidFill>
                            <a:schemeClr val="tx1"/>
                          </a:solidFill>
                          <a:latin typeface="Times New Roman" pitchFamily="18" charset="0"/>
                          <a:ea typeface="+mn-ea"/>
                          <a:cs typeface="Times New Roman" pitchFamily="18" charset="0"/>
                        </a:rPr>
                        <a:t> </a:t>
                      </a:r>
                      <a:r>
                        <a:rPr lang="ru-RU" sz="1800" b="1" kern="1200" dirty="0" err="1" smtClean="0">
                          <a:solidFill>
                            <a:schemeClr val="tx1"/>
                          </a:solidFill>
                          <a:latin typeface="Times New Roman" pitchFamily="18" charset="0"/>
                          <a:ea typeface="+mn-ea"/>
                          <a:cs typeface="Times New Roman" pitchFamily="18" charset="0"/>
                        </a:rPr>
                        <a:t> саясат</a:t>
                      </a:r>
                      <a:r>
                        <a:rPr lang="ru-RU" sz="1800" b="1" kern="1200" dirty="0" smtClean="0">
                          <a:solidFill>
                            <a:schemeClr val="tx1"/>
                          </a:solidFill>
                          <a:latin typeface="Times New Roman" pitchFamily="18" charset="0"/>
                          <a:ea typeface="+mn-ea"/>
                          <a:cs typeface="Times New Roman" pitchFamily="18" charset="0"/>
                        </a:rPr>
                        <a:t>  </a:t>
                      </a:r>
                      <a:r>
                        <a:rPr lang="ru-RU" sz="1800" b="1" kern="1200" dirty="0" err="1" smtClean="0">
                          <a:solidFill>
                            <a:schemeClr val="tx1"/>
                          </a:solidFill>
                          <a:latin typeface="Times New Roman" pitchFamily="18" charset="0"/>
                          <a:ea typeface="+mn-ea"/>
                          <a:cs typeface="Times New Roman" pitchFamily="18" charset="0"/>
                        </a:rPr>
                        <a:t>жүргүзүү</a:t>
                      </a:r>
                      <a:r>
                        <a:rPr lang="ru-RU" sz="1800" b="1" kern="1200" baseline="0" dirty="0" smtClean="0">
                          <a:solidFill>
                            <a:schemeClr val="tx1"/>
                          </a:solidFill>
                          <a:latin typeface="Times New Roman" pitchFamily="18" charset="0"/>
                          <a:ea typeface="+mn-ea"/>
                          <a:cs typeface="Times New Roman" pitchFamily="18" charset="0"/>
                        </a:rPr>
                        <a:t> </a:t>
                      </a:r>
                      <a:r>
                        <a:rPr lang="ky-KG" sz="1800" b="1" kern="1200" dirty="0" smtClean="0">
                          <a:solidFill>
                            <a:schemeClr val="tx1"/>
                          </a:solidFill>
                          <a:latin typeface="Times New Roman" pitchFamily="18" charset="0"/>
                          <a:ea typeface="+mn-ea"/>
                          <a:cs typeface="Times New Roman" pitchFamily="18" charset="0"/>
                        </a:rPr>
                        <a:t>камсыздалат.</a:t>
                      </a:r>
                      <a:endParaRPr lang="ru-RU" sz="1800" b="1" dirty="0">
                        <a:solidFill>
                          <a:schemeClr val="tx1"/>
                        </a:solidFill>
                        <a:latin typeface="Times New Roman" pitchFamily="18" charset="0"/>
                        <a:cs typeface="Times New Roman" pitchFamily="18" charset="0"/>
                      </a:endParaRPr>
                    </a:p>
                  </a:txBody>
                  <a:tcPr>
                    <a:solidFill>
                      <a:schemeClr val="accent3">
                        <a:lumMod val="40000"/>
                        <a:lumOff val="60000"/>
                      </a:schemeClr>
                    </a:solidFill>
                  </a:tcPr>
                </a:tc>
                <a:extLst>
                  <a:ext uri="{0D108BD9-81ED-4DB2-BD59-A6C34878D82A}">
                    <a16:rowId xmlns="" xmlns:a16="http://schemas.microsoft.com/office/drawing/2014/main" val="10002"/>
                  </a:ext>
                </a:extLst>
              </a:tr>
              <a:tr h="20132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ru-RU" sz="1700" b="1" kern="1200" baseline="0" dirty="0" smtClean="0">
                        <a:solidFill>
                          <a:schemeClr val="tx1"/>
                        </a:solidFill>
                        <a:latin typeface="TimesKyr" pitchFamily="34" charset="0"/>
                        <a:ea typeface="+mn-ea"/>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ru-RU" sz="1700" b="1" kern="1200" baseline="0" dirty="0" smtClean="0">
                          <a:solidFill>
                            <a:schemeClr val="tx1"/>
                          </a:solidFill>
                          <a:latin typeface="Times New Roman" pitchFamily="18" charset="0"/>
                          <a:ea typeface="+mn-ea"/>
                          <a:cs typeface="Times New Roman" pitchFamily="18" charset="0"/>
                        </a:rPr>
                        <a:t>2014-жылдын 29-майында Евразия экономикалык </a:t>
                      </a:r>
                      <a:r>
                        <a:rPr lang="ru-RU" sz="1700" b="1" kern="1200" baseline="0" dirty="0" err="1" smtClean="0">
                          <a:solidFill>
                            <a:schemeClr val="tx1"/>
                          </a:solidFill>
                          <a:latin typeface="Times New Roman" pitchFamily="18" charset="0"/>
                          <a:ea typeface="+mn-ea"/>
                          <a:cs typeface="Times New Roman" pitchFamily="18" charset="0"/>
                        </a:rPr>
                        <a:t>биримдик</a:t>
                      </a:r>
                      <a:r>
                        <a:rPr lang="ru-RU" sz="1700" b="1" kern="1200" baseline="0" dirty="0" smtClean="0">
                          <a:solidFill>
                            <a:schemeClr val="tx1"/>
                          </a:solidFill>
                          <a:latin typeface="Times New Roman" pitchFamily="18" charset="0"/>
                          <a:ea typeface="+mn-ea"/>
                          <a:cs typeface="Times New Roman" pitchFamily="18" charset="0"/>
                        </a:rPr>
                        <a:t>  </a:t>
                      </a:r>
                      <a:r>
                        <a:rPr lang="ru-RU" sz="1700" b="1" kern="1200" baseline="0" dirty="0" err="1" smtClean="0">
                          <a:solidFill>
                            <a:schemeClr val="tx1"/>
                          </a:solidFill>
                          <a:latin typeface="Times New Roman" pitchFamily="18" charset="0"/>
                          <a:ea typeface="+mn-ea"/>
                          <a:cs typeface="Times New Roman" pitchFamily="18" charset="0"/>
                        </a:rPr>
                        <a:t>түзүү  жөнүндөгү Келишимде</a:t>
                      </a:r>
                      <a:r>
                        <a:rPr lang="ru-RU" sz="1700" b="1" kern="1200" baseline="0" dirty="0" smtClean="0">
                          <a:solidFill>
                            <a:schemeClr val="tx1"/>
                          </a:solidFill>
                          <a:latin typeface="Times New Roman" pitchFamily="18" charset="0"/>
                          <a:ea typeface="+mn-ea"/>
                          <a:cs typeface="Times New Roman" pitchFamily="18" charset="0"/>
                        </a:rPr>
                        <a:t> </a:t>
                      </a:r>
                      <a:r>
                        <a:rPr lang="ru-RU" sz="1700" b="1" kern="1200" baseline="0" dirty="0" err="1" smtClean="0">
                          <a:solidFill>
                            <a:schemeClr val="tx1"/>
                          </a:solidFill>
                          <a:latin typeface="Times New Roman" pitchFamily="18" charset="0"/>
                          <a:ea typeface="+mn-ea"/>
                          <a:cs typeface="Times New Roman" pitchFamily="18" charset="0"/>
                        </a:rPr>
                        <a:t>белгиленген</a:t>
                      </a:r>
                      <a:r>
                        <a:rPr lang="ru-RU" sz="1700" b="1" kern="1200" baseline="0" dirty="0" smtClean="0">
                          <a:solidFill>
                            <a:schemeClr val="tx1"/>
                          </a:solidFill>
                          <a:latin typeface="Times New Roman" pitchFamily="18" charset="0"/>
                          <a:ea typeface="+mn-ea"/>
                          <a:cs typeface="Times New Roman" pitchFamily="18" charset="0"/>
                        </a:rPr>
                        <a:t>  </a:t>
                      </a:r>
                      <a:r>
                        <a:rPr lang="ru-RU" sz="1700" b="1" kern="1200" baseline="0" dirty="0" err="1" smtClean="0">
                          <a:solidFill>
                            <a:schemeClr val="tx1"/>
                          </a:solidFill>
                          <a:latin typeface="Times New Roman" pitchFamily="18" charset="0"/>
                          <a:ea typeface="+mn-ea"/>
                          <a:cs typeface="Times New Roman" pitchFamily="18" charset="0"/>
                        </a:rPr>
                        <a:t>көлөмдө  белгиленген</a:t>
                      </a:r>
                      <a:r>
                        <a:rPr lang="ru-RU" sz="1700" b="1" kern="1200" baseline="0" dirty="0" smtClean="0">
                          <a:solidFill>
                            <a:schemeClr val="tx1"/>
                          </a:solidFill>
                          <a:latin typeface="Times New Roman" pitchFamily="18" charset="0"/>
                          <a:ea typeface="+mn-ea"/>
                          <a:cs typeface="Times New Roman" pitchFamily="18" charset="0"/>
                        </a:rPr>
                        <a:t> </a:t>
                      </a:r>
                      <a:r>
                        <a:rPr lang="ru-RU" sz="1700" b="1" kern="1200" baseline="0" dirty="0" err="1" smtClean="0">
                          <a:solidFill>
                            <a:schemeClr val="tx1"/>
                          </a:solidFill>
                          <a:latin typeface="Times New Roman" pitchFamily="18" charset="0"/>
                          <a:ea typeface="+mn-ea"/>
                          <a:cs typeface="Times New Roman" pitchFamily="18" charset="0"/>
                        </a:rPr>
                        <a:t>чечимдердин</a:t>
                      </a:r>
                      <a:r>
                        <a:rPr lang="ru-RU" sz="1700" b="1" kern="1200" baseline="0" dirty="0" smtClean="0">
                          <a:solidFill>
                            <a:schemeClr val="tx1"/>
                          </a:solidFill>
                          <a:latin typeface="Times New Roman" pitchFamily="18" charset="0"/>
                          <a:ea typeface="+mn-ea"/>
                          <a:cs typeface="Times New Roman" pitchFamily="18" charset="0"/>
                        </a:rPr>
                        <a:t> </a:t>
                      </a:r>
                      <a:r>
                        <a:rPr lang="ru-RU" sz="1700" b="1" kern="1200" baseline="0" dirty="0" err="1" smtClean="0">
                          <a:solidFill>
                            <a:schemeClr val="tx1"/>
                          </a:solidFill>
                          <a:latin typeface="Times New Roman" pitchFamily="18" charset="0"/>
                          <a:ea typeface="+mn-ea"/>
                          <a:cs typeface="Times New Roman" pitchFamily="18" charset="0"/>
                        </a:rPr>
                        <a:t>негизинде</a:t>
                      </a:r>
                      <a:r>
                        <a:rPr lang="ru-RU" sz="1700" b="1" kern="1200" baseline="0" dirty="0" smtClean="0">
                          <a:solidFill>
                            <a:schemeClr val="tx1"/>
                          </a:solidFill>
                          <a:latin typeface="Times New Roman" pitchFamily="18" charset="0"/>
                          <a:ea typeface="+mn-ea"/>
                          <a:cs typeface="Times New Roman" pitchFamily="18" charset="0"/>
                        </a:rPr>
                        <a:t> иш </a:t>
                      </a:r>
                      <a:r>
                        <a:rPr lang="ru-RU" sz="1700" b="1" kern="1200" baseline="0" dirty="0" err="1" smtClean="0">
                          <a:solidFill>
                            <a:schemeClr val="tx1"/>
                          </a:solidFill>
                          <a:latin typeface="Times New Roman" pitchFamily="18" charset="0"/>
                          <a:ea typeface="+mn-ea"/>
                          <a:cs typeface="Times New Roman" pitchFamily="18" charset="0"/>
                        </a:rPr>
                        <a:t>алып</a:t>
                      </a:r>
                      <a:r>
                        <a:rPr lang="ru-RU" sz="1700" b="1" kern="1200" baseline="0" dirty="0" smtClean="0">
                          <a:solidFill>
                            <a:schemeClr val="tx1"/>
                          </a:solidFill>
                          <a:latin typeface="Times New Roman" pitchFamily="18" charset="0"/>
                          <a:ea typeface="+mn-ea"/>
                          <a:cs typeface="Times New Roman" pitchFamily="18" charset="0"/>
                        </a:rPr>
                        <a:t> </a:t>
                      </a:r>
                      <a:r>
                        <a:rPr lang="ru-RU" sz="1700" b="1" kern="1200" baseline="0" dirty="0" err="1" smtClean="0">
                          <a:solidFill>
                            <a:schemeClr val="tx1"/>
                          </a:solidFill>
                          <a:latin typeface="Times New Roman" pitchFamily="18" charset="0"/>
                          <a:ea typeface="+mn-ea"/>
                          <a:cs typeface="Times New Roman" pitchFamily="18" charset="0"/>
                        </a:rPr>
                        <a:t>барат</a:t>
                      </a:r>
                      <a:r>
                        <a:rPr lang="ru-RU" sz="1700" b="1" kern="1200" baseline="0" dirty="0" smtClean="0">
                          <a:solidFill>
                            <a:schemeClr val="tx1"/>
                          </a:solidFill>
                          <a:latin typeface="Times New Roman" pitchFamily="18" charset="0"/>
                          <a:ea typeface="+mn-ea"/>
                          <a:cs typeface="Times New Roman" pitchFamily="18" charset="0"/>
                        </a:rPr>
                        <a:t>.</a:t>
                      </a:r>
                      <a:r>
                        <a:rPr lang="ky-KG" sz="1700" b="1" kern="1200" baseline="0" dirty="0" smtClean="0">
                          <a:solidFill>
                            <a:schemeClr val="tx1"/>
                          </a:solidFill>
                          <a:latin typeface="Times New Roman" pitchFamily="18" charset="0"/>
                          <a:ea typeface="+mn-ea"/>
                          <a:cs typeface="Times New Roman" pitchFamily="18" charset="0"/>
                        </a:rPr>
                        <a:t> </a:t>
                      </a:r>
                    </a:p>
                    <a:p>
                      <a:pPr marL="0" marR="0" indent="0" algn="ctr" defTabSz="914400" rtl="0" eaLnBrk="1" fontAlgn="auto" latinLnBrk="0" hangingPunct="1">
                        <a:lnSpc>
                          <a:spcPct val="100000"/>
                        </a:lnSpc>
                        <a:spcBef>
                          <a:spcPts val="0"/>
                        </a:spcBef>
                        <a:spcAft>
                          <a:spcPts val="0"/>
                        </a:spcAft>
                        <a:buClrTx/>
                        <a:buSzTx/>
                        <a:buFontTx/>
                        <a:buNone/>
                        <a:tabLst/>
                        <a:defRPr/>
                      </a:pPr>
                      <a:endParaRPr lang="ky-KG" sz="1600" b="1" kern="1200" baseline="0" dirty="0" smtClean="0">
                        <a:solidFill>
                          <a:schemeClr val="tx1"/>
                        </a:solidFill>
                        <a:latin typeface="Times New Roman" pitchFamily="18" charset="0"/>
                        <a:ea typeface="+mn-ea"/>
                        <a:cs typeface="Times New Roman" pitchFamily="18" charset="0"/>
                      </a:endParaRPr>
                    </a:p>
                    <a:p>
                      <a:pPr algn="ctr"/>
                      <a:r>
                        <a:rPr lang="ru-RU" sz="1600" b="1" kern="1200" dirty="0" smtClean="0">
                          <a:solidFill>
                            <a:schemeClr val="tx1"/>
                          </a:solidFill>
                          <a:latin typeface="Times New Roman" pitchFamily="18" charset="0"/>
                          <a:ea typeface="+mn-ea"/>
                          <a:cs typeface="Times New Roman" pitchFamily="18" charset="0"/>
                        </a:rPr>
                        <a:t/>
                      </a:r>
                      <a:br>
                        <a:rPr lang="ru-RU" sz="1600" b="1" kern="1200" dirty="0" smtClean="0">
                          <a:solidFill>
                            <a:schemeClr val="tx1"/>
                          </a:solidFill>
                          <a:latin typeface="Times New Roman" pitchFamily="18" charset="0"/>
                          <a:ea typeface="+mn-ea"/>
                          <a:cs typeface="Times New Roman" pitchFamily="18" charset="0"/>
                        </a:rPr>
                      </a:br>
                      <a:endParaRPr lang="ru-RU" sz="1600" b="1" kern="1200" dirty="0" smtClean="0">
                        <a:solidFill>
                          <a:schemeClr val="tx1"/>
                        </a:solidFill>
                        <a:latin typeface="Times New Roman" pitchFamily="18" charset="0"/>
                        <a:ea typeface="+mn-ea"/>
                        <a:cs typeface="Times New Roman" pitchFamily="18" charset="0"/>
                      </a:endParaRPr>
                    </a:p>
                  </a:txBody>
                  <a:tcPr>
                    <a:solidFill>
                      <a:schemeClr val="accent2">
                        <a:lumMod val="40000"/>
                        <a:lumOff val="60000"/>
                      </a:schemeClr>
                    </a:solidFill>
                  </a:tcPr>
                </a:tc>
                <a:extLst>
                  <a:ext uri="{0D108BD9-81ED-4DB2-BD59-A6C34878D82A}">
                    <a16:rowId xmlns="" xmlns:a16="http://schemas.microsoft.com/office/drawing/2014/main" val="10003"/>
                  </a:ext>
                </a:extLst>
              </a:tr>
            </a:tbl>
          </a:graphicData>
        </a:graphic>
      </p:graphicFrame>
      <p:pic>
        <p:nvPicPr>
          <p:cNvPr id="4" name="Рисунок 3" descr="1502684637_eaes2.jpeg"/>
          <p:cNvPicPr>
            <a:picLocks noChangeAspect="1"/>
          </p:cNvPicPr>
          <p:nvPr/>
        </p:nvPicPr>
        <p:blipFill>
          <a:blip r:embed="rId2" cstate="print"/>
          <a:stretch>
            <a:fillRect/>
          </a:stretch>
        </p:blipFill>
        <p:spPr>
          <a:xfrm>
            <a:off x="7338060" y="-182880"/>
            <a:ext cx="1805940" cy="1417320"/>
          </a:xfrm>
          <a:prstGeom prst="rect">
            <a:avLst/>
          </a:prstGeom>
        </p:spPr>
      </p:pic>
      <p:pic>
        <p:nvPicPr>
          <p:cNvPr id="5" name="Picture 6" descr="Logo-копи"/>
          <p:cNvPicPr preferRelativeResize="0">
            <a:picLocks noChangeAspect="1" noChangeArrowheads="1"/>
          </p:cNvPicPr>
          <p:nvPr/>
        </p:nvPicPr>
        <p:blipFill>
          <a:blip r:embed="rId3" cstate="print"/>
          <a:srcRect/>
          <a:stretch>
            <a:fillRect/>
          </a:stretch>
        </p:blipFill>
        <p:spPr bwMode="auto">
          <a:xfrm>
            <a:off x="0" y="0"/>
            <a:ext cx="1947286" cy="1440180"/>
          </a:xfrm>
          <a:prstGeom prst="rect">
            <a:avLst/>
          </a:prstGeom>
          <a:noFill/>
          <a:ln w="9525">
            <a:noFill/>
            <a:miter lim="800000"/>
            <a:headEnd/>
            <a:tailEnd/>
          </a:ln>
        </p:spPr>
      </p:pic>
    </p:spTree>
    <p:extLst>
      <p:ext uri="{BB962C8B-B14F-4D97-AF65-F5344CB8AC3E}">
        <p14:creationId xmlns:p14="http://schemas.microsoft.com/office/powerpoint/2010/main" val="3097080044"/>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902043" y="741405"/>
            <a:ext cx="3410465" cy="1744794"/>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Биримдиктин</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стратегиясын</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багыттарын</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келечегин</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түзүүнү </a:t>
            </a:r>
            <a:r>
              <a:rPr lang="ru-RU" sz="1500" b="1" dirty="0" smtClean="0">
                <a:latin typeface="Times New Roman" pitchFamily="18" charset="0"/>
                <a:cs typeface="Times New Roman" pitchFamily="18" charset="0"/>
              </a:rPr>
              <a:t>жана </a:t>
            </a:r>
            <a:r>
              <a:rPr lang="ru-RU" sz="1500" b="1" dirty="0" err="1" smtClean="0">
                <a:latin typeface="Times New Roman" pitchFamily="18" charset="0"/>
                <a:cs typeface="Times New Roman" pitchFamily="18" charset="0"/>
              </a:rPr>
              <a:t>өнүктүрүүнү аныктайт</a:t>
            </a:r>
            <a:r>
              <a:rPr lang="ru-RU" sz="1500" b="1" dirty="0" smtClean="0">
                <a:latin typeface="Times New Roman" pitchFamily="18" charset="0"/>
                <a:cs typeface="Times New Roman" pitchFamily="18" charset="0"/>
              </a:rPr>
              <a:t>                       • </a:t>
            </a:r>
            <a:r>
              <a:rPr lang="ru-RU" sz="1500" b="1" dirty="0" err="1" smtClean="0">
                <a:latin typeface="Times New Roman" pitchFamily="18" charset="0"/>
                <a:cs typeface="Times New Roman" pitchFamily="18" charset="0"/>
              </a:rPr>
              <a:t>Биримдиктин</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максаттарын</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ишке</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ашырууга</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багыталган</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чечимдерин</a:t>
            </a:r>
            <a:r>
              <a:rPr lang="ru-RU" sz="1500" b="1" dirty="0" smtClean="0">
                <a:latin typeface="Times New Roman" pitchFamily="18" charset="0"/>
                <a:cs typeface="Times New Roman" pitchFamily="18" charset="0"/>
              </a:rPr>
              <a:t>– консенсус менен  </a:t>
            </a:r>
            <a:r>
              <a:rPr lang="ru-RU" sz="1500" b="1" dirty="0" err="1" smtClean="0">
                <a:latin typeface="Times New Roman" pitchFamily="18" charset="0"/>
                <a:cs typeface="Times New Roman" pitchFamily="18" charset="0"/>
              </a:rPr>
              <a:t>кабыл</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алат</a:t>
            </a:r>
            <a:r>
              <a:rPr lang="ru-RU" sz="1500" b="1" dirty="0" smtClean="0">
                <a:latin typeface="Times New Roman" pitchFamily="18" charset="0"/>
                <a:cs typeface="Times New Roman" pitchFamily="18" charset="0"/>
              </a:rPr>
              <a:t> </a:t>
            </a:r>
            <a:endParaRPr lang="ru-RU" sz="1500" b="1" dirty="0">
              <a:latin typeface="Times New Roman" pitchFamily="18" charset="0"/>
              <a:cs typeface="Times New Roman" pitchFamily="18" charset="0"/>
            </a:endParaRPr>
          </a:p>
        </p:txBody>
      </p:sp>
      <p:sp>
        <p:nvSpPr>
          <p:cNvPr id="4" name="Прямоугольник 3"/>
          <p:cNvSpPr/>
          <p:nvPr/>
        </p:nvSpPr>
        <p:spPr>
          <a:xfrm>
            <a:off x="902043" y="2570205"/>
            <a:ext cx="3410465" cy="164870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Биримдиктин</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алкагындагы</a:t>
            </a:r>
            <a:r>
              <a:rPr lang="ru-RU" sz="1500" b="1" dirty="0" smtClean="0">
                <a:latin typeface="Times New Roman" pitchFamily="18" charset="0"/>
                <a:cs typeface="Times New Roman" pitchFamily="18" charset="0"/>
              </a:rPr>
              <a:t>  ЕАЭБ </a:t>
            </a:r>
            <a:r>
              <a:rPr lang="ru-RU" sz="1500" b="1" dirty="0" err="1" smtClean="0">
                <a:latin typeface="Times New Roman" pitchFamily="18" charset="0"/>
                <a:cs typeface="Times New Roman" pitchFamily="18" charset="0"/>
              </a:rPr>
              <a:t>келишимдерин</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эл</a:t>
            </a:r>
            <a:r>
              <a:rPr lang="ru-RU" sz="1500" b="1" dirty="0" smtClean="0">
                <a:latin typeface="Times New Roman" pitchFamily="18" charset="0"/>
                <a:cs typeface="Times New Roman" pitchFamily="18" charset="0"/>
              </a:rPr>
              <a:t> аралык </a:t>
            </a:r>
            <a:r>
              <a:rPr lang="ru-RU" sz="1500" b="1" dirty="0" err="1" smtClean="0">
                <a:latin typeface="Times New Roman" pitchFamily="18" charset="0"/>
                <a:cs typeface="Times New Roman" pitchFamily="18" charset="0"/>
              </a:rPr>
              <a:t>келишимдерди</a:t>
            </a:r>
            <a:r>
              <a:rPr lang="ru-RU" sz="1500" b="1" dirty="0" smtClean="0">
                <a:latin typeface="Times New Roman" pitchFamily="18" charset="0"/>
                <a:cs typeface="Times New Roman" pitchFamily="18" charset="0"/>
              </a:rPr>
              <a:t>  жана  ЖЕЭК </a:t>
            </a:r>
            <a:r>
              <a:rPr lang="ru-RU" sz="1500" b="1" dirty="0" err="1" smtClean="0">
                <a:latin typeface="Times New Roman" pitchFamily="18" charset="0"/>
                <a:cs typeface="Times New Roman" pitchFamily="18" charset="0"/>
              </a:rPr>
              <a:t>чечимдердин</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ишке</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ашырууну</a:t>
            </a:r>
            <a:r>
              <a:rPr lang="ru-RU" sz="1500" b="1" dirty="0" smtClean="0">
                <a:latin typeface="Times New Roman" pitchFamily="18" charset="0"/>
                <a:cs typeface="Times New Roman" pitchFamily="18" charset="0"/>
              </a:rPr>
              <a:t> камсыз </a:t>
            </a:r>
            <a:r>
              <a:rPr lang="ru-RU" sz="1500" b="1" dirty="0" err="1" smtClean="0">
                <a:latin typeface="Times New Roman" pitchFamily="18" charset="0"/>
                <a:cs typeface="Times New Roman" pitchFamily="18" charset="0"/>
              </a:rPr>
              <a:t>кылат</a:t>
            </a:r>
            <a:r>
              <a:rPr lang="ru-RU" sz="1500" b="1" dirty="0" smtClean="0">
                <a:latin typeface="Times New Roman" pitchFamily="18" charset="0"/>
                <a:cs typeface="Times New Roman" pitchFamily="18" charset="0"/>
              </a:rPr>
              <a:t>  жана </a:t>
            </a:r>
            <a:r>
              <a:rPr lang="ru-RU" sz="1500" b="1" dirty="0" err="1" smtClean="0">
                <a:latin typeface="Times New Roman" pitchFamily="18" charset="0"/>
                <a:cs typeface="Times New Roman" pitchFamily="18" charset="0"/>
              </a:rPr>
              <a:t>аткарылышын</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контролдойт</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Чечими</a:t>
            </a:r>
            <a:r>
              <a:rPr lang="ru-RU" sz="1500" b="1" dirty="0" smtClean="0">
                <a:latin typeface="Times New Roman" pitchFamily="18" charset="0"/>
                <a:cs typeface="Times New Roman" pitchFamily="18" charset="0"/>
              </a:rPr>
              <a:t> – консенсус </a:t>
            </a:r>
            <a:r>
              <a:rPr lang="ru-RU" sz="1500" b="1" dirty="0" err="1" smtClean="0">
                <a:latin typeface="Times New Roman" pitchFamily="18" charset="0"/>
                <a:cs typeface="Times New Roman" pitchFamily="18" charset="0"/>
              </a:rPr>
              <a:t>менен</a:t>
            </a:r>
            <a:r>
              <a:rPr lang="ru-RU" sz="1500" b="1" dirty="0" smtClean="0">
                <a:latin typeface="Times New Roman" pitchFamily="18" charset="0"/>
                <a:cs typeface="Times New Roman" pitchFamily="18" charset="0"/>
              </a:rPr>
              <a:t>. </a:t>
            </a:r>
            <a:endParaRPr lang="ru-RU" sz="1500" b="1" dirty="0">
              <a:latin typeface="Times New Roman" pitchFamily="18" charset="0"/>
              <a:cs typeface="Times New Roman" pitchFamily="18" charset="0"/>
            </a:endParaRPr>
          </a:p>
        </p:txBody>
      </p:sp>
      <p:sp>
        <p:nvSpPr>
          <p:cNvPr id="5" name="Прямоугольник 4"/>
          <p:cNvSpPr/>
          <p:nvPr/>
        </p:nvSpPr>
        <p:spPr>
          <a:xfrm>
            <a:off x="185352" y="4322630"/>
            <a:ext cx="3549787" cy="205345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ru-RU" sz="1500" b="1" dirty="0" smtClean="0">
                <a:solidFill>
                  <a:schemeClr val="tx1"/>
                </a:solidFill>
                <a:latin typeface="Times New Roman" pitchFamily="18" charset="0"/>
                <a:cs typeface="Times New Roman" pitchFamily="18" charset="0"/>
              </a:rPr>
              <a:t>Такай </a:t>
            </a:r>
            <a:r>
              <a:rPr lang="ru-RU" sz="1500" b="1" dirty="0" err="1" smtClean="0">
                <a:solidFill>
                  <a:schemeClr val="tx1"/>
                </a:solidFill>
                <a:latin typeface="Times New Roman" pitchFamily="18" charset="0"/>
                <a:cs typeface="Times New Roman" pitchFamily="18" charset="0"/>
              </a:rPr>
              <a:t>иштөөчү мамлекеттер</a:t>
            </a:r>
            <a:r>
              <a:rPr lang="ru-RU" sz="1500" b="1" dirty="0" smtClean="0">
                <a:solidFill>
                  <a:schemeClr val="tx1"/>
                </a:solidFill>
                <a:latin typeface="Times New Roman" pitchFamily="18" charset="0"/>
                <a:cs typeface="Times New Roman" pitchFamily="18" charset="0"/>
              </a:rPr>
              <a:t> </a:t>
            </a:r>
            <a:r>
              <a:rPr lang="ru-RU" sz="1500" b="1" dirty="0" err="1" smtClean="0">
                <a:solidFill>
                  <a:schemeClr val="tx1"/>
                </a:solidFill>
                <a:latin typeface="Times New Roman" pitchFamily="18" charset="0"/>
                <a:cs typeface="Times New Roman" pitchFamily="18" charset="0"/>
              </a:rPr>
              <a:t>аралык</a:t>
            </a:r>
            <a:r>
              <a:rPr lang="ru-RU" sz="1500" b="1" dirty="0" smtClean="0">
                <a:solidFill>
                  <a:schemeClr val="tx1"/>
                </a:solidFill>
                <a:latin typeface="Times New Roman" pitchFamily="18" charset="0"/>
                <a:cs typeface="Times New Roman" pitchFamily="18" charset="0"/>
              </a:rPr>
              <a:t> </a:t>
            </a:r>
            <a:r>
              <a:rPr lang="ru-RU" sz="1500" b="1" dirty="0" err="1" smtClean="0">
                <a:solidFill>
                  <a:schemeClr val="tx1"/>
                </a:solidFill>
                <a:latin typeface="Times New Roman" pitchFamily="18" charset="0"/>
                <a:cs typeface="Times New Roman" pitchFamily="18" charset="0"/>
              </a:rPr>
              <a:t>жогорку</a:t>
            </a:r>
            <a:r>
              <a:rPr lang="ru-RU" sz="1500" b="1" dirty="0" smtClean="0">
                <a:solidFill>
                  <a:schemeClr val="tx1"/>
                </a:solidFill>
                <a:latin typeface="Times New Roman" pitchFamily="18" charset="0"/>
                <a:cs typeface="Times New Roman" pitchFamily="18" charset="0"/>
              </a:rPr>
              <a:t> </a:t>
            </a:r>
            <a:r>
              <a:rPr lang="ru-RU" sz="1500" b="1" dirty="0" err="1" smtClean="0">
                <a:solidFill>
                  <a:schemeClr val="tx1"/>
                </a:solidFill>
                <a:latin typeface="Times New Roman" pitchFamily="18" charset="0"/>
                <a:cs typeface="Times New Roman" pitchFamily="18" charset="0"/>
              </a:rPr>
              <a:t>жөнгө салуучу</a:t>
            </a:r>
            <a:r>
              <a:rPr lang="ru-RU" sz="1500" b="1" dirty="0" smtClean="0">
                <a:solidFill>
                  <a:schemeClr val="tx1"/>
                </a:solidFill>
                <a:latin typeface="Times New Roman" pitchFamily="18" charset="0"/>
                <a:cs typeface="Times New Roman" pitchFamily="18" charset="0"/>
              </a:rPr>
              <a:t> орган </a:t>
            </a:r>
            <a:r>
              <a:rPr lang="ru-RU" sz="1500" b="1" dirty="0" err="1" smtClean="0">
                <a:solidFill>
                  <a:schemeClr val="tx1"/>
                </a:solidFill>
                <a:latin typeface="Times New Roman" pitchFamily="18" charset="0"/>
                <a:cs typeface="Times New Roman" pitchFamily="18" charset="0"/>
              </a:rPr>
              <a:t>болуп</a:t>
            </a:r>
            <a:r>
              <a:rPr lang="ru-RU" sz="1500" b="1" dirty="0" smtClean="0">
                <a:solidFill>
                  <a:schemeClr val="tx1"/>
                </a:solidFill>
                <a:latin typeface="Times New Roman" pitchFamily="18" charset="0"/>
                <a:cs typeface="Times New Roman" pitchFamily="18" charset="0"/>
              </a:rPr>
              <a:t> </a:t>
            </a:r>
            <a:r>
              <a:rPr lang="ru-RU" sz="1500" b="1" dirty="0" err="1" smtClean="0">
                <a:solidFill>
                  <a:schemeClr val="tx1"/>
                </a:solidFill>
                <a:latin typeface="Times New Roman" pitchFamily="18" charset="0"/>
                <a:cs typeface="Times New Roman" pitchFamily="18" charset="0"/>
              </a:rPr>
              <a:t>эсептелет</a:t>
            </a:r>
            <a:r>
              <a:rPr lang="ru-RU" sz="1500" b="1" dirty="0" smtClean="0">
                <a:solidFill>
                  <a:schemeClr val="tx1"/>
                </a:solidFill>
                <a:latin typeface="Times New Roman" pitchFamily="18" charset="0"/>
                <a:cs typeface="Times New Roman" pitchFamily="18" charset="0"/>
              </a:rPr>
              <a:t>.  </a:t>
            </a:r>
            <a:r>
              <a:rPr lang="ru-RU" sz="1500" b="1" dirty="0" err="1" smtClean="0">
                <a:solidFill>
                  <a:schemeClr val="tx1"/>
                </a:solidFill>
                <a:latin typeface="Times New Roman" pitchFamily="18" charset="0"/>
                <a:cs typeface="Times New Roman" pitchFamily="18" charset="0"/>
              </a:rPr>
              <a:t>Биримдиктин</a:t>
            </a:r>
            <a:r>
              <a:rPr lang="ru-RU" sz="1500" b="1" dirty="0" smtClean="0">
                <a:solidFill>
                  <a:schemeClr val="tx1"/>
                </a:solidFill>
                <a:latin typeface="Times New Roman" pitchFamily="18" charset="0"/>
                <a:cs typeface="Times New Roman" pitchFamily="18" charset="0"/>
              </a:rPr>
              <a:t> </a:t>
            </a:r>
            <a:r>
              <a:rPr lang="ru-RU" sz="1500" b="1" dirty="0" err="1" smtClean="0">
                <a:solidFill>
                  <a:schemeClr val="tx1"/>
                </a:solidFill>
                <a:latin typeface="Times New Roman" pitchFamily="18" charset="0"/>
                <a:cs typeface="Times New Roman" pitchFamily="18" charset="0"/>
              </a:rPr>
              <a:t>иштешин</a:t>
            </a:r>
            <a:r>
              <a:rPr lang="ru-RU" sz="1500" b="1" dirty="0" smtClean="0">
                <a:solidFill>
                  <a:schemeClr val="tx1"/>
                </a:solidFill>
                <a:latin typeface="Times New Roman" pitchFamily="18" charset="0"/>
                <a:cs typeface="Times New Roman" pitchFamily="18" charset="0"/>
              </a:rPr>
              <a:t> жана </a:t>
            </a:r>
            <a:r>
              <a:rPr lang="ru-RU" sz="1500" b="1" dirty="0" err="1" smtClean="0">
                <a:solidFill>
                  <a:schemeClr val="tx1"/>
                </a:solidFill>
                <a:latin typeface="Times New Roman" pitchFamily="18" charset="0"/>
                <a:cs typeface="Times New Roman" pitchFamily="18" charset="0"/>
              </a:rPr>
              <a:t>өнүктүрүү шарттарын</a:t>
            </a:r>
            <a:r>
              <a:rPr lang="ru-RU" sz="1500" b="1" dirty="0" smtClean="0">
                <a:solidFill>
                  <a:schemeClr val="tx1"/>
                </a:solidFill>
                <a:latin typeface="Times New Roman" pitchFamily="18" charset="0"/>
                <a:cs typeface="Times New Roman" pitchFamily="18" charset="0"/>
              </a:rPr>
              <a:t> </a:t>
            </a:r>
            <a:r>
              <a:rPr lang="ru-RU" sz="1500" b="1" dirty="0" err="1" smtClean="0">
                <a:solidFill>
                  <a:schemeClr val="tx1"/>
                </a:solidFill>
                <a:latin typeface="Times New Roman" pitchFamily="18" charset="0"/>
                <a:cs typeface="Times New Roman" pitchFamily="18" charset="0"/>
              </a:rPr>
              <a:t>камсыз</a:t>
            </a:r>
            <a:r>
              <a:rPr lang="ru-RU" sz="1500" b="1" dirty="0" smtClean="0">
                <a:solidFill>
                  <a:schemeClr val="tx1"/>
                </a:solidFill>
                <a:latin typeface="Times New Roman" pitchFamily="18" charset="0"/>
                <a:cs typeface="Times New Roman" pitchFamily="18" charset="0"/>
              </a:rPr>
              <a:t> </a:t>
            </a:r>
            <a:r>
              <a:rPr lang="ru-RU" sz="1500" b="1" dirty="0" err="1" smtClean="0">
                <a:solidFill>
                  <a:schemeClr val="tx1"/>
                </a:solidFill>
                <a:latin typeface="Times New Roman" pitchFamily="18" charset="0"/>
                <a:cs typeface="Times New Roman" pitchFamily="18" charset="0"/>
              </a:rPr>
              <a:t>кылат</a:t>
            </a:r>
            <a:r>
              <a:rPr lang="ru-RU" sz="1500" b="1" dirty="0" smtClean="0">
                <a:solidFill>
                  <a:schemeClr val="tx1"/>
                </a:solidFill>
                <a:latin typeface="Times New Roman" pitchFamily="18" charset="0"/>
                <a:cs typeface="Times New Roman" pitchFamily="18" charset="0"/>
              </a:rPr>
              <a:t>. </a:t>
            </a:r>
            <a:r>
              <a:rPr lang="ru-RU" sz="1500" b="1" dirty="0" err="1" smtClean="0">
                <a:solidFill>
                  <a:schemeClr val="tx1"/>
                </a:solidFill>
                <a:latin typeface="Times New Roman" pitchFamily="18" charset="0"/>
                <a:cs typeface="Times New Roman" pitchFamily="18" charset="0"/>
              </a:rPr>
              <a:t>Биримдиктин</a:t>
            </a:r>
            <a:r>
              <a:rPr lang="ru-RU" sz="1500" b="1" dirty="0" smtClean="0">
                <a:solidFill>
                  <a:schemeClr val="tx1"/>
                </a:solidFill>
                <a:latin typeface="Times New Roman" pitchFamily="18" charset="0"/>
                <a:cs typeface="Times New Roman" pitchFamily="18" charset="0"/>
              </a:rPr>
              <a:t> </a:t>
            </a:r>
            <a:r>
              <a:rPr lang="ru-RU" sz="1500" b="1" dirty="0" err="1" smtClean="0">
                <a:solidFill>
                  <a:schemeClr val="tx1"/>
                </a:solidFill>
                <a:latin typeface="Times New Roman" pitchFamily="18" charset="0"/>
                <a:cs typeface="Times New Roman" pitchFamily="18" charset="0"/>
              </a:rPr>
              <a:t>алкагындагы</a:t>
            </a:r>
            <a:r>
              <a:rPr lang="ru-RU" sz="1500" b="1" dirty="0" smtClean="0">
                <a:solidFill>
                  <a:schemeClr val="tx1"/>
                </a:solidFill>
                <a:latin typeface="Times New Roman" pitchFamily="18" charset="0"/>
                <a:cs typeface="Times New Roman" pitchFamily="18" charset="0"/>
              </a:rPr>
              <a:t>  экономикалык </a:t>
            </a:r>
            <a:r>
              <a:rPr lang="ru-RU" sz="1500" b="1" dirty="0" err="1" smtClean="0">
                <a:solidFill>
                  <a:schemeClr val="tx1"/>
                </a:solidFill>
                <a:latin typeface="Times New Roman" pitchFamily="18" charset="0"/>
                <a:cs typeface="Times New Roman" pitchFamily="18" charset="0"/>
              </a:rPr>
              <a:t>интеграциянын</a:t>
            </a:r>
            <a:r>
              <a:rPr lang="ru-RU" sz="1500" b="1" dirty="0" smtClean="0">
                <a:solidFill>
                  <a:schemeClr val="tx1"/>
                </a:solidFill>
                <a:latin typeface="Times New Roman" pitchFamily="18" charset="0"/>
                <a:cs typeface="Times New Roman" pitchFamily="18" charset="0"/>
              </a:rPr>
              <a:t> </a:t>
            </a:r>
            <a:r>
              <a:rPr lang="ru-RU" sz="1500" b="1" dirty="0" err="1" smtClean="0">
                <a:solidFill>
                  <a:schemeClr val="tx1"/>
                </a:solidFill>
                <a:latin typeface="Times New Roman" pitchFamily="18" charset="0"/>
                <a:cs typeface="Times New Roman" pitchFamily="18" charset="0"/>
              </a:rPr>
              <a:t>чөйрөсүндөгү сунуштарды</a:t>
            </a:r>
            <a:r>
              <a:rPr lang="ru-RU" sz="1500" b="1" dirty="0" smtClean="0">
                <a:solidFill>
                  <a:schemeClr val="tx1"/>
                </a:solidFill>
                <a:latin typeface="Times New Roman" pitchFamily="18" charset="0"/>
                <a:cs typeface="Times New Roman" pitchFamily="18" charset="0"/>
              </a:rPr>
              <a:t> </a:t>
            </a:r>
            <a:r>
              <a:rPr lang="ru-RU" sz="1500" b="1" dirty="0" err="1" smtClean="0">
                <a:solidFill>
                  <a:schemeClr val="tx1"/>
                </a:solidFill>
                <a:latin typeface="Times New Roman" pitchFamily="18" charset="0"/>
                <a:cs typeface="Times New Roman" pitchFamily="18" charset="0"/>
              </a:rPr>
              <a:t>иштеп</a:t>
            </a:r>
            <a:r>
              <a:rPr lang="ru-RU" sz="1500" b="1" dirty="0" smtClean="0">
                <a:solidFill>
                  <a:schemeClr val="tx1"/>
                </a:solidFill>
                <a:latin typeface="Times New Roman" pitchFamily="18" charset="0"/>
                <a:cs typeface="Times New Roman" pitchFamily="18" charset="0"/>
              </a:rPr>
              <a:t> </a:t>
            </a:r>
            <a:r>
              <a:rPr lang="ru-RU" sz="1500" b="1" dirty="0" err="1" smtClean="0">
                <a:solidFill>
                  <a:schemeClr val="tx1"/>
                </a:solidFill>
                <a:latin typeface="Times New Roman" pitchFamily="18" charset="0"/>
                <a:cs typeface="Times New Roman" pitchFamily="18" charset="0"/>
              </a:rPr>
              <a:t>чыгат</a:t>
            </a:r>
            <a:endParaRPr lang="ru-RU" sz="1500" b="1" dirty="0">
              <a:solidFill>
                <a:schemeClr val="tx1"/>
              </a:solidFill>
              <a:latin typeface="Times New Roman" pitchFamily="18" charset="0"/>
              <a:cs typeface="Times New Roman" pitchFamily="18" charset="0"/>
            </a:endParaRPr>
          </a:p>
        </p:txBody>
      </p:sp>
      <p:sp>
        <p:nvSpPr>
          <p:cNvPr id="6" name="Прямоугольник 5"/>
          <p:cNvSpPr/>
          <p:nvPr/>
        </p:nvSpPr>
        <p:spPr>
          <a:xfrm>
            <a:off x="4151942" y="5586428"/>
            <a:ext cx="1825948" cy="108869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500" b="1" dirty="0" err="1" smtClean="0">
                <a:latin typeface="Times New Roman" pitchFamily="18" charset="0"/>
                <a:cs typeface="Times New Roman" pitchFamily="18" charset="0"/>
              </a:rPr>
              <a:t>Комиссиянын</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аткаруучу</a:t>
            </a:r>
            <a:r>
              <a:rPr lang="ru-RU" sz="1500" b="1" dirty="0" smtClean="0">
                <a:latin typeface="Times New Roman" pitchFamily="18" charset="0"/>
                <a:cs typeface="Times New Roman" pitchFamily="18" charset="0"/>
              </a:rPr>
              <a:t> органы</a:t>
            </a:r>
            <a:endParaRPr lang="ru-RU" sz="1500" b="1" dirty="0">
              <a:latin typeface="Times New Roman" pitchFamily="18" charset="0"/>
              <a:cs typeface="Times New Roman" pitchFamily="18" charset="0"/>
            </a:endParaRPr>
          </a:p>
        </p:txBody>
      </p:sp>
      <p:sp>
        <p:nvSpPr>
          <p:cNvPr id="7" name="Прямоугольник 6"/>
          <p:cNvSpPr/>
          <p:nvPr/>
        </p:nvSpPr>
        <p:spPr>
          <a:xfrm>
            <a:off x="6217920" y="5557653"/>
            <a:ext cx="2752881" cy="114003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400" b="1" dirty="0" err="1" smtClean="0">
                <a:latin typeface="Times New Roman" pitchFamily="18" charset="0"/>
                <a:cs typeface="Times New Roman" pitchFamily="18" charset="0"/>
              </a:rPr>
              <a:t>Биримдиктиги</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интеграциялык</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процесстерди</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жалпы</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жөнгө салуу</a:t>
            </a:r>
            <a:r>
              <a:rPr lang="ru-RU" sz="1400" b="1" dirty="0" smtClean="0">
                <a:latin typeface="Times New Roman" pitchFamily="18" charset="0"/>
                <a:cs typeface="Times New Roman" pitchFamily="18" charset="0"/>
              </a:rPr>
              <a:t>, ЕЭК </a:t>
            </a:r>
            <a:r>
              <a:rPr lang="ru-RU" sz="1400" b="1" dirty="0" err="1" smtClean="0">
                <a:latin typeface="Times New Roman" pitchFamily="18" charset="0"/>
                <a:cs typeface="Times New Roman" pitchFamily="18" charset="0"/>
              </a:rPr>
              <a:t>ишине</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жалпы</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жетекчилик</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кылуу</a:t>
            </a:r>
            <a:endParaRPr lang="ru-RU" sz="1400" b="1" dirty="0">
              <a:latin typeface="Times New Roman" pitchFamily="18" charset="0"/>
              <a:cs typeface="Times New Roman" pitchFamily="18" charset="0"/>
            </a:endParaRPr>
          </a:p>
        </p:txBody>
      </p:sp>
      <p:sp>
        <p:nvSpPr>
          <p:cNvPr id="11" name="Скругленный прямоугольник 10"/>
          <p:cNvSpPr/>
          <p:nvPr/>
        </p:nvSpPr>
        <p:spPr>
          <a:xfrm>
            <a:off x="4868562" y="704334"/>
            <a:ext cx="2718487" cy="1096661"/>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sz="1500" b="1" dirty="0" smtClean="0">
              <a:solidFill>
                <a:schemeClr val="tx1"/>
              </a:solidFill>
              <a:latin typeface="Times New Roman" pitchFamily="18" charset="0"/>
              <a:cs typeface="Times New Roman" pitchFamily="18" charset="0"/>
            </a:endParaRPr>
          </a:p>
          <a:p>
            <a:pPr algn="ctr"/>
            <a:r>
              <a:rPr lang="ky-KG" sz="1500" b="1" dirty="0" smtClean="0">
                <a:solidFill>
                  <a:schemeClr val="tx1"/>
                </a:solidFill>
                <a:latin typeface="Times New Roman" pitchFamily="18" charset="0"/>
                <a:cs typeface="Times New Roman" pitchFamily="18" charset="0"/>
              </a:rPr>
              <a:t>Жогорку евразиялык экономикалык кеңеш (мамлекет башчыларынын курамында ) </a:t>
            </a:r>
            <a:r>
              <a:rPr lang="ky-KG" sz="2000" b="1" dirty="0" smtClean="0">
                <a:solidFill>
                  <a:schemeClr val="tx1"/>
                </a:solidFill>
                <a:latin typeface="Times New Roman" pitchFamily="18" charset="0"/>
                <a:cs typeface="Times New Roman" pitchFamily="18" charset="0"/>
              </a:rPr>
              <a:t/>
            </a:r>
            <a:br>
              <a:rPr lang="ky-KG" sz="2000" b="1" dirty="0" smtClean="0">
                <a:solidFill>
                  <a:schemeClr val="tx1"/>
                </a:solidFill>
                <a:latin typeface="Times New Roman" pitchFamily="18" charset="0"/>
                <a:cs typeface="Times New Roman" pitchFamily="18" charset="0"/>
              </a:rPr>
            </a:br>
            <a:endParaRPr lang="ky-KG" sz="2000" b="1" dirty="0">
              <a:solidFill>
                <a:schemeClr val="tx1"/>
              </a:solidFill>
              <a:latin typeface="Times New Roman" pitchFamily="18" charset="0"/>
              <a:cs typeface="Times New Roman" pitchFamily="18" charset="0"/>
            </a:endParaRPr>
          </a:p>
        </p:txBody>
      </p:sp>
      <p:sp>
        <p:nvSpPr>
          <p:cNvPr id="12" name="Скругленный прямоугольник 11"/>
          <p:cNvSpPr/>
          <p:nvPr/>
        </p:nvSpPr>
        <p:spPr>
          <a:xfrm>
            <a:off x="4893276" y="1883081"/>
            <a:ext cx="2707674" cy="1043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ky-KG" sz="1500" b="1" dirty="0" smtClean="0">
                <a:latin typeface="Times New Roman" pitchFamily="18" charset="0"/>
                <a:cs typeface="Times New Roman" pitchFamily="18" charset="0"/>
              </a:rPr>
              <a:t>Өкмөттөр  Аралык кеңеш (өкмөт башчыларынын курамында ) </a:t>
            </a:r>
            <a:endParaRPr lang="ky-KG" sz="1500" b="1" dirty="0">
              <a:latin typeface="Times New Roman" pitchFamily="18" charset="0"/>
              <a:cs typeface="Times New Roman" pitchFamily="18" charset="0"/>
            </a:endParaRPr>
          </a:p>
        </p:txBody>
      </p:sp>
      <p:sp>
        <p:nvSpPr>
          <p:cNvPr id="13" name="Скругленный прямоугольник 12"/>
          <p:cNvSpPr/>
          <p:nvPr/>
        </p:nvSpPr>
        <p:spPr>
          <a:xfrm>
            <a:off x="4011924" y="4323406"/>
            <a:ext cx="1954536" cy="68316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ky-KG" sz="1500" b="1" dirty="0" smtClean="0">
                <a:latin typeface="Times New Roman" pitchFamily="18" charset="0"/>
                <a:cs typeface="Times New Roman" pitchFamily="18" charset="0"/>
              </a:rPr>
              <a:t>Коллегия</a:t>
            </a:r>
          </a:p>
          <a:p>
            <a:pPr algn="ctr"/>
            <a:r>
              <a:rPr lang="ky-KG" sz="1500" b="1" dirty="0" smtClean="0">
                <a:latin typeface="Times New Roman" pitchFamily="18" charset="0"/>
                <a:cs typeface="Times New Roman" pitchFamily="18" charset="0"/>
              </a:rPr>
              <a:t>бирдей өкүлчүлүк</a:t>
            </a:r>
            <a:endParaRPr lang="ru-RU" sz="1500" b="1" dirty="0">
              <a:latin typeface="Times New Roman" pitchFamily="18" charset="0"/>
              <a:cs typeface="Times New Roman" pitchFamily="18" charset="0"/>
            </a:endParaRPr>
          </a:p>
        </p:txBody>
      </p:sp>
      <p:sp>
        <p:nvSpPr>
          <p:cNvPr id="14" name="Скругленный прямоугольник 13"/>
          <p:cNvSpPr/>
          <p:nvPr/>
        </p:nvSpPr>
        <p:spPr>
          <a:xfrm>
            <a:off x="6195061" y="4023359"/>
            <a:ext cx="2766060" cy="1376543"/>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sz="1200" b="1" dirty="0" smtClean="0">
              <a:latin typeface="Times New Roman" pitchFamily="18" charset="0"/>
              <a:cs typeface="Times New Roman" pitchFamily="18" charset="0"/>
            </a:endParaRPr>
          </a:p>
          <a:p>
            <a:pPr algn="ctr"/>
            <a:r>
              <a:rPr lang="ru-RU" sz="1500" b="1" dirty="0" err="1" smtClean="0">
                <a:latin typeface="Times New Roman" pitchFamily="18" charset="0"/>
                <a:cs typeface="Times New Roman" pitchFamily="18" charset="0"/>
              </a:rPr>
              <a:t>Кеңеш</a:t>
            </a:r>
            <a:endParaRPr lang="ru-RU" sz="1500" b="1" dirty="0" smtClean="0">
              <a:latin typeface="Times New Roman" pitchFamily="18" charset="0"/>
              <a:cs typeface="Times New Roman" pitchFamily="18" charset="0"/>
            </a:endParaRPr>
          </a:p>
          <a:p>
            <a:pPr algn="ctr"/>
            <a:r>
              <a:rPr lang="ru-RU" sz="1500" b="1" dirty="0" smtClean="0">
                <a:latin typeface="Times New Roman" pitchFamily="18" charset="0"/>
                <a:cs typeface="Times New Roman" pitchFamily="18" charset="0"/>
              </a:rPr>
              <a:t>(</a:t>
            </a:r>
            <a:r>
              <a:rPr lang="ru-RU" sz="1500" b="1" dirty="0" err="1" smtClean="0">
                <a:latin typeface="Times New Roman" pitchFamily="18" charset="0"/>
                <a:cs typeface="Times New Roman" pitchFamily="18" charset="0"/>
              </a:rPr>
              <a:t>биримдиктин</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мүчө-мамлекеттеринин өкмөт башчыларынын</a:t>
            </a:r>
            <a:r>
              <a:rPr lang="ru-RU" sz="1500" b="1" dirty="0" smtClean="0">
                <a:latin typeface="Times New Roman" pitchFamily="18" charset="0"/>
                <a:cs typeface="Times New Roman" pitchFamily="18" charset="0"/>
              </a:rPr>
              <a:t> </a:t>
            </a:r>
            <a:r>
              <a:rPr lang="ru-RU" sz="1500" b="1" dirty="0" err="1" smtClean="0">
                <a:latin typeface="Times New Roman" pitchFamily="18" charset="0"/>
                <a:cs typeface="Times New Roman" pitchFamily="18" charset="0"/>
              </a:rPr>
              <a:t>бирден</a:t>
            </a:r>
            <a:r>
              <a:rPr lang="ru-RU" sz="1500" b="1" dirty="0" smtClean="0">
                <a:latin typeface="Times New Roman" pitchFamily="18" charset="0"/>
                <a:cs typeface="Times New Roman" pitchFamily="18" charset="0"/>
              </a:rPr>
              <a:t>  орун </a:t>
            </a:r>
            <a:r>
              <a:rPr lang="ru-RU" sz="1500" b="1" dirty="0" err="1" smtClean="0">
                <a:latin typeface="Times New Roman" pitchFamily="18" charset="0"/>
                <a:cs typeface="Times New Roman" pitchFamily="18" charset="0"/>
              </a:rPr>
              <a:t>басарынан</a:t>
            </a:r>
            <a:r>
              <a:rPr lang="ru-RU" sz="1500" b="1" dirty="0" smtClean="0">
                <a:latin typeface="Times New Roman" pitchFamily="18" charset="0"/>
                <a:cs typeface="Times New Roman" pitchFamily="18" charset="0"/>
              </a:rPr>
              <a:t>) </a:t>
            </a:r>
            <a:endParaRPr lang="ru-RU" sz="1500" b="1" dirty="0">
              <a:latin typeface="Times New Roman" pitchFamily="18" charset="0"/>
              <a:cs typeface="Times New Roman" pitchFamily="18" charset="0"/>
            </a:endParaRPr>
          </a:p>
        </p:txBody>
      </p:sp>
      <p:sp>
        <p:nvSpPr>
          <p:cNvPr id="15" name="Скругленный прямоугольник 14"/>
          <p:cNvSpPr/>
          <p:nvPr/>
        </p:nvSpPr>
        <p:spPr>
          <a:xfrm>
            <a:off x="4717732" y="3051068"/>
            <a:ext cx="3359223" cy="77189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500" b="1" dirty="0" smtClean="0">
                <a:latin typeface="Times New Roman" pitchFamily="18" charset="0"/>
                <a:cs typeface="Times New Roman" pitchFamily="18" charset="0"/>
              </a:rPr>
              <a:t>Евразия экономикалык </a:t>
            </a:r>
            <a:r>
              <a:rPr lang="ru-RU" sz="1500" b="1" dirty="0" err="1" smtClean="0">
                <a:latin typeface="Times New Roman" pitchFamily="18" charset="0"/>
                <a:cs typeface="Times New Roman" pitchFamily="18" charset="0"/>
              </a:rPr>
              <a:t>комиссиясы</a:t>
            </a:r>
            <a:r>
              <a:rPr lang="ru-RU" sz="1500" b="1" dirty="0" smtClean="0">
                <a:latin typeface="Times New Roman" pitchFamily="18" charset="0"/>
                <a:cs typeface="Times New Roman" pitchFamily="18" charset="0"/>
              </a:rPr>
              <a:t> </a:t>
            </a:r>
            <a:endParaRPr lang="ru-RU" sz="1500" b="1" dirty="0">
              <a:latin typeface="Times New Roman" pitchFamily="18" charset="0"/>
              <a:cs typeface="Times New Roman" pitchFamily="18" charset="0"/>
            </a:endParaRPr>
          </a:p>
        </p:txBody>
      </p:sp>
      <p:cxnSp>
        <p:nvCxnSpPr>
          <p:cNvPr id="20" name="Прямая со стрелкой 19"/>
          <p:cNvCxnSpPr/>
          <p:nvPr/>
        </p:nvCxnSpPr>
        <p:spPr>
          <a:xfrm>
            <a:off x="4372897" y="1515383"/>
            <a:ext cx="406896"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a:off x="4332041" y="2802506"/>
            <a:ext cx="54006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p:nvPr/>
        </p:nvCxnSpPr>
        <p:spPr>
          <a:xfrm>
            <a:off x="3823944" y="5146980"/>
            <a:ext cx="792088"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4" name="Прямая со стрелкой 33"/>
          <p:cNvCxnSpPr/>
          <p:nvPr/>
        </p:nvCxnSpPr>
        <p:spPr>
          <a:xfrm rot="5400000">
            <a:off x="5199919" y="3876887"/>
            <a:ext cx="361524" cy="28005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Прямая со стрелкой 37"/>
          <p:cNvCxnSpPr/>
          <p:nvPr/>
        </p:nvCxnSpPr>
        <p:spPr>
          <a:xfrm>
            <a:off x="6530093" y="3823854"/>
            <a:ext cx="202177" cy="14235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Прямая со стрелкой 44"/>
          <p:cNvCxnSpPr/>
          <p:nvPr/>
        </p:nvCxnSpPr>
        <p:spPr>
          <a:xfrm rot="16200000" flipH="1">
            <a:off x="4713151" y="5307511"/>
            <a:ext cx="341784" cy="159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Прямая со стрелкой 47"/>
          <p:cNvCxnSpPr/>
          <p:nvPr/>
        </p:nvCxnSpPr>
        <p:spPr>
          <a:xfrm>
            <a:off x="6916948" y="5345840"/>
            <a:ext cx="0" cy="2160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9" name="Рисунок 18" descr="1502684637_eaes2.jpeg"/>
          <p:cNvPicPr>
            <a:picLocks noChangeAspect="1"/>
          </p:cNvPicPr>
          <p:nvPr/>
        </p:nvPicPr>
        <p:blipFill>
          <a:blip r:embed="rId3" cstate="print"/>
          <a:stretch>
            <a:fillRect/>
          </a:stretch>
        </p:blipFill>
        <p:spPr>
          <a:xfrm>
            <a:off x="7726680" y="0"/>
            <a:ext cx="1417320" cy="1109207"/>
          </a:xfrm>
          <a:prstGeom prst="rect">
            <a:avLst/>
          </a:prstGeom>
        </p:spPr>
      </p:pic>
      <p:pic>
        <p:nvPicPr>
          <p:cNvPr id="21" name="Picture 6" descr="Logo-копи"/>
          <p:cNvPicPr preferRelativeResize="0">
            <a:picLocks noChangeAspect="1" noChangeArrowheads="1"/>
          </p:cNvPicPr>
          <p:nvPr/>
        </p:nvPicPr>
        <p:blipFill>
          <a:blip r:embed="rId4" cstate="print"/>
          <a:srcRect/>
          <a:stretch>
            <a:fillRect/>
          </a:stretch>
        </p:blipFill>
        <p:spPr bwMode="auto">
          <a:xfrm>
            <a:off x="-228600" y="-137160"/>
            <a:ext cx="1545465" cy="1223010"/>
          </a:xfrm>
          <a:prstGeom prst="rect">
            <a:avLst/>
          </a:prstGeom>
          <a:noFill/>
          <a:ln w="9525">
            <a:noFill/>
            <a:miter lim="800000"/>
            <a:headEnd/>
            <a:tailEnd/>
          </a:ln>
        </p:spPr>
      </p:pic>
      <p:sp>
        <p:nvSpPr>
          <p:cNvPr id="23" name="Прямоугольник 22"/>
          <p:cNvSpPr/>
          <p:nvPr/>
        </p:nvSpPr>
        <p:spPr>
          <a:xfrm>
            <a:off x="1594022" y="0"/>
            <a:ext cx="6017740" cy="615553"/>
          </a:xfrm>
          <a:prstGeom prst="rect">
            <a:avLst/>
          </a:prstGeom>
        </p:spPr>
        <p:txBody>
          <a:bodyPr wrap="square">
            <a:spAutoFit/>
          </a:bodyPr>
          <a:lstStyle/>
          <a:p>
            <a:pPr algn="ctr"/>
            <a:r>
              <a:rPr lang="ky-KG" sz="1700" b="1" cap="all" dirty="0" smtClean="0">
                <a:latin typeface="Times New Roman" pitchFamily="18" charset="0"/>
                <a:cs typeface="Times New Roman" pitchFamily="18" charset="0"/>
              </a:rPr>
              <a:t>Евразиялык экономикалык биримдигин  УЮШТУРУУЧУЛУК ТҮЗҮМҮ </a:t>
            </a:r>
            <a:endParaRPr lang="ru-RU" sz="1700" dirty="0"/>
          </a:p>
        </p:txBody>
      </p:sp>
    </p:spTree>
    <p:extLst>
      <p:ext uri="{BB962C8B-B14F-4D97-AF65-F5344CB8AC3E}">
        <p14:creationId xmlns:p14="http://schemas.microsoft.com/office/powerpoint/2010/main" val="1609519839"/>
      </p:ext>
    </p:extLst>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wipe(down)">
                                      <p:cBhvr>
                                        <p:cTn id="23" dur="580">
                                          <p:stCondLst>
                                            <p:cond delay="0"/>
                                          </p:stCondLst>
                                        </p:cTn>
                                        <p:tgtEl>
                                          <p:spTgt spid="20"/>
                                        </p:tgtEl>
                                      </p:cBhvr>
                                    </p:animEffect>
                                    <p:anim calcmode="lin" valueType="num">
                                      <p:cBhvr>
                                        <p:cTn id="24"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29" dur="26">
                                          <p:stCondLst>
                                            <p:cond delay="650"/>
                                          </p:stCondLst>
                                        </p:cTn>
                                        <p:tgtEl>
                                          <p:spTgt spid="20"/>
                                        </p:tgtEl>
                                      </p:cBhvr>
                                      <p:to x="100000" y="60000"/>
                                    </p:animScale>
                                    <p:animScale>
                                      <p:cBhvr>
                                        <p:cTn id="30" dur="166" decel="50000">
                                          <p:stCondLst>
                                            <p:cond delay="676"/>
                                          </p:stCondLst>
                                        </p:cTn>
                                        <p:tgtEl>
                                          <p:spTgt spid="20"/>
                                        </p:tgtEl>
                                      </p:cBhvr>
                                      <p:to x="100000" y="100000"/>
                                    </p:animScale>
                                    <p:animScale>
                                      <p:cBhvr>
                                        <p:cTn id="31" dur="26">
                                          <p:stCondLst>
                                            <p:cond delay="1312"/>
                                          </p:stCondLst>
                                        </p:cTn>
                                        <p:tgtEl>
                                          <p:spTgt spid="20"/>
                                        </p:tgtEl>
                                      </p:cBhvr>
                                      <p:to x="100000" y="80000"/>
                                    </p:animScale>
                                    <p:animScale>
                                      <p:cBhvr>
                                        <p:cTn id="32" dur="166" decel="50000">
                                          <p:stCondLst>
                                            <p:cond delay="1338"/>
                                          </p:stCondLst>
                                        </p:cTn>
                                        <p:tgtEl>
                                          <p:spTgt spid="20"/>
                                        </p:tgtEl>
                                      </p:cBhvr>
                                      <p:to x="100000" y="100000"/>
                                    </p:animScale>
                                    <p:animScale>
                                      <p:cBhvr>
                                        <p:cTn id="33" dur="26">
                                          <p:stCondLst>
                                            <p:cond delay="1642"/>
                                          </p:stCondLst>
                                        </p:cTn>
                                        <p:tgtEl>
                                          <p:spTgt spid="20"/>
                                        </p:tgtEl>
                                      </p:cBhvr>
                                      <p:to x="100000" y="90000"/>
                                    </p:animScale>
                                    <p:animScale>
                                      <p:cBhvr>
                                        <p:cTn id="34" dur="166" decel="50000">
                                          <p:stCondLst>
                                            <p:cond delay="1668"/>
                                          </p:stCondLst>
                                        </p:cTn>
                                        <p:tgtEl>
                                          <p:spTgt spid="20"/>
                                        </p:tgtEl>
                                      </p:cBhvr>
                                      <p:to x="100000" y="100000"/>
                                    </p:animScale>
                                    <p:animScale>
                                      <p:cBhvr>
                                        <p:cTn id="35" dur="26">
                                          <p:stCondLst>
                                            <p:cond delay="1808"/>
                                          </p:stCondLst>
                                        </p:cTn>
                                        <p:tgtEl>
                                          <p:spTgt spid="20"/>
                                        </p:tgtEl>
                                      </p:cBhvr>
                                      <p:to x="100000" y="95000"/>
                                    </p:animScale>
                                    <p:animScale>
                                      <p:cBhvr>
                                        <p:cTn id="36" dur="166" decel="50000">
                                          <p:stCondLst>
                                            <p:cond delay="1834"/>
                                          </p:stCondLst>
                                        </p:cTn>
                                        <p:tgtEl>
                                          <p:spTgt spid="20"/>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down)">
                                      <p:cBhvr>
                                        <p:cTn id="39" dur="580">
                                          <p:stCondLst>
                                            <p:cond delay="0"/>
                                          </p:stCondLst>
                                        </p:cTn>
                                        <p:tgtEl>
                                          <p:spTgt spid="11"/>
                                        </p:tgtEl>
                                      </p:cBhvr>
                                    </p:animEffect>
                                    <p:anim calcmode="lin" valueType="num">
                                      <p:cBhvr>
                                        <p:cTn id="40"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45" dur="26">
                                          <p:stCondLst>
                                            <p:cond delay="650"/>
                                          </p:stCondLst>
                                        </p:cTn>
                                        <p:tgtEl>
                                          <p:spTgt spid="11"/>
                                        </p:tgtEl>
                                      </p:cBhvr>
                                      <p:to x="100000" y="60000"/>
                                    </p:animScale>
                                    <p:animScale>
                                      <p:cBhvr>
                                        <p:cTn id="46" dur="166" decel="50000">
                                          <p:stCondLst>
                                            <p:cond delay="676"/>
                                          </p:stCondLst>
                                        </p:cTn>
                                        <p:tgtEl>
                                          <p:spTgt spid="11"/>
                                        </p:tgtEl>
                                      </p:cBhvr>
                                      <p:to x="100000" y="100000"/>
                                    </p:animScale>
                                    <p:animScale>
                                      <p:cBhvr>
                                        <p:cTn id="47" dur="26">
                                          <p:stCondLst>
                                            <p:cond delay="1312"/>
                                          </p:stCondLst>
                                        </p:cTn>
                                        <p:tgtEl>
                                          <p:spTgt spid="11"/>
                                        </p:tgtEl>
                                      </p:cBhvr>
                                      <p:to x="100000" y="80000"/>
                                    </p:animScale>
                                    <p:animScale>
                                      <p:cBhvr>
                                        <p:cTn id="48" dur="166" decel="50000">
                                          <p:stCondLst>
                                            <p:cond delay="1338"/>
                                          </p:stCondLst>
                                        </p:cTn>
                                        <p:tgtEl>
                                          <p:spTgt spid="11"/>
                                        </p:tgtEl>
                                      </p:cBhvr>
                                      <p:to x="100000" y="100000"/>
                                    </p:animScale>
                                    <p:animScale>
                                      <p:cBhvr>
                                        <p:cTn id="49" dur="26">
                                          <p:stCondLst>
                                            <p:cond delay="1642"/>
                                          </p:stCondLst>
                                        </p:cTn>
                                        <p:tgtEl>
                                          <p:spTgt spid="11"/>
                                        </p:tgtEl>
                                      </p:cBhvr>
                                      <p:to x="100000" y="90000"/>
                                    </p:animScale>
                                    <p:animScale>
                                      <p:cBhvr>
                                        <p:cTn id="50" dur="166" decel="50000">
                                          <p:stCondLst>
                                            <p:cond delay="1668"/>
                                          </p:stCondLst>
                                        </p:cTn>
                                        <p:tgtEl>
                                          <p:spTgt spid="11"/>
                                        </p:tgtEl>
                                      </p:cBhvr>
                                      <p:to x="100000" y="100000"/>
                                    </p:animScale>
                                    <p:animScale>
                                      <p:cBhvr>
                                        <p:cTn id="51" dur="26">
                                          <p:stCondLst>
                                            <p:cond delay="1808"/>
                                          </p:stCondLst>
                                        </p:cTn>
                                        <p:tgtEl>
                                          <p:spTgt spid="11"/>
                                        </p:tgtEl>
                                      </p:cBhvr>
                                      <p:to x="100000" y="95000"/>
                                    </p:animScale>
                                    <p:animScale>
                                      <p:cBhvr>
                                        <p:cTn id="52" dur="166" decel="50000">
                                          <p:stCondLst>
                                            <p:cond delay="1834"/>
                                          </p:stCondLst>
                                        </p:cTn>
                                        <p:tgtEl>
                                          <p:spTgt spid="11"/>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wipe(down)">
                                      <p:cBhvr>
                                        <p:cTn id="55" dur="580">
                                          <p:stCondLst>
                                            <p:cond delay="0"/>
                                          </p:stCondLst>
                                        </p:cTn>
                                        <p:tgtEl>
                                          <p:spTgt spid="12"/>
                                        </p:tgtEl>
                                      </p:cBhvr>
                                    </p:animEffect>
                                    <p:anim calcmode="lin" valueType="num">
                                      <p:cBhvr>
                                        <p:cTn id="56"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61" dur="26">
                                          <p:stCondLst>
                                            <p:cond delay="650"/>
                                          </p:stCondLst>
                                        </p:cTn>
                                        <p:tgtEl>
                                          <p:spTgt spid="12"/>
                                        </p:tgtEl>
                                      </p:cBhvr>
                                      <p:to x="100000" y="60000"/>
                                    </p:animScale>
                                    <p:animScale>
                                      <p:cBhvr>
                                        <p:cTn id="62" dur="166" decel="50000">
                                          <p:stCondLst>
                                            <p:cond delay="676"/>
                                          </p:stCondLst>
                                        </p:cTn>
                                        <p:tgtEl>
                                          <p:spTgt spid="12"/>
                                        </p:tgtEl>
                                      </p:cBhvr>
                                      <p:to x="100000" y="100000"/>
                                    </p:animScale>
                                    <p:animScale>
                                      <p:cBhvr>
                                        <p:cTn id="63" dur="26">
                                          <p:stCondLst>
                                            <p:cond delay="1312"/>
                                          </p:stCondLst>
                                        </p:cTn>
                                        <p:tgtEl>
                                          <p:spTgt spid="12"/>
                                        </p:tgtEl>
                                      </p:cBhvr>
                                      <p:to x="100000" y="80000"/>
                                    </p:animScale>
                                    <p:animScale>
                                      <p:cBhvr>
                                        <p:cTn id="64" dur="166" decel="50000">
                                          <p:stCondLst>
                                            <p:cond delay="1338"/>
                                          </p:stCondLst>
                                        </p:cTn>
                                        <p:tgtEl>
                                          <p:spTgt spid="12"/>
                                        </p:tgtEl>
                                      </p:cBhvr>
                                      <p:to x="100000" y="100000"/>
                                    </p:animScale>
                                    <p:animScale>
                                      <p:cBhvr>
                                        <p:cTn id="65" dur="26">
                                          <p:stCondLst>
                                            <p:cond delay="1642"/>
                                          </p:stCondLst>
                                        </p:cTn>
                                        <p:tgtEl>
                                          <p:spTgt spid="12"/>
                                        </p:tgtEl>
                                      </p:cBhvr>
                                      <p:to x="100000" y="90000"/>
                                    </p:animScale>
                                    <p:animScale>
                                      <p:cBhvr>
                                        <p:cTn id="66" dur="166" decel="50000">
                                          <p:stCondLst>
                                            <p:cond delay="1668"/>
                                          </p:stCondLst>
                                        </p:cTn>
                                        <p:tgtEl>
                                          <p:spTgt spid="12"/>
                                        </p:tgtEl>
                                      </p:cBhvr>
                                      <p:to x="100000" y="100000"/>
                                    </p:animScale>
                                    <p:animScale>
                                      <p:cBhvr>
                                        <p:cTn id="67" dur="26">
                                          <p:stCondLst>
                                            <p:cond delay="1808"/>
                                          </p:stCondLst>
                                        </p:cTn>
                                        <p:tgtEl>
                                          <p:spTgt spid="12"/>
                                        </p:tgtEl>
                                      </p:cBhvr>
                                      <p:to x="100000" y="95000"/>
                                    </p:animScale>
                                    <p:animScale>
                                      <p:cBhvr>
                                        <p:cTn id="68" dur="166" decel="50000">
                                          <p:stCondLst>
                                            <p:cond delay="1834"/>
                                          </p:stCondLst>
                                        </p:cTn>
                                        <p:tgtEl>
                                          <p:spTgt spid="12"/>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wipe(down)">
                                      <p:cBhvr>
                                        <p:cTn id="71" dur="580">
                                          <p:stCondLst>
                                            <p:cond delay="0"/>
                                          </p:stCondLst>
                                        </p:cTn>
                                        <p:tgtEl>
                                          <p:spTgt spid="26"/>
                                        </p:tgtEl>
                                      </p:cBhvr>
                                    </p:animEffect>
                                    <p:anim calcmode="lin" valueType="num">
                                      <p:cBhvr>
                                        <p:cTn id="72" dur="1822" tmFilter="0,0; 0.14,0.36; 0.43,0.73; 0.71,0.91; 1.0,1.0">
                                          <p:stCondLst>
                                            <p:cond delay="0"/>
                                          </p:stCondLst>
                                        </p:cTn>
                                        <p:tgtEl>
                                          <p:spTgt spid="26"/>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26"/>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26"/>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26"/>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26"/>
                                        </p:tgtEl>
                                        <p:attrNameLst>
                                          <p:attrName>ppt_y</p:attrName>
                                        </p:attrNameLst>
                                      </p:cBhvr>
                                      <p:tavLst>
                                        <p:tav tm="0" fmla="#ppt_y-sin(pi*$)/81">
                                          <p:val>
                                            <p:fltVal val="0"/>
                                          </p:val>
                                        </p:tav>
                                        <p:tav tm="100000">
                                          <p:val>
                                            <p:fltVal val="1"/>
                                          </p:val>
                                        </p:tav>
                                      </p:tavLst>
                                    </p:anim>
                                    <p:animScale>
                                      <p:cBhvr>
                                        <p:cTn id="77" dur="26">
                                          <p:stCondLst>
                                            <p:cond delay="650"/>
                                          </p:stCondLst>
                                        </p:cTn>
                                        <p:tgtEl>
                                          <p:spTgt spid="26"/>
                                        </p:tgtEl>
                                      </p:cBhvr>
                                      <p:to x="100000" y="60000"/>
                                    </p:animScale>
                                    <p:animScale>
                                      <p:cBhvr>
                                        <p:cTn id="78" dur="166" decel="50000">
                                          <p:stCondLst>
                                            <p:cond delay="676"/>
                                          </p:stCondLst>
                                        </p:cTn>
                                        <p:tgtEl>
                                          <p:spTgt spid="26"/>
                                        </p:tgtEl>
                                      </p:cBhvr>
                                      <p:to x="100000" y="100000"/>
                                    </p:animScale>
                                    <p:animScale>
                                      <p:cBhvr>
                                        <p:cTn id="79" dur="26">
                                          <p:stCondLst>
                                            <p:cond delay="1312"/>
                                          </p:stCondLst>
                                        </p:cTn>
                                        <p:tgtEl>
                                          <p:spTgt spid="26"/>
                                        </p:tgtEl>
                                      </p:cBhvr>
                                      <p:to x="100000" y="80000"/>
                                    </p:animScale>
                                    <p:animScale>
                                      <p:cBhvr>
                                        <p:cTn id="80" dur="166" decel="50000">
                                          <p:stCondLst>
                                            <p:cond delay="1338"/>
                                          </p:stCondLst>
                                        </p:cTn>
                                        <p:tgtEl>
                                          <p:spTgt spid="26"/>
                                        </p:tgtEl>
                                      </p:cBhvr>
                                      <p:to x="100000" y="100000"/>
                                    </p:animScale>
                                    <p:animScale>
                                      <p:cBhvr>
                                        <p:cTn id="81" dur="26">
                                          <p:stCondLst>
                                            <p:cond delay="1642"/>
                                          </p:stCondLst>
                                        </p:cTn>
                                        <p:tgtEl>
                                          <p:spTgt spid="26"/>
                                        </p:tgtEl>
                                      </p:cBhvr>
                                      <p:to x="100000" y="90000"/>
                                    </p:animScale>
                                    <p:animScale>
                                      <p:cBhvr>
                                        <p:cTn id="82" dur="166" decel="50000">
                                          <p:stCondLst>
                                            <p:cond delay="1668"/>
                                          </p:stCondLst>
                                        </p:cTn>
                                        <p:tgtEl>
                                          <p:spTgt spid="26"/>
                                        </p:tgtEl>
                                      </p:cBhvr>
                                      <p:to x="100000" y="100000"/>
                                    </p:animScale>
                                    <p:animScale>
                                      <p:cBhvr>
                                        <p:cTn id="83" dur="26">
                                          <p:stCondLst>
                                            <p:cond delay="1808"/>
                                          </p:stCondLst>
                                        </p:cTn>
                                        <p:tgtEl>
                                          <p:spTgt spid="26"/>
                                        </p:tgtEl>
                                      </p:cBhvr>
                                      <p:to x="100000" y="95000"/>
                                    </p:animScale>
                                    <p:animScale>
                                      <p:cBhvr>
                                        <p:cTn id="84" dur="166" decel="50000">
                                          <p:stCondLst>
                                            <p:cond delay="1834"/>
                                          </p:stCondLst>
                                        </p:cTn>
                                        <p:tgtEl>
                                          <p:spTgt spid="26"/>
                                        </p:tgtEl>
                                      </p:cBhvr>
                                      <p:to x="100000" y="100000"/>
                                    </p:animScale>
                                  </p:childTnLst>
                                </p:cTn>
                              </p:par>
                              <p:par>
                                <p:cTn id="85" presetID="26" presetClass="entr" presetSubtype="0" fill="hold" grpId="0" nodeType="withEffect">
                                  <p:stCondLst>
                                    <p:cond delay="0"/>
                                  </p:stCondLst>
                                  <p:childTnLst>
                                    <p:set>
                                      <p:cBhvr>
                                        <p:cTn id="86" dur="1" fill="hold">
                                          <p:stCondLst>
                                            <p:cond delay="0"/>
                                          </p:stCondLst>
                                        </p:cTn>
                                        <p:tgtEl>
                                          <p:spTgt spid="4"/>
                                        </p:tgtEl>
                                        <p:attrNameLst>
                                          <p:attrName>style.visibility</p:attrName>
                                        </p:attrNameLst>
                                      </p:cBhvr>
                                      <p:to>
                                        <p:strVal val="visible"/>
                                      </p:to>
                                    </p:set>
                                    <p:animEffect transition="in" filter="wipe(down)">
                                      <p:cBhvr>
                                        <p:cTn id="87" dur="580">
                                          <p:stCondLst>
                                            <p:cond delay="0"/>
                                          </p:stCondLst>
                                        </p:cTn>
                                        <p:tgtEl>
                                          <p:spTgt spid="4"/>
                                        </p:tgtEl>
                                      </p:cBhvr>
                                    </p:animEffect>
                                    <p:anim calcmode="lin" valueType="num">
                                      <p:cBhvr>
                                        <p:cTn id="8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93" dur="26">
                                          <p:stCondLst>
                                            <p:cond delay="650"/>
                                          </p:stCondLst>
                                        </p:cTn>
                                        <p:tgtEl>
                                          <p:spTgt spid="4"/>
                                        </p:tgtEl>
                                      </p:cBhvr>
                                      <p:to x="100000" y="60000"/>
                                    </p:animScale>
                                    <p:animScale>
                                      <p:cBhvr>
                                        <p:cTn id="94" dur="166" decel="50000">
                                          <p:stCondLst>
                                            <p:cond delay="676"/>
                                          </p:stCondLst>
                                        </p:cTn>
                                        <p:tgtEl>
                                          <p:spTgt spid="4"/>
                                        </p:tgtEl>
                                      </p:cBhvr>
                                      <p:to x="100000" y="100000"/>
                                    </p:animScale>
                                    <p:animScale>
                                      <p:cBhvr>
                                        <p:cTn id="95" dur="26">
                                          <p:stCondLst>
                                            <p:cond delay="1312"/>
                                          </p:stCondLst>
                                        </p:cTn>
                                        <p:tgtEl>
                                          <p:spTgt spid="4"/>
                                        </p:tgtEl>
                                      </p:cBhvr>
                                      <p:to x="100000" y="80000"/>
                                    </p:animScale>
                                    <p:animScale>
                                      <p:cBhvr>
                                        <p:cTn id="96" dur="166" decel="50000">
                                          <p:stCondLst>
                                            <p:cond delay="1338"/>
                                          </p:stCondLst>
                                        </p:cTn>
                                        <p:tgtEl>
                                          <p:spTgt spid="4"/>
                                        </p:tgtEl>
                                      </p:cBhvr>
                                      <p:to x="100000" y="100000"/>
                                    </p:animScale>
                                    <p:animScale>
                                      <p:cBhvr>
                                        <p:cTn id="97" dur="26">
                                          <p:stCondLst>
                                            <p:cond delay="1642"/>
                                          </p:stCondLst>
                                        </p:cTn>
                                        <p:tgtEl>
                                          <p:spTgt spid="4"/>
                                        </p:tgtEl>
                                      </p:cBhvr>
                                      <p:to x="100000" y="90000"/>
                                    </p:animScale>
                                    <p:animScale>
                                      <p:cBhvr>
                                        <p:cTn id="98" dur="166" decel="50000">
                                          <p:stCondLst>
                                            <p:cond delay="1668"/>
                                          </p:stCondLst>
                                        </p:cTn>
                                        <p:tgtEl>
                                          <p:spTgt spid="4"/>
                                        </p:tgtEl>
                                      </p:cBhvr>
                                      <p:to x="100000" y="100000"/>
                                    </p:animScale>
                                    <p:animScale>
                                      <p:cBhvr>
                                        <p:cTn id="99" dur="26">
                                          <p:stCondLst>
                                            <p:cond delay="1808"/>
                                          </p:stCondLst>
                                        </p:cTn>
                                        <p:tgtEl>
                                          <p:spTgt spid="4"/>
                                        </p:tgtEl>
                                      </p:cBhvr>
                                      <p:to x="100000" y="95000"/>
                                    </p:animScale>
                                    <p:animScale>
                                      <p:cBhvr>
                                        <p:cTn id="100" dur="166" decel="50000">
                                          <p:stCondLst>
                                            <p:cond delay="1834"/>
                                          </p:stCondLst>
                                        </p:cTn>
                                        <p:tgtEl>
                                          <p:spTgt spid="4"/>
                                        </p:tgtEl>
                                      </p:cBhvr>
                                      <p:to x="100000" y="100000"/>
                                    </p:animScale>
                                  </p:childTnLst>
                                </p:cTn>
                              </p:par>
                              <p:par>
                                <p:cTn id="101" presetID="26" presetClass="entr" presetSubtype="0" fill="hold" grpId="0" nodeType="withEffect">
                                  <p:stCondLst>
                                    <p:cond delay="0"/>
                                  </p:stCondLst>
                                  <p:childTnLst>
                                    <p:set>
                                      <p:cBhvr>
                                        <p:cTn id="102" dur="1" fill="hold">
                                          <p:stCondLst>
                                            <p:cond delay="0"/>
                                          </p:stCondLst>
                                        </p:cTn>
                                        <p:tgtEl>
                                          <p:spTgt spid="5"/>
                                        </p:tgtEl>
                                        <p:attrNameLst>
                                          <p:attrName>style.visibility</p:attrName>
                                        </p:attrNameLst>
                                      </p:cBhvr>
                                      <p:to>
                                        <p:strVal val="visible"/>
                                      </p:to>
                                    </p:set>
                                    <p:animEffect transition="in" filter="wipe(down)">
                                      <p:cBhvr>
                                        <p:cTn id="103" dur="580">
                                          <p:stCondLst>
                                            <p:cond delay="0"/>
                                          </p:stCondLst>
                                        </p:cTn>
                                        <p:tgtEl>
                                          <p:spTgt spid="5"/>
                                        </p:tgtEl>
                                      </p:cBhvr>
                                    </p:animEffect>
                                    <p:anim calcmode="lin" valueType="num">
                                      <p:cBhvr>
                                        <p:cTn id="10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09" dur="26">
                                          <p:stCondLst>
                                            <p:cond delay="650"/>
                                          </p:stCondLst>
                                        </p:cTn>
                                        <p:tgtEl>
                                          <p:spTgt spid="5"/>
                                        </p:tgtEl>
                                      </p:cBhvr>
                                      <p:to x="100000" y="60000"/>
                                    </p:animScale>
                                    <p:animScale>
                                      <p:cBhvr>
                                        <p:cTn id="110" dur="166" decel="50000">
                                          <p:stCondLst>
                                            <p:cond delay="676"/>
                                          </p:stCondLst>
                                        </p:cTn>
                                        <p:tgtEl>
                                          <p:spTgt spid="5"/>
                                        </p:tgtEl>
                                      </p:cBhvr>
                                      <p:to x="100000" y="100000"/>
                                    </p:animScale>
                                    <p:animScale>
                                      <p:cBhvr>
                                        <p:cTn id="111" dur="26">
                                          <p:stCondLst>
                                            <p:cond delay="1312"/>
                                          </p:stCondLst>
                                        </p:cTn>
                                        <p:tgtEl>
                                          <p:spTgt spid="5"/>
                                        </p:tgtEl>
                                      </p:cBhvr>
                                      <p:to x="100000" y="80000"/>
                                    </p:animScale>
                                    <p:animScale>
                                      <p:cBhvr>
                                        <p:cTn id="112" dur="166" decel="50000">
                                          <p:stCondLst>
                                            <p:cond delay="1338"/>
                                          </p:stCondLst>
                                        </p:cTn>
                                        <p:tgtEl>
                                          <p:spTgt spid="5"/>
                                        </p:tgtEl>
                                      </p:cBhvr>
                                      <p:to x="100000" y="100000"/>
                                    </p:animScale>
                                    <p:animScale>
                                      <p:cBhvr>
                                        <p:cTn id="113" dur="26">
                                          <p:stCondLst>
                                            <p:cond delay="1642"/>
                                          </p:stCondLst>
                                        </p:cTn>
                                        <p:tgtEl>
                                          <p:spTgt spid="5"/>
                                        </p:tgtEl>
                                      </p:cBhvr>
                                      <p:to x="100000" y="90000"/>
                                    </p:animScale>
                                    <p:animScale>
                                      <p:cBhvr>
                                        <p:cTn id="114" dur="166" decel="50000">
                                          <p:stCondLst>
                                            <p:cond delay="1668"/>
                                          </p:stCondLst>
                                        </p:cTn>
                                        <p:tgtEl>
                                          <p:spTgt spid="5"/>
                                        </p:tgtEl>
                                      </p:cBhvr>
                                      <p:to x="100000" y="100000"/>
                                    </p:animScale>
                                    <p:animScale>
                                      <p:cBhvr>
                                        <p:cTn id="115" dur="26">
                                          <p:stCondLst>
                                            <p:cond delay="1808"/>
                                          </p:stCondLst>
                                        </p:cTn>
                                        <p:tgtEl>
                                          <p:spTgt spid="5"/>
                                        </p:tgtEl>
                                      </p:cBhvr>
                                      <p:to x="100000" y="95000"/>
                                    </p:animScale>
                                    <p:animScale>
                                      <p:cBhvr>
                                        <p:cTn id="116" dur="166" decel="50000">
                                          <p:stCondLst>
                                            <p:cond delay="1834"/>
                                          </p:stCondLst>
                                        </p:cTn>
                                        <p:tgtEl>
                                          <p:spTgt spid="5"/>
                                        </p:tgtEl>
                                      </p:cBhvr>
                                      <p:to x="100000" y="100000"/>
                                    </p:animScale>
                                  </p:childTnLst>
                                </p:cTn>
                              </p:par>
                              <p:par>
                                <p:cTn id="117" presetID="26" presetClass="entr" presetSubtype="0" fill="hold" grpId="0" nodeType="withEffect">
                                  <p:stCondLst>
                                    <p:cond delay="0"/>
                                  </p:stCondLst>
                                  <p:childTnLst>
                                    <p:set>
                                      <p:cBhvr>
                                        <p:cTn id="118" dur="1" fill="hold">
                                          <p:stCondLst>
                                            <p:cond delay="0"/>
                                          </p:stCondLst>
                                        </p:cTn>
                                        <p:tgtEl>
                                          <p:spTgt spid="15"/>
                                        </p:tgtEl>
                                        <p:attrNameLst>
                                          <p:attrName>style.visibility</p:attrName>
                                        </p:attrNameLst>
                                      </p:cBhvr>
                                      <p:to>
                                        <p:strVal val="visible"/>
                                      </p:to>
                                    </p:set>
                                    <p:animEffect transition="in" filter="wipe(down)">
                                      <p:cBhvr>
                                        <p:cTn id="119" dur="580">
                                          <p:stCondLst>
                                            <p:cond delay="0"/>
                                          </p:stCondLst>
                                        </p:cTn>
                                        <p:tgtEl>
                                          <p:spTgt spid="15"/>
                                        </p:tgtEl>
                                      </p:cBhvr>
                                    </p:animEffect>
                                    <p:anim calcmode="lin" valueType="num">
                                      <p:cBhvr>
                                        <p:cTn id="120"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25" dur="26">
                                          <p:stCondLst>
                                            <p:cond delay="650"/>
                                          </p:stCondLst>
                                        </p:cTn>
                                        <p:tgtEl>
                                          <p:spTgt spid="15"/>
                                        </p:tgtEl>
                                      </p:cBhvr>
                                      <p:to x="100000" y="60000"/>
                                    </p:animScale>
                                    <p:animScale>
                                      <p:cBhvr>
                                        <p:cTn id="126" dur="166" decel="50000">
                                          <p:stCondLst>
                                            <p:cond delay="676"/>
                                          </p:stCondLst>
                                        </p:cTn>
                                        <p:tgtEl>
                                          <p:spTgt spid="15"/>
                                        </p:tgtEl>
                                      </p:cBhvr>
                                      <p:to x="100000" y="100000"/>
                                    </p:animScale>
                                    <p:animScale>
                                      <p:cBhvr>
                                        <p:cTn id="127" dur="26">
                                          <p:stCondLst>
                                            <p:cond delay="1312"/>
                                          </p:stCondLst>
                                        </p:cTn>
                                        <p:tgtEl>
                                          <p:spTgt spid="15"/>
                                        </p:tgtEl>
                                      </p:cBhvr>
                                      <p:to x="100000" y="80000"/>
                                    </p:animScale>
                                    <p:animScale>
                                      <p:cBhvr>
                                        <p:cTn id="128" dur="166" decel="50000">
                                          <p:stCondLst>
                                            <p:cond delay="1338"/>
                                          </p:stCondLst>
                                        </p:cTn>
                                        <p:tgtEl>
                                          <p:spTgt spid="15"/>
                                        </p:tgtEl>
                                      </p:cBhvr>
                                      <p:to x="100000" y="100000"/>
                                    </p:animScale>
                                    <p:animScale>
                                      <p:cBhvr>
                                        <p:cTn id="129" dur="26">
                                          <p:stCondLst>
                                            <p:cond delay="1642"/>
                                          </p:stCondLst>
                                        </p:cTn>
                                        <p:tgtEl>
                                          <p:spTgt spid="15"/>
                                        </p:tgtEl>
                                      </p:cBhvr>
                                      <p:to x="100000" y="90000"/>
                                    </p:animScale>
                                    <p:animScale>
                                      <p:cBhvr>
                                        <p:cTn id="130" dur="166" decel="50000">
                                          <p:stCondLst>
                                            <p:cond delay="1668"/>
                                          </p:stCondLst>
                                        </p:cTn>
                                        <p:tgtEl>
                                          <p:spTgt spid="15"/>
                                        </p:tgtEl>
                                      </p:cBhvr>
                                      <p:to x="100000" y="100000"/>
                                    </p:animScale>
                                    <p:animScale>
                                      <p:cBhvr>
                                        <p:cTn id="131" dur="26">
                                          <p:stCondLst>
                                            <p:cond delay="1808"/>
                                          </p:stCondLst>
                                        </p:cTn>
                                        <p:tgtEl>
                                          <p:spTgt spid="15"/>
                                        </p:tgtEl>
                                      </p:cBhvr>
                                      <p:to x="100000" y="95000"/>
                                    </p:animScale>
                                    <p:animScale>
                                      <p:cBhvr>
                                        <p:cTn id="132" dur="166" decel="50000">
                                          <p:stCondLst>
                                            <p:cond delay="1834"/>
                                          </p:stCondLst>
                                        </p:cTn>
                                        <p:tgtEl>
                                          <p:spTgt spid="15"/>
                                        </p:tgtEl>
                                      </p:cBhvr>
                                      <p:to x="100000" y="100000"/>
                                    </p:animScale>
                                  </p:childTnLst>
                                </p:cTn>
                              </p:par>
                              <p:par>
                                <p:cTn id="133" presetID="26" presetClass="entr" presetSubtype="0" fill="hold" nodeType="withEffect">
                                  <p:stCondLst>
                                    <p:cond delay="0"/>
                                  </p:stCondLst>
                                  <p:childTnLst>
                                    <p:set>
                                      <p:cBhvr>
                                        <p:cTn id="134" dur="1" fill="hold">
                                          <p:stCondLst>
                                            <p:cond delay="0"/>
                                          </p:stCondLst>
                                        </p:cTn>
                                        <p:tgtEl>
                                          <p:spTgt spid="34"/>
                                        </p:tgtEl>
                                        <p:attrNameLst>
                                          <p:attrName>style.visibility</p:attrName>
                                        </p:attrNameLst>
                                      </p:cBhvr>
                                      <p:to>
                                        <p:strVal val="visible"/>
                                      </p:to>
                                    </p:set>
                                    <p:animEffect transition="in" filter="wipe(down)">
                                      <p:cBhvr>
                                        <p:cTn id="135" dur="580">
                                          <p:stCondLst>
                                            <p:cond delay="0"/>
                                          </p:stCondLst>
                                        </p:cTn>
                                        <p:tgtEl>
                                          <p:spTgt spid="34"/>
                                        </p:tgtEl>
                                      </p:cBhvr>
                                    </p:animEffect>
                                    <p:anim calcmode="lin" valueType="num">
                                      <p:cBhvr>
                                        <p:cTn id="136" dur="1822" tmFilter="0,0; 0.14,0.36; 0.43,0.73; 0.71,0.91; 1.0,1.0">
                                          <p:stCondLst>
                                            <p:cond delay="0"/>
                                          </p:stCondLst>
                                        </p:cTn>
                                        <p:tgtEl>
                                          <p:spTgt spid="34"/>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34"/>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34"/>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34"/>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34"/>
                                        </p:tgtEl>
                                        <p:attrNameLst>
                                          <p:attrName>ppt_y</p:attrName>
                                        </p:attrNameLst>
                                      </p:cBhvr>
                                      <p:tavLst>
                                        <p:tav tm="0" fmla="#ppt_y-sin(pi*$)/81">
                                          <p:val>
                                            <p:fltVal val="0"/>
                                          </p:val>
                                        </p:tav>
                                        <p:tav tm="100000">
                                          <p:val>
                                            <p:fltVal val="1"/>
                                          </p:val>
                                        </p:tav>
                                      </p:tavLst>
                                    </p:anim>
                                    <p:animScale>
                                      <p:cBhvr>
                                        <p:cTn id="141" dur="26">
                                          <p:stCondLst>
                                            <p:cond delay="650"/>
                                          </p:stCondLst>
                                        </p:cTn>
                                        <p:tgtEl>
                                          <p:spTgt spid="34"/>
                                        </p:tgtEl>
                                      </p:cBhvr>
                                      <p:to x="100000" y="60000"/>
                                    </p:animScale>
                                    <p:animScale>
                                      <p:cBhvr>
                                        <p:cTn id="142" dur="166" decel="50000">
                                          <p:stCondLst>
                                            <p:cond delay="676"/>
                                          </p:stCondLst>
                                        </p:cTn>
                                        <p:tgtEl>
                                          <p:spTgt spid="34"/>
                                        </p:tgtEl>
                                      </p:cBhvr>
                                      <p:to x="100000" y="100000"/>
                                    </p:animScale>
                                    <p:animScale>
                                      <p:cBhvr>
                                        <p:cTn id="143" dur="26">
                                          <p:stCondLst>
                                            <p:cond delay="1312"/>
                                          </p:stCondLst>
                                        </p:cTn>
                                        <p:tgtEl>
                                          <p:spTgt spid="34"/>
                                        </p:tgtEl>
                                      </p:cBhvr>
                                      <p:to x="100000" y="80000"/>
                                    </p:animScale>
                                    <p:animScale>
                                      <p:cBhvr>
                                        <p:cTn id="144" dur="166" decel="50000">
                                          <p:stCondLst>
                                            <p:cond delay="1338"/>
                                          </p:stCondLst>
                                        </p:cTn>
                                        <p:tgtEl>
                                          <p:spTgt spid="34"/>
                                        </p:tgtEl>
                                      </p:cBhvr>
                                      <p:to x="100000" y="100000"/>
                                    </p:animScale>
                                    <p:animScale>
                                      <p:cBhvr>
                                        <p:cTn id="145" dur="26">
                                          <p:stCondLst>
                                            <p:cond delay="1642"/>
                                          </p:stCondLst>
                                        </p:cTn>
                                        <p:tgtEl>
                                          <p:spTgt spid="34"/>
                                        </p:tgtEl>
                                      </p:cBhvr>
                                      <p:to x="100000" y="90000"/>
                                    </p:animScale>
                                    <p:animScale>
                                      <p:cBhvr>
                                        <p:cTn id="146" dur="166" decel="50000">
                                          <p:stCondLst>
                                            <p:cond delay="1668"/>
                                          </p:stCondLst>
                                        </p:cTn>
                                        <p:tgtEl>
                                          <p:spTgt spid="34"/>
                                        </p:tgtEl>
                                      </p:cBhvr>
                                      <p:to x="100000" y="100000"/>
                                    </p:animScale>
                                    <p:animScale>
                                      <p:cBhvr>
                                        <p:cTn id="147" dur="26">
                                          <p:stCondLst>
                                            <p:cond delay="1808"/>
                                          </p:stCondLst>
                                        </p:cTn>
                                        <p:tgtEl>
                                          <p:spTgt spid="34"/>
                                        </p:tgtEl>
                                      </p:cBhvr>
                                      <p:to x="100000" y="95000"/>
                                    </p:animScale>
                                    <p:animScale>
                                      <p:cBhvr>
                                        <p:cTn id="148" dur="166" decel="50000">
                                          <p:stCondLst>
                                            <p:cond delay="1834"/>
                                          </p:stCondLst>
                                        </p:cTn>
                                        <p:tgtEl>
                                          <p:spTgt spid="34"/>
                                        </p:tgtEl>
                                      </p:cBhvr>
                                      <p:to x="100000" y="100000"/>
                                    </p:animScale>
                                  </p:childTnLst>
                                </p:cTn>
                              </p:par>
                              <p:par>
                                <p:cTn id="149" presetID="26" presetClass="entr" presetSubtype="0" fill="hold" nodeType="withEffect">
                                  <p:stCondLst>
                                    <p:cond delay="0"/>
                                  </p:stCondLst>
                                  <p:childTnLst>
                                    <p:set>
                                      <p:cBhvr>
                                        <p:cTn id="150" dur="1" fill="hold">
                                          <p:stCondLst>
                                            <p:cond delay="0"/>
                                          </p:stCondLst>
                                        </p:cTn>
                                        <p:tgtEl>
                                          <p:spTgt spid="30"/>
                                        </p:tgtEl>
                                        <p:attrNameLst>
                                          <p:attrName>style.visibility</p:attrName>
                                        </p:attrNameLst>
                                      </p:cBhvr>
                                      <p:to>
                                        <p:strVal val="visible"/>
                                      </p:to>
                                    </p:set>
                                    <p:animEffect transition="in" filter="wipe(down)">
                                      <p:cBhvr>
                                        <p:cTn id="151" dur="580">
                                          <p:stCondLst>
                                            <p:cond delay="0"/>
                                          </p:stCondLst>
                                        </p:cTn>
                                        <p:tgtEl>
                                          <p:spTgt spid="30"/>
                                        </p:tgtEl>
                                      </p:cBhvr>
                                    </p:animEffect>
                                    <p:anim calcmode="lin" valueType="num">
                                      <p:cBhvr>
                                        <p:cTn id="152" dur="1822" tmFilter="0,0; 0.14,0.36; 0.43,0.73; 0.71,0.91; 1.0,1.0">
                                          <p:stCondLst>
                                            <p:cond delay="0"/>
                                          </p:stCondLst>
                                        </p:cTn>
                                        <p:tgtEl>
                                          <p:spTgt spid="30"/>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30"/>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30"/>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30"/>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30"/>
                                        </p:tgtEl>
                                        <p:attrNameLst>
                                          <p:attrName>ppt_y</p:attrName>
                                        </p:attrNameLst>
                                      </p:cBhvr>
                                      <p:tavLst>
                                        <p:tav tm="0" fmla="#ppt_y-sin(pi*$)/81">
                                          <p:val>
                                            <p:fltVal val="0"/>
                                          </p:val>
                                        </p:tav>
                                        <p:tav tm="100000">
                                          <p:val>
                                            <p:fltVal val="1"/>
                                          </p:val>
                                        </p:tav>
                                      </p:tavLst>
                                    </p:anim>
                                    <p:animScale>
                                      <p:cBhvr>
                                        <p:cTn id="157" dur="26">
                                          <p:stCondLst>
                                            <p:cond delay="650"/>
                                          </p:stCondLst>
                                        </p:cTn>
                                        <p:tgtEl>
                                          <p:spTgt spid="30"/>
                                        </p:tgtEl>
                                      </p:cBhvr>
                                      <p:to x="100000" y="60000"/>
                                    </p:animScale>
                                    <p:animScale>
                                      <p:cBhvr>
                                        <p:cTn id="158" dur="166" decel="50000">
                                          <p:stCondLst>
                                            <p:cond delay="676"/>
                                          </p:stCondLst>
                                        </p:cTn>
                                        <p:tgtEl>
                                          <p:spTgt spid="30"/>
                                        </p:tgtEl>
                                      </p:cBhvr>
                                      <p:to x="100000" y="100000"/>
                                    </p:animScale>
                                    <p:animScale>
                                      <p:cBhvr>
                                        <p:cTn id="159" dur="26">
                                          <p:stCondLst>
                                            <p:cond delay="1312"/>
                                          </p:stCondLst>
                                        </p:cTn>
                                        <p:tgtEl>
                                          <p:spTgt spid="30"/>
                                        </p:tgtEl>
                                      </p:cBhvr>
                                      <p:to x="100000" y="80000"/>
                                    </p:animScale>
                                    <p:animScale>
                                      <p:cBhvr>
                                        <p:cTn id="160" dur="166" decel="50000">
                                          <p:stCondLst>
                                            <p:cond delay="1338"/>
                                          </p:stCondLst>
                                        </p:cTn>
                                        <p:tgtEl>
                                          <p:spTgt spid="30"/>
                                        </p:tgtEl>
                                      </p:cBhvr>
                                      <p:to x="100000" y="100000"/>
                                    </p:animScale>
                                    <p:animScale>
                                      <p:cBhvr>
                                        <p:cTn id="161" dur="26">
                                          <p:stCondLst>
                                            <p:cond delay="1642"/>
                                          </p:stCondLst>
                                        </p:cTn>
                                        <p:tgtEl>
                                          <p:spTgt spid="30"/>
                                        </p:tgtEl>
                                      </p:cBhvr>
                                      <p:to x="100000" y="90000"/>
                                    </p:animScale>
                                    <p:animScale>
                                      <p:cBhvr>
                                        <p:cTn id="162" dur="166" decel="50000">
                                          <p:stCondLst>
                                            <p:cond delay="1668"/>
                                          </p:stCondLst>
                                        </p:cTn>
                                        <p:tgtEl>
                                          <p:spTgt spid="30"/>
                                        </p:tgtEl>
                                      </p:cBhvr>
                                      <p:to x="100000" y="100000"/>
                                    </p:animScale>
                                    <p:animScale>
                                      <p:cBhvr>
                                        <p:cTn id="163" dur="26">
                                          <p:stCondLst>
                                            <p:cond delay="1808"/>
                                          </p:stCondLst>
                                        </p:cTn>
                                        <p:tgtEl>
                                          <p:spTgt spid="30"/>
                                        </p:tgtEl>
                                      </p:cBhvr>
                                      <p:to x="100000" y="95000"/>
                                    </p:animScale>
                                    <p:animScale>
                                      <p:cBhvr>
                                        <p:cTn id="164" dur="166" decel="50000">
                                          <p:stCondLst>
                                            <p:cond delay="1834"/>
                                          </p:stCondLst>
                                        </p:cTn>
                                        <p:tgtEl>
                                          <p:spTgt spid="30"/>
                                        </p:tgtEl>
                                      </p:cBhvr>
                                      <p:to x="100000" y="100000"/>
                                    </p:animScale>
                                  </p:childTnLst>
                                </p:cTn>
                              </p:par>
                              <p:par>
                                <p:cTn id="165" presetID="26" presetClass="entr" presetSubtype="0" fill="hold" grpId="0" nodeType="withEffect">
                                  <p:stCondLst>
                                    <p:cond delay="0"/>
                                  </p:stCondLst>
                                  <p:childTnLst>
                                    <p:set>
                                      <p:cBhvr>
                                        <p:cTn id="166" dur="1" fill="hold">
                                          <p:stCondLst>
                                            <p:cond delay="0"/>
                                          </p:stCondLst>
                                        </p:cTn>
                                        <p:tgtEl>
                                          <p:spTgt spid="13"/>
                                        </p:tgtEl>
                                        <p:attrNameLst>
                                          <p:attrName>style.visibility</p:attrName>
                                        </p:attrNameLst>
                                      </p:cBhvr>
                                      <p:to>
                                        <p:strVal val="visible"/>
                                      </p:to>
                                    </p:set>
                                    <p:animEffect transition="in" filter="wipe(down)">
                                      <p:cBhvr>
                                        <p:cTn id="167" dur="580">
                                          <p:stCondLst>
                                            <p:cond delay="0"/>
                                          </p:stCondLst>
                                        </p:cTn>
                                        <p:tgtEl>
                                          <p:spTgt spid="13"/>
                                        </p:tgtEl>
                                      </p:cBhvr>
                                    </p:animEffect>
                                    <p:anim calcmode="lin" valueType="num">
                                      <p:cBhvr>
                                        <p:cTn id="16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6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7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7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7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73" dur="26">
                                          <p:stCondLst>
                                            <p:cond delay="650"/>
                                          </p:stCondLst>
                                        </p:cTn>
                                        <p:tgtEl>
                                          <p:spTgt spid="13"/>
                                        </p:tgtEl>
                                      </p:cBhvr>
                                      <p:to x="100000" y="60000"/>
                                    </p:animScale>
                                    <p:animScale>
                                      <p:cBhvr>
                                        <p:cTn id="174" dur="166" decel="50000">
                                          <p:stCondLst>
                                            <p:cond delay="676"/>
                                          </p:stCondLst>
                                        </p:cTn>
                                        <p:tgtEl>
                                          <p:spTgt spid="13"/>
                                        </p:tgtEl>
                                      </p:cBhvr>
                                      <p:to x="100000" y="100000"/>
                                    </p:animScale>
                                    <p:animScale>
                                      <p:cBhvr>
                                        <p:cTn id="175" dur="26">
                                          <p:stCondLst>
                                            <p:cond delay="1312"/>
                                          </p:stCondLst>
                                        </p:cTn>
                                        <p:tgtEl>
                                          <p:spTgt spid="13"/>
                                        </p:tgtEl>
                                      </p:cBhvr>
                                      <p:to x="100000" y="80000"/>
                                    </p:animScale>
                                    <p:animScale>
                                      <p:cBhvr>
                                        <p:cTn id="176" dur="166" decel="50000">
                                          <p:stCondLst>
                                            <p:cond delay="1338"/>
                                          </p:stCondLst>
                                        </p:cTn>
                                        <p:tgtEl>
                                          <p:spTgt spid="13"/>
                                        </p:tgtEl>
                                      </p:cBhvr>
                                      <p:to x="100000" y="100000"/>
                                    </p:animScale>
                                    <p:animScale>
                                      <p:cBhvr>
                                        <p:cTn id="177" dur="26">
                                          <p:stCondLst>
                                            <p:cond delay="1642"/>
                                          </p:stCondLst>
                                        </p:cTn>
                                        <p:tgtEl>
                                          <p:spTgt spid="13"/>
                                        </p:tgtEl>
                                      </p:cBhvr>
                                      <p:to x="100000" y="90000"/>
                                    </p:animScale>
                                    <p:animScale>
                                      <p:cBhvr>
                                        <p:cTn id="178" dur="166" decel="50000">
                                          <p:stCondLst>
                                            <p:cond delay="1668"/>
                                          </p:stCondLst>
                                        </p:cTn>
                                        <p:tgtEl>
                                          <p:spTgt spid="13"/>
                                        </p:tgtEl>
                                      </p:cBhvr>
                                      <p:to x="100000" y="100000"/>
                                    </p:animScale>
                                    <p:animScale>
                                      <p:cBhvr>
                                        <p:cTn id="179" dur="26">
                                          <p:stCondLst>
                                            <p:cond delay="1808"/>
                                          </p:stCondLst>
                                        </p:cTn>
                                        <p:tgtEl>
                                          <p:spTgt spid="13"/>
                                        </p:tgtEl>
                                      </p:cBhvr>
                                      <p:to x="100000" y="95000"/>
                                    </p:animScale>
                                    <p:animScale>
                                      <p:cBhvr>
                                        <p:cTn id="180" dur="166" decel="50000">
                                          <p:stCondLst>
                                            <p:cond delay="1834"/>
                                          </p:stCondLst>
                                        </p:cTn>
                                        <p:tgtEl>
                                          <p:spTgt spid="13"/>
                                        </p:tgtEl>
                                      </p:cBhvr>
                                      <p:to x="100000" y="100000"/>
                                    </p:animScale>
                                  </p:childTnLst>
                                </p:cTn>
                              </p:par>
                              <p:par>
                                <p:cTn id="181" presetID="26" presetClass="entr" presetSubtype="0" fill="hold" nodeType="withEffect">
                                  <p:stCondLst>
                                    <p:cond delay="0"/>
                                  </p:stCondLst>
                                  <p:childTnLst>
                                    <p:set>
                                      <p:cBhvr>
                                        <p:cTn id="182" dur="1" fill="hold">
                                          <p:stCondLst>
                                            <p:cond delay="0"/>
                                          </p:stCondLst>
                                        </p:cTn>
                                        <p:tgtEl>
                                          <p:spTgt spid="38"/>
                                        </p:tgtEl>
                                        <p:attrNameLst>
                                          <p:attrName>style.visibility</p:attrName>
                                        </p:attrNameLst>
                                      </p:cBhvr>
                                      <p:to>
                                        <p:strVal val="visible"/>
                                      </p:to>
                                    </p:set>
                                    <p:animEffect transition="in" filter="wipe(down)">
                                      <p:cBhvr>
                                        <p:cTn id="183" dur="580">
                                          <p:stCondLst>
                                            <p:cond delay="0"/>
                                          </p:stCondLst>
                                        </p:cTn>
                                        <p:tgtEl>
                                          <p:spTgt spid="38"/>
                                        </p:tgtEl>
                                      </p:cBhvr>
                                    </p:animEffect>
                                    <p:anim calcmode="lin" valueType="num">
                                      <p:cBhvr>
                                        <p:cTn id="184" dur="1822" tmFilter="0,0; 0.14,0.36; 0.43,0.73; 0.71,0.91; 1.0,1.0">
                                          <p:stCondLst>
                                            <p:cond delay="0"/>
                                          </p:stCondLst>
                                        </p:cTn>
                                        <p:tgtEl>
                                          <p:spTgt spid="38"/>
                                        </p:tgtEl>
                                        <p:attrNameLst>
                                          <p:attrName>ppt_x</p:attrName>
                                        </p:attrNameLst>
                                      </p:cBhvr>
                                      <p:tavLst>
                                        <p:tav tm="0">
                                          <p:val>
                                            <p:strVal val="#ppt_x-0.25"/>
                                          </p:val>
                                        </p:tav>
                                        <p:tav tm="100000">
                                          <p:val>
                                            <p:strVal val="#ppt_x"/>
                                          </p:val>
                                        </p:tav>
                                      </p:tavLst>
                                    </p:anim>
                                    <p:anim calcmode="lin" valueType="num">
                                      <p:cBhvr>
                                        <p:cTn id="185" dur="664" tmFilter="0.0,0.0; 0.25,0.07; 0.50,0.2; 0.75,0.467; 1.0,1.0">
                                          <p:stCondLst>
                                            <p:cond delay="0"/>
                                          </p:stCondLst>
                                        </p:cTn>
                                        <p:tgtEl>
                                          <p:spTgt spid="38"/>
                                        </p:tgtEl>
                                        <p:attrNameLst>
                                          <p:attrName>ppt_y</p:attrName>
                                        </p:attrNameLst>
                                      </p:cBhvr>
                                      <p:tavLst>
                                        <p:tav tm="0" fmla="#ppt_y-sin(pi*$)/3">
                                          <p:val>
                                            <p:fltVal val="0.5"/>
                                          </p:val>
                                        </p:tav>
                                        <p:tav tm="100000">
                                          <p:val>
                                            <p:fltVal val="1"/>
                                          </p:val>
                                        </p:tav>
                                      </p:tavLst>
                                    </p:anim>
                                    <p:anim calcmode="lin" valueType="num">
                                      <p:cBhvr>
                                        <p:cTn id="186" dur="664" tmFilter="0, 0; 0.125,0.2665; 0.25,0.4; 0.375,0.465; 0.5,0.5;  0.625,0.535; 0.75,0.6; 0.875,0.7335; 1,1">
                                          <p:stCondLst>
                                            <p:cond delay="664"/>
                                          </p:stCondLst>
                                        </p:cTn>
                                        <p:tgtEl>
                                          <p:spTgt spid="38"/>
                                        </p:tgtEl>
                                        <p:attrNameLst>
                                          <p:attrName>ppt_y</p:attrName>
                                        </p:attrNameLst>
                                      </p:cBhvr>
                                      <p:tavLst>
                                        <p:tav tm="0" fmla="#ppt_y-sin(pi*$)/9">
                                          <p:val>
                                            <p:fltVal val="0"/>
                                          </p:val>
                                        </p:tav>
                                        <p:tav tm="100000">
                                          <p:val>
                                            <p:fltVal val="1"/>
                                          </p:val>
                                        </p:tav>
                                      </p:tavLst>
                                    </p:anim>
                                    <p:anim calcmode="lin" valueType="num">
                                      <p:cBhvr>
                                        <p:cTn id="187" dur="332" tmFilter="0, 0; 0.125,0.2665; 0.25,0.4; 0.375,0.465; 0.5,0.5;  0.625,0.535; 0.75,0.6; 0.875,0.7335; 1,1">
                                          <p:stCondLst>
                                            <p:cond delay="1324"/>
                                          </p:stCondLst>
                                        </p:cTn>
                                        <p:tgtEl>
                                          <p:spTgt spid="38"/>
                                        </p:tgtEl>
                                        <p:attrNameLst>
                                          <p:attrName>ppt_y</p:attrName>
                                        </p:attrNameLst>
                                      </p:cBhvr>
                                      <p:tavLst>
                                        <p:tav tm="0" fmla="#ppt_y-sin(pi*$)/27">
                                          <p:val>
                                            <p:fltVal val="0"/>
                                          </p:val>
                                        </p:tav>
                                        <p:tav tm="100000">
                                          <p:val>
                                            <p:fltVal val="1"/>
                                          </p:val>
                                        </p:tav>
                                      </p:tavLst>
                                    </p:anim>
                                    <p:anim calcmode="lin" valueType="num">
                                      <p:cBhvr>
                                        <p:cTn id="188" dur="164" tmFilter="0, 0; 0.125,0.2665; 0.25,0.4; 0.375,0.465; 0.5,0.5;  0.625,0.535; 0.75,0.6; 0.875,0.7335; 1,1">
                                          <p:stCondLst>
                                            <p:cond delay="1656"/>
                                          </p:stCondLst>
                                        </p:cTn>
                                        <p:tgtEl>
                                          <p:spTgt spid="38"/>
                                        </p:tgtEl>
                                        <p:attrNameLst>
                                          <p:attrName>ppt_y</p:attrName>
                                        </p:attrNameLst>
                                      </p:cBhvr>
                                      <p:tavLst>
                                        <p:tav tm="0" fmla="#ppt_y-sin(pi*$)/81">
                                          <p:val>
                                            <p:fltVal val="0"/>
                                          </p:val>
                                        </p:tav>
                                        <p:tav tm="100000">
                                          <p:val>
                                            <p:fltVal val="1"/>
                                          </p:val>
                                        </p:tav>
                                      </p:tavLst>
                                    </p:anim>
                                    <p:animScale>
                                      <p:cBhvr>
                                        <p:cTn id="189" dur="26">
                                          <p:stCondLst>
                                            <p:cond delay="650"/>
                                          </p:stCondLst>
                                        </p:cTn>
                                        <p:tgtEl>
                                          <p:spTgt spid="38"/>
                                        </p:tgtEl>
                                      </p:cBhvr>
                                      <p:to x="100000" y="60000"/>
                                    </p:animScale>
                                    <p:animScale>
                                      <p:cBhvr>
                                        <p:cTn id="190" dur="166" decel="50000">
                                          <p:stCondLst>
                                            <p:cond delay="676"/>
                                          </p:stCondLst>
                                        </p:cTn>
                                        <p:tgtEl>
                                          <p:spTgt spid="38"/>
                                        </p:tgtEl>
                                      </p:cBhvr>
                                      <p:to x="100000" y="100000"/>
                                    </p:animScale>
                                    <p:animScale>
                                      <p:cBhvr>
                                        <p:cTn id="191" dur="26">
                                          <p:stCondLst>
                                            <p:cond delay="1312"/>
                                          </p:stCondLst>
                                        </p:cTn>
                                        <p:tgtEl>
                                          <p:spTgt spid="38"/>
                                        </p:tgtEl>
                                      </p:cBhvr>
                                      <p:to x="100000" y="80000"/>
                                    </p:animScale>
                                    <p:animScale>
                                      <p:cBhvr>
                                        <p:cTn id="192" dur="166" decel="50000">
                                          <p:stCondLst>
                                            <p:cond delay="1338"/>
                                          </p:stCondLst>
                                        </p:cTn>
                                        <p:tgtEl>
                                          <p:spTgt spid="38"/>
                                        </p:tgtEl>
                                      </p:cBhvr>
                                      <p:to x="100000" y="100000"/>
                                    </p:animScale>
                                    <p:animScale>
                                      <p:cBhvr>
                                        <p:cTn id="193" dur="26">
                                          <p:stCondLst>
                                            <p:cond delay="1642"/>
                                          </p:stCondLst>
                                        </p:cTn>
                                        <p:tgtEl>
                                          <p:spTgt spid="38"/>
                                        </p:tgtEl>
                                      </p:cBhvr>
                                      <p:to x="100000" y="90000"/>
                                    </p:animScale>
                                    <p:animScale>
                                      <p:cBhvr>
                                        <p:cTn id="194" dur="166" decel="50000">
                                          <p:stCondLst>
                                            <p:cond delay="1668"/>
                                          </p:stCondLst>
                                        </p:cTn>
                                        <p:tgtEl>
                                          <p:spTgt spid="38"/>
                                        </p:tgtEl>
                                      </p:cBhvr>
                                      <p:to x="100000" y="100000"/>
                                    </p:animScale>
                                    <p:animScale>
                                      <p:cBhvr>
                                        <p:cTn id="195" dur="26">
                                          <p:stCondLst>
                                            <p:cond delay="1808"/>
                                          </p:stCondLst>
                                        </p:cTn>
                                        <p:tgtEl>
                                          <p:spTgt spid="38"/>
                                        </p:tgtEl>
                                      </p:cBhvr>
                                      <p:to x="100000" y="95000"/>
                                    </p:animScale>
                                    <p:animScale>
                                      <p:cBhvr>
                                        <p:cTn id="196" dur="166" decel="50000">
                                          <p:stCondLst>
                                            <p:cond delay="1834"/>
                                          </p:stCondLst>
                                        </p:cTn>
                                        <p:tgtEl>
                                          <p:spTgt spid="38"/>
                                        </p:tgtEl>
                                      </p:cBhvr>
                                      <p:to x="100000" y="100000"/>
                                    </p:animScale>
                                  </p:childTnLst>
                                </p:cTn>
                              </p:par>
                              <p:par>
                                <p:cTn id="197" presetID="26" presetClass="entr" presetSubtype="0" fill="hold" grpId="0" nodeType="withEffect">
                                  <p:stCondLst>
                                    <p:cond delay="0"/>
                                  </p:stCondLst>
                                  <p:childTnLst>
                                    <p:set>
                                      <p:cBhvr>
                                        <p:cTn id="198" dur="1" fill="hold">
                                          <p:stCondLst>
                                            <p:cond delay="0"/>
                                          </p:stCondLst>
                                        </p:cTn>
                                        <p:tgtEl>
                                          <p:spTgt spid="14"/>
                                        </p:tgtEl>
                                        <p:attrNameLst>
                                          <p:attrName>style.visibility</p:attrName>
                                        </p:attrNameLst>
                                      </p:cBhvr>
                                      <p:to>
                                        <p:strVal val="visible"/>
                                      </p:to>
                                    </p:set>
                                    <p:animEffect transition="in" filter="wipe(down)">
                                      <p:cBhvr>
                                        <p:cTn id="199" dur="580">
                                          <p:stCondLst>
                                            <p:cond delay="0"/>
                                          </p:stCondLst>
                                        </p:cTn>
                                        <p:tgtEl>
                                          <p:spTgt spid="14"/>
                                        </p:tgtEl>
                                      </p:cBhvr>
                                    </p:animEffect>
                                    <p:anim calcmode="lin" valueType="num">
                                      <p:cBhvr>
                                        <p:cTn id="200"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201"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202"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203"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204"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205" dur="26">
                                          <p:stCondLst>
                                            <p:cond delay="650"/>
                                          </p:stCondLst>
                                        </p:cTn>
                                        <p:tgtEl>
                                          <p:spTgt spid="14"/>
                                        </p:tgtEl>
                                      </p:cBhvr>
                                      <p:to x="100000" y="60000"/>
                                    </p:animScale>
                                    <p:animScale>
                                      <p:cBhvr>
                                        <p:cTn id="206" dur="166" decel="50000">
                                          <p:stCondLst>
                                            <p:cond delay="676"/>
                                          </p:stCondLst>
                                        </p:cTn>
                                        <p:tgtEl>
                                          <p:spTgt spid="14"/>
                                        </p:tgtEl>
                                      </p:cBhvr>
                                      <p:to x="100000" y="100000"/>
                                    </p:animScale>
                                    <p:animScale>
                                      <p:cBhvr>
                                        <p:cTn id="207" dur="26">
                                          <p:stCondLst>
                                            <p:cond delay="1312"/>
                                          </p:stCondLst>
                                        </p:cTn>
                                        <p:tgtEl>
                                          <p:spTgt spid="14"/>
                                        </p:tgtEl>
                                      </p:cBhvr>
                                      <p:to x="100000" y="80000"/>
                                    </p:animScale>
                                    <p:animScale>
                                      <p:cBhvr>
                                        <p:cTn id="208" dur="166" decel="50000">
                                          <p:stCondLst>
                                            <p:cond delay="1338"/>
                                          </p:stCondLst>
                                        </p:cTn>
                                        <p:tgtEl>
                                          <p:spTgt spid="14"/>
                                        </p:tgtEl>
                                      </p:cBhvr>
                                      <p:to x="100000" y="100000"/>
                                    </p:animScale>
                                    <p:animScale>
                                      <p:cBhvr>
                                        <p:cTn id="209" dur="26">
                                          <p:stCondLst>
                                            <p:cond delay="1642"/>
                                          </p:stCondLst>
                                        </p:cTn>
                                        <p:tgtEl>
                                          <p:spTgt spid="14"/>
                                        </p:tgtEl>
                                      </p:cBhvr>
                                      <p:to x="100000" y="90000"/>
                                    </p:animScale>
                                    <p:animScale>
                                      <p:cBhvr>
                                        <p:cTn id="210" dur="166" decel="50000">
                                          <p:stCondLst>
                                            <p:cond delay="1668"/>
                                          </p:stCondLst>
                                        </p:cTn>
                                        <p:tgtEl>
                                          <p:spTgt spid="14"/>
                                        </p:tgtEl>
                                      </p:cBhvr>
                                      <p:to x="100000" y="100000"/>
                                    </p:animScale>
                                    <p:animScale>
                                      <p:cBhvr>
                                        <p:cTn id="211" dur="26">
                                          <p:stCondLst>
                                            <p:cond delay="1808"/>
                                          </p:stCondLst>
                                        </p:cTn>
                                        <p:tgtEl>
                                          <p:spTgt spid="14"/>
                                        </p:tgtEl>
                                      </p:cBhvr>
                                      <p:to x="100000" y="95000"/>
                                    </p:animScale>
                                    <p:animScale>
                                      <p:cBhvr>
                                        <p:cTn id="212" dur="166" decel="50000">
                                          <p:stCondLst>
                                            <p:cond delay="1834"/>
                                          </p:stCondLst>
                                        </p:cTn>
                                        <p:tgtEl>
                                          <p:spTgt spid="14"/>
                                        </p:tgtEl>
                                      </p:cBhvr>
                                      <p:to x="100000" y="100000"/>
                                    </p:animScale>
                                  </p:childTnLst>
                                </p:cTn>
                              </p:par>
                              <p:par>
                                <p:cTn id="213" presetID="26" presetClass="entr" presetSubtype="0" fill="hold" nodeType="withEffect">
                                  <p:stCondLst>
                                    <p:cond delay="0"/>
                                  </p:stCondLst>
                                  <p:childTnLst>
                                    <p:set>
                                      <p:cBhvr>
                                        <p:cTn id="214" dur="1" fill="hold">
                                          <p:stCondLst>
                                            <p:cond delay="0"/>
                                          </p:stCondLst>
                                        </p:cTn>
                                        <p:tgtEl>
                                          <p:spTgt spid="48"/>
                                        </p:tgtEl>
                                        <p:attrNameLst>
                                          <p:attrName>style.visibility</p:attrName>
                                        </p:attrNameLst>
                                      </p:cBhvr>
                                      <p:to>
                                        <p:strVal val="visible"/>
                                      </p:to>
                                    </p:set>
                                    <p:animEffect transition="in" filter="wipe(down)">
                                      <p:cBhvr>
                                        <p:cTn id="215" dur="580">
                                          <p:stCondLst>
                                            <p:cond delay="0"/>
                                          </p:stCondLst>
                                        </p:cTn>
                                        <p:tgtEl>
                                          <p:spTgt spid="48"/>
                                        </p:tgtEl>
                                      </p:cBhvr>
                                    </p:animEffect>
                                    <p:anim calcmode="lin" valueType="num">
                                      <p:cBhvr>
                                        <p:cTn id="216" dur="1822" tmFilter="0,0; 0.14,0.36; 0.43,0.73; 0.71,0.91; 1.0,1.0">
                                          <p:stCondLst>
                                            <p:cond delay="0"/>
                                          </p:stCondLst>
                                        </p:cTn>
                                        <p:tgtEl>
                                          <p:spTgt spid="48"/>
                                        </p:tgtEl>
                                        <p:attrNameLst>
                                          <p:attrName>ppt_x</p:attrName>
                                        </p:attrNameLst>
                                      </p:cBhvr>
                                      <p:tavLst>
                                        <p:tav tm="0">
                                          <p:val>
                                            <p:strVal val="#ppt_x-0.25"/>
                                          </p:val>
                                        </p:tav>
                                        <p:tav tm="100000">
                                          <p:val>
                                            <p:strVal val="#ppt_x"/>
                                          </p:val>
                                        </p:tav>
                                      </p:tavLst>
                                    </p:anim>
                                    <p:anim calcmode="lin" valueType="num">
                                      <p:cBhvr>
                                        <p:cTn id="217" dur="664" tmFilter="0.0,0.0; 0.25,0.07; 0.50,0.2; 0.75,0.467; 1.0,1.0">
                                          <p:stCondLst>
                                            <p:cond delay="0"/>
                                          </p:stCondLst>
                                        </p:cTn>
                                        <p:tgtEl>
                                          <p:spTgt spid="48"/>
                                        </p:tgtEl>
                                        <p:attrNameLst>
                                          <p:attrName>ppt_y</p:attrName>
                                        </p:attrNameLst>
                                      </p:cBhvr>
                                      <p:tavLst>
                                        <p:tav tm="0" fmla="#ppt_y-sin(pi*$)/3">
                                          <p:val>
                                            <p:fltVal val="0.5"/>
                                          </p:val>
                                        </p:tav>
                                        <p:tav tm="100000">
                                          <p:val>
                                            <p:fltVal val="1"/>
                                          </p:val>
                                        </p:tav>
                                      </p:tavLst>
                                    </p:anim>
                                    <p:anim calcmode="lin" valueType="num">
                                      <p:cBhvr>
                                        <p:cTn id="218" dur="664" tmFilter="0, 0; 0.125,0.2665; 0.25,0.4; 0.375,0.465; 0.5,0.5;  0.625,0.535; 0.75,0.6; 0.875,0.7335; 1,1">
                                          <p:stCondLst>
                                            <p:cond delay="664"/>
                                          </p:stCondLst>
                                        </p:cTn>
                                        <p:tgtEl>
                                          <p:spTgt spid="48"/>
                                        </p:tgtEl>
                                        <p:attrNameLst>
                                          <p:attrName>ppt_y</p:attrName>
                                        </p:attrNameLst>
                                      </p:cBhvr>
                                      <p:tavLst>
                                        <p:tav tm="0" fmla="#ppt_y-sin(pi*$)/9">
                                          <p:val>
                                            <p:fltVal val="0"/>
                                          </p:val>
                                        </p:tav>
                                        <p:tav tm="100000">
                                          <p:val>
                                            <p:fltVal val="1"/>
                                          </p:val>
                                        </p:tav>
                                      </p:tavLst>
                                    </p:anim>
                                    <p:anim calcmode="lin" valueType="num">
                                      <p:cBhvr>
                                        <p:cTn id="219" dur="332" tmFilter="0, 0; 0.125,0.2665; 0.25,0.4; 0.375,0.465; 0.5,0.5;  0.625,0.535; 0.75,0.6; 0.875,0.7335; 1,1">
                                          <p:stCondLst>
                                            <p:cond delay="1324"/>
                                          </p:stCondLst>
                                        </p:cTn>
                                        <p:tgtEl>
                                          <p:spTgt spid="48"/>
                                        </p:tgtEl>
                                        <p:attrNameLst>
                                          <p:attrName>ppt_y</p:attrName>
                                        </p:attrNameLst>
                                      </p:cBhvr>
                                      <p:tavLst>
                                        <p:tav tm="0" fmla="#ppt_y-sin(pi*$)/27">
                                          <p:val>
                                            <p:fltVal val="0"/>
                                          </p:val>
                                        </p:tav>
                                        <p:tav tm="100000">
                                          <p:val>
                                            <p:fltVal val="1"/>
                                          </p:val>
                                        </p:tav>
                                      </p:tavLst>
                                    </p:anim>
                                    <p:anim calcmode="lin" valueType="num">
                                      <p:cBhvr>
                                        <p:cTn id="220" dur="164" tmFilter="0, 0; 0.125,0.2665; 0.25,0.4; 0.375,0.465; 0.5,0.5;  0.625,0.535; 0.75,0.6; 0.875,0.7335; 1,1">
                                          <p:stCondLst>
                                            <p:cond delay="1656"/>
                                          </p:stCondLst>
                                        </p:cTn>
                                        <p:tgtEl>
                                          <p:spTgt spid="48"/>
                                        </p:tgtEl>
                                        <p:attrNameLst>
                                          <p:attrName>ppt_y</p:attrName>
                                        </p:attrNameLst>
                                      </p:cBhvr>
                                      <p:tavLst>
                                        <p:tav tm="0" fmla="#ppt_y-sin(pi*$)/81">
                                          <p:val>
                                            <p:fltVal val="0"/>
                                          </p:val>
                                        </p:tav>
                                        <p:tav tm="100000">
                                          <p:val>
                                            <p:fltVal val="1"/>
                                          </p:val>
                                        </p:tav>
                                      </p:tavLst>
                                    </p:anim>
                                    <p:animScale>
                                      <p:cBhvr>
                                        <p:cTn id="221" dur="26">
                                          <p:stCondLst>
                                            <p:cond delay="650"/>
                                          </p:stCondLst>
                                        </p:cTn>
                                        <p:tgtEl>
                                          <p:spTgt spid="48"/>
                                        </p:tgtEl>
                                      </p:cBhvr>
                                      <p:to x="100000" y="60000"/>
                                    </p:animScale>
                                    <p:animScale>
                                      <p:cBhvr>
                                        <p:cTn id="222" dur="166" decel="50000">
                                          <p:stCondLst>
                                            <p:cond delay="676"/>
                                          </p:stCondLst>
                                        </p:cTn>
                                        <p:tgtEl>
                                          <p:spTgt spid="48"/>
                                        </p:tgtEl>
                                      </p:cBhvr>
                                      <p:to x="100000" y="100000"/>
                                    </p:animScale>
                                    <p:animScale>
                                      <p:cBhvr>
                                        <p:cTn id="223" dur="26">
                                          <p:stCondLst>
                                            <p:cond delay="1312"/>
                                          </p:stCondLst>
                                        </p:cTn>
                                        <p:tgtEl>
                                          <p:spTgt spid="48"/>
                                        </p:tgtEl>
                                      </p:cBhvr>
                                      <p:to x="100000" y="80000"/>
                                    </p:animScale>
                                    <p:animScale>
                                      <p:cBhvr>
                                        <p:cTn id="224" dur="166" decel="50000">
                                          <p:stCondLst>
                                            <p:cond delay="1338"/>
                                          </p:stCondLst>
                                        </p:cTn>
                                        <p:tgtEl>
                                          <p:spTgt spid="48"/>
                                        </p:tgtEl>
                                      </p:cBhvr>
                                      <p:to x="100000" y="100000"/>
                                    </p:animScale>
                                    <p:animScale>
                                      <p:cBhvr>
                                        <p:cTn id="225" dur="26">
                                          <p:stCondLst>
                                            <p:cond delay="1642"/>
                                          </p:stCondLst>
                                        </p:cTn>
                                        <p:tgtEl>
                                          <p:spTgt spid="48"/>
                                        </p:tgtEl>
                                      </p:cBhvr>
                                      <p:to x="100000" y="90000"/>
                                    </p:animScale>
                                    <p:animScale>
                                      <p:cBhvr>
                                        <p:cTn id="226" dur="166" decel="50000">
                                          <p:stCondLst>
                                            <p:cond delay="1668"/>
                                          </p:stCondLst>
                                        </p:cTn>
                                        <p:tgtEl>
                                          <p:spTgt spid="48"/>
                                        </p:tgtEl>
                                      </p:cBhvr>
                                      <p:to x="100000" y="100000"/>
                                    </p:animScale>
                                    <p:animScale>
                                      <p:cBhvr>
                                        <p:cTn id="227" dur="26">
                                          <p:stCondLst>
                                            <p:cond delay="1808"/>
                                          </p:stCondLst>
                                        </p:cTn>
                                        <p:tgtEl>
                                          <p:spTgt spid="48"/>
                                        </p:tgtEl>
                                      </p:cBhvr>
                                      <p:to x="100000" y="95000"/>
                                    </p:animScale>
                                    <p:animScale>
                                      <p:cBhvr>
                                        <p:cTn id="228" dur="166" decel="50000">
                                          <p:stCondLst>
                                            <p:cond delay="1834"/>
                                          </p:stCondLst>
                                        </p:cTn>
                                        <p:tgtEl>
                                          <p:spTgt spid="48"/>
                                        </p:tgtEl>
                                      </p:cBhvr>
                                      <p:to x="100000" y="100000"/>
                                    </p:animScale>
                                  </p:childTnLst>
                                </p:cTn>
                              </p:par>
                              <p:par>
                                <p:cTn id="229" presetID="26" presetClass="entr" presetSubtype="0" fill="hold" nodeType="withEffect">
                                  <p:stCondLst>
                                    <p:cond delay="0"/>
                                  </p:stCondLst>
                                  <p:childTnLst>
                                    <p:set>
                                      <p:cBhvr>
                                        <p:cTn id="230" dur="1" fill="hold">
                                          <p:stCondLst>
                                            <p:cond delay="0"/>
                                          </p:stCondLst>
                                        </p:cTn>
                                        <p:tgtEl>
                                          <p:spTgt spid="45"/>
                                        </p:tgtEl>
                                        <p:attrNameLst>
                                          <p:attrName>style.visibility</p:attrName>
                                        </p:attrNameLst>
                                      </p:cBhvr>
                                      <p:to>
                                        <p:strVal val="visible"/>
                                      </p:to>
                                    </p:set>
                                    <p:animEffect transition="in" filter="wipe(down)">
                                      <p:cBhvr>
                                        <p:cTn id="231" dur="580">
                                          <p:stCondLst>
                                            <p:cond delay="0"/>
                                          </p:stCondLst>
                                        </p:cTn>
                                        <p:tgtEl>
                                          <p:spTgt spid="45"/>
                                        </p:tgtEl>
                                      </p:cBhvr>
                                    </p:animEffect>
                                    <p:anim calcmode="lin" valueType="num">
                                      <p:cBhvr>
                                        <p:cTn id="232" dur="1822" tmFilter="0,0; 0.14,0.36; 0.43,0.73; 0.71,0.91; 1.0,1.0">
                                          <p:stCondLst>
                                            <p:cond delay="0"/>
                                          </p:stCondLst>
                                        </p:cTn>
                                        <p:tgtEl>
                                          <p:spTgt spid="45"/>
                                        </p:tgtEl>
                                        <p:attrNameLst>
                                          <p:attrName>ppt_x</p:attrName>
                                        </p:attrNameLst>
                                      </p:cBhvr>
                                      <p:tavLst>
                                        <p:tav tm="0">
                                          <p:val>
                                            <p:strVal val="#ppt_x-0.25"/>
                                          </p:val>
                                        </p:tav>
                                        <p:tav tm="100000">
                                          <p:val>
                                            <p:strVal val="#ppt_x"/>
                                          </p:val>
                                        </p:tav>
                                      </p:tavLst>
                                    </p:anim>
                                    <p:anim calcmode="lin" valueType="num">
                                      <p:cBhvr>
                                        <p:cTn id="233" dur="664" tmFilter="0.0,0.0; 0.25,0.07; 0.50,0.2; 0.75,0.467; 1.0,1.0">
                                          <p:stCondLst>
                                            <p:cond delay="0"/>
                                          </p:stCondLst>
                                        </p:cTn>
                                        <p:tgtEl>
                                          <p:spTgt spid="45"/>
                                        </p:tgtEl>
                                        <p:attrNameLst>
                                          <p:attrName>ppt_y</p:attrName>
                                        </p:attrNameLst>
                                      </p:cBhvr>
                                      <p:tavLst>
                                        <p:tav tm="0" fmla="#ppt_y-sin(pi*$)/3">
                                          <p:val>
                                            <p:fltVal val="0.5"/>
                                          </p:val>
                                        </p:tav>
                                        <p:tav tm="100000">
                                          <p:val>
                                            <p:fltVal val="1"/>
                                          </p:val>
                                        </p:tav>
                                      </p:tavLst>
                                    </p:anim>
                                    <p:anim calcmode="lin" valueType="num">
                                      <p:cBhvr>
                                        <p:cTn id="234" dur="664" tmFilter="0, 0; 0.125,0.2665; 0.25,0.4; 0.375,0.465; 0.5,0.5;  0.625,0.535; 0.75,0.6; 0.875,0.7335; 1,1">
                                          <p:stCondLst>
                                            <p:cond delay="664"/>
                                          </p:stCondLst>
                                        </p:cTn>
                                        <p:tgtEl>
                                          <p:spTgt spid="45"/>
                                        </p:tgtEl>
                                        <p:attrNameLst>
                                          <p:attrName>ppt_y</p:attrName>
                                        </p:attrNameLst>
                                      </p:cBhvr>
                                      <p:tavLst>
                                        <p:tav tm="0" fmla="#ppt_y-sin(pi*$)/9">
                                          <p:val>
                                            <p:fltVal val="0"/>
                                          </p:val>
                                        </p:tav>
                                        <p:tav tm="100000">
                                          <p:val>
                                            <p:fltVal val="1"/>
                                          </p:val>
                                        </p:tav>
                                      </p:tavLst>
                                    </p:anim>
                                    <p:anim calcmode="lin" valueType="num">
                                      <p:cBhvr>
                                        <p:cTn id="235" dur="332" tmFilter="0, 0; 0.125,0.2665; 0.25,0.4; 0.375,0.465; 0.5,0.5;  0.625,0.535; 0.75,0.6; 0.875,0.7335; 1,1">
                                          <p:stCondLst>
                                            <p:cond delay="1324"/>
                                          </p:stCondLst>
                                        </p:cTn>
                                        <p:tgtEl>
                                          <p:spTgt spid="45"/>
                                        </p:tgtEl>
                                        <p:attrNameLst>
                                          <p:attrName>ppt_y</p:attrName>
                                        </p:attrNameLst>
                                      </p:cBhvr>
                                      <p:tavLst>
                                        <p:tav tm="0" fmla="#ppt_y-sin(pi*$)/27">
                                          <p:val>
                                            <p:fltVal val="0"/>
                                          </p:val>
                                        </p:tav>
                                        <p:tav tm="100000">
                                          <p:val>
                                            <p:fltVal val="1"/>
                                          </p:val>
                                        </p:tav>
                                      </p:tavLst>
                                    </p:anim>
                                    <p:anim calcmode="lin" valueType="num">
                                      <p:cBhvr>
                                        <p:cTn id="236" dur="164" tmFilter="0, 0; 0.125,0.2665; 0.25,0.4; 0.375,0.465; 0.5,0.5;  0.625,0.535; 0.75,0.6; 0.875,0.7335; 1,1">
                                          <p:stCondLst>
                                            <p:cond delay="1656"/>
                                          </p:stCondLst>
                                        </p:cTn>
                                        <p:tgtEl>
                                          <p:spTgt spid="45"/>
                                        </p:tgtEl>
                                        <p:attrNameLst>
                                          <p:attrName>ppt_y</p:attrName>
                                        </p:attrNameLst>
                                      </p:cBhvr>
                                      <p:tavLst>
                                        <p:tav tm="0" fmla="#ppt_y-sin(pi*$)/81">
                                          <p:val>
                                            <p:fltVal val="0"/>
                                          </p:val>
                                        </p:tav>
                                        <p:tav tm="100000">
                                          <p:val>
                                            <p:fltVal val="1"/>
                                          </p:val>
                                        </p:tav>
                                      </p:tavLst>
                                    </p:anim>
                                    <p:animScale>
                                      <p:cBhvr>
                                        <p:cTn id="237" dur="26">
                                          <p:stCondLst>
                                            <p:cond delay="650"/>
                                          </p:stCondLst>
                                        </p:cTn>
                                        <p:tgtEl>
                                          <p:spTgt spid="45"/>
                                        </p:tgtEl>
                                      </p:cBhvr>
                                      <p:to x="100000" y="60000"/>
                                    </p:animScale>
                                    <p:animScale>
                                      <p:cBhvr>
                                        <p:cTn id="238" dur="166" decel="50000">
                                          <p:stCondLst>
                                            <p:cond delay="676"/>
                                          </p:stCondLst>
                                        </p:cTn>
                                        <p:tgtEl>
                                          <p:spTgt spid="45"/>
                                        </p:tgtEl>
                                      </p:cBhvr>
                                      <p:to x="100000" y="100000"/>
                                    </p:animScale>
                                    <p:animScale>
                                      <p:cBhvr>
                                        <p:cTn id="239" dur="26">
                                          <p:stCondLst>
                                            <p:cond delay="1312"/>
                                          </p:stCondLst>
                                        </p:cTn>
                                        <p:tgtEl>
                                          <p:spTgt spid="45"/>
                                        </p:tgtEl>
                                      </p:cBhvr>
                                      <p:to x="100000" y="80000"/>
                                    </p:animScale>
                                    <p:animScale>
                                      <p:cBhvr>
                                        <p:cTn id="240" dur="166" decel="50000">
                                          <p:stCondLst>
                                            <p:cond delay="1338"/>
                                          </p:stCondLst>
                                        </p:cTn>
                                        <p:tgtEl>
                                          <p:spTgt spid="45"/>
                                        </p:tgtEl>
                                      </p:cBhvr>
                                      <p:to x="100000" y="100000"/>
                                    </p:animScale>
                                    <p:animScale>
                                      <p:cBhvr>
                                        <p:cTn id="241" dur="26">
                                          <p:stCondLst>
                                            <p:cond delay="1642"/>
                                          </p:stCondLst>
                                        </p:cTn>
                                        <p:tgtEl>
                                          <p:spTgt spid="45"/>
                                        </p:tgtEl>
                                      </p:cBhvr>
                                      <p:to x="100000" y="90000"/>
                                    </p:animScale>
                                    <p:animScale>
                                      <p:cBhvr>
                                        <p:cTn id="242" dur="166" decel="50000">
                                          <p:stCondLst>
                                            <p:cond delay="1668"/>
                                          </p:stCondLst>
                                        </p:cTn>
                                        <p:tgtEl>
                                          <p:spTgt spid="45"/>
                                        </p:tgtEl>
                                      </p:cBhvr>
                                      <p:to x="100000" y="100000"/>
                                    </p:animScale>
                                    <p:animScale>
                                      <p:cBhvr>
                                        <p:cTn id="243" dur="26">
                                          <p:stCondLst>
                                            <p:cond delay="1808"/>
                                          </p:stCondLst>
                                        </p:cTn>
                                        <p:tgtEl>
                                          <p:spTgt spid="45"/>
                                        </p:tgtEl>
                                      </p:cBhvr>
                                      <p:to x="100000" y="95000"/>
                                    </p:animScale>
                                    <p:animScale>
                                      <p:cBhvr>
                                        <p:cTn id="244" dur="166" decel="50000">
                                          <p:stCondLst>
                                            <p:cond delay="1834"/>
                                          </p:stCondLst>
                                        </p:cTn>
                                        <p:tgtEl>
                                          <p:spTgt spid="45"/>
                                        </p:tgtEl>
                                      </p:cBhvr>
                                      <p:to x="100000" y="100000"/>
                                    </p:animScale>
                                  </p:childTnLst>
                                </p:cTn>
                              </p:par>
                              <p:par>
                                <p:cTn id="245" presetID="26" presetClass="entr" presetSubtype="0" fill="hold" grpId="0" nodeType="withEffect">
                                  <p:stCondLst>
                                    <p:cond delay="0"/>
                                  </p:stCondLst>
                                  <p:childTnLst>
                                    <p:set>
                                      <p:cBhvr>
                                        <p:cTn id="246" dur="1" fill="hold">
                                          <p:stCondLst>
                                            <p:cond delay="0"/>
                                          </p:stCondLst>
                                        </p:cTn>
                                        <p:tgtEl>
                                          <p:spTgt spid="6"/>
                                        </p:tgtEl>
                                        <p:attrNameLst>
                                          <p:attrName>style.visibility</p:attrName>
                                        </p:attrNameLst>
                                      </p:cBhvr>
                                      <p:to>
                                        <p:strVal val="visible"/>
                                      </p:to>
                                    </p:set>
                                    <p:animEffect transition="in" filter="wipe(down)">
                                      <p:cBhvr>
                                        <p:cTn id="247" dur="580">
                                          <p:stCondLst>
                                            <p:cond delay="0"/>
                                          </p:stCondLst>
                                        </p:cTn>
                                        <p:tgtEl>
                                          <p:spTgt spid="6"/>
                                        </p:tgtEl>
                                      </p:cBhvr>
                                    </p:animEffect>
                                    <p:anim calcmode="lin" valueType="num">
                                      <p:cBhvr>
                                        <p:cTn id="24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4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5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5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5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53" dur="26">
                                          <p:stCondLst>
                                            <p:cond delay="650"/>
                                          </p:stCondLst>
                                        </p:cTn>
                                        <p:tgtEl>
                                          <p:spTgt spid="6"/>
                                        </p:tgtEl>
                                      </p:cBhvr>
                                      <p:to x="100000" y="60000"/>
                                    </p:animScale>
                                    <p:animScale>
                                      <p:cBhvr>
                                        <p:cTn id="254" dur="166" decel="50000">
                                          <p:stCondLst>
                                            <p:cond delay="676"/>
                                          </p:stCondLst>
                                        </p:cTn>
                                        <p:tgtEl>
                                          <p:spTgt spid="6"/>
                                        </p:tgtEl>
                                      </p:cBhvr>
                                      <p:to x="100000" y="100000"/>
                                    </p:animScale>
                                    <p:animScale>
                                      <p:cBhvr>
                                        <p:cTn id="255" dur="26">
                                          <p:stCondLst>
                                            <p:cond delay="1312"/>
                                          </p:stCondLst>
                                        </p:cTn>
                                        <p:tgtEl>
                                          <p:spTgt spid="6"/>
                                        </p:tgtEl>
                                      </p:cBhvr>
                                      <p:to x="100000" y="80000"/>
                                    </p:animScale>
                                    <p:animScale>
                                      <p:cBhvr>
                                        <p:cTn id="256" dur="166" decel="50000">
                                          <p:stCondLst>
                                            <p:cond delay="1338"/>
                                          </p:stCondLst>
                                        </p:cTn>
                                        <p:tgtEl>
                                          <p:spTgt spid="6"/>
                                        </p:tgtEl>
                                      </p:cBhvr>
                                      <p:to x="100000" y="100000"/>
                                    </p:animScale>
                                    <p:animScale>
                                      <p:cBhvr>
                                        <p:cTn id="257" dur="26">
                                          <p:stCondLst>
                                            <p:cond delay="1642"/>
                                          </p:stCondLst>
                                        </p:cTn>
                                        <p:tgtEl>
                                          <p:spTgt spid="6"/>
                                        </p:tgtEl>
                                      </p:cBhvr>
                                      <p:to x="100000" y="90000"/>
                                    </p:animScale>
                                    <p:animScale>
                                      <p:cBhvr>
                                        <p:cTn id="258" dur="166" decel="50000">
                                          <p:stCondLst>
                                            <p:cond delay="1668"/>
                                          </p:stCondLst>
                                        </p:cTn>
                                        <p:tgtEl>
                                          <p:spTgt spid="6"/>
                                        </p:tgtEl>
                                      </p:cBhvr>
                                      <p:to x="100000" y="100000"/>
                                    </p:animScale>
                                    <p:animScale>
                                      <p:cBhvr>
                                        <p:cTn id="259" dur="26">
                                          <p:stCondLst>
                                            <p:cond delay="1808"/>
                                          </p:stCondLst>
                                        </p:cTn>
                                        <p:tgtEl>
                                          <p:spTgt spid="6"/>
                                        </p:tgtEl>
                                      </p:cBhvr>
                                      <p:to x="100000" y="95000"/>
                                    </p:animScale>
                                    <p:animScale>
                                      <p:cBhvr>
                                        <p:cTn id="260" dur="166" decel="50000">
                                          <p:stCondLst>
                                            <p:cond delay="1834"/>
                                          </p:stCondLst>
                                        </p:cTn>
                                        <p:tgtEl>
                                          <p:spTgt spid="6"/>
                                        </p:tgtEl>
                                      </p:cBhvr>
                                      <p:to x="100000" y="100000"/>
                                    </p:animScale>
                                  </p:childTnLst>
                                </p:cTn>
                              </p:par>
                              <p:par>
                                <p:cTn id="261" presetID="26" presetClass="entr" presetSubtype="0" fill="hold" grpId="0" nodeType="withEffect">
                                  <p:stCondLst>
                                    <p:cond delay="0"/>
                                  </p:stCondLst>
                                  <p:childTnLst>
                                    <p:set>
                                      <p:cBhvr>
                                        <p:cTn id="262" dur="1" fill="hold">
                                          <p:stCondLst>
                                            <p:cond delay="0"/>
                                          </p:stCondLst>
                                        </p:cTn>
                                        <p:tgtEl>
                                          <p:spTgt spid="7"/>
                                        </p:tgtEl>
                                        <p:attrNameLst>
                                          <p:attrName>style.visibility</p:attrName>
                                        </p:attrNameLst>
                                      </p:cBhvr>
                                      <p:to>
                                        <p:strVal val="visible"/>
                                      </p:to>
                                    </p:set>
                                    <p:animEffect transition="in" filter="wipe(down)">
                                      <p:cBhvr>
                                        <p:cTn id="263" dur="580">
                                          <p:stCondLst>
                                            <p:cond delay="0"/>
                                          </p:stCondLst>
                                        </p:cTn>
                                        <p:tgtEl>
                                          <p:spTgt spid="7"/>
                                        </p:tgtEl>
                                      </p:cBhvr>
                                    </p:animEffect>
                                    <p:anim calcmode="lin" valueType="num">
                                      <p:cBhvr>
                                        <p:cTn id="264"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65"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66"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67"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68"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69" dur="26">
                                          <p:stCondLst>
                                            <p:cond delay="650"/>
                                          </p:stCondLst>
                                        </p:cTn>
                                        <p:tgtEl>
                                          <p:spTgt spid="7"/>
                                        </p:tgtEl>
                                      </p:cBhvr>
                                      <p:to x="100000" y="60000"/>
                                    </p:animScale>
                                    <p:animScale>
                                      <p:cBhvr>
                                        <p:cTn id="270" dur="166" decel="50000">
                                          <p:stCondLst>
                                            <p:cond delay="676"/>
                                          </p:stCondLst>
                                        </p:cTn>
                                        <p:tgtEl>
                                          <p:spTgt spid="7"/>
                                        </p:tgtEl>
                                      </p:cBhvr>
                                      <p:to x="100000" y="100000"/>
                                    </p:animScale>
                                    <p:animScale>
                                      <p:cBhvr>
                                        <p:cTn id="271" dur="26">
                                          <p:stCondLst>
                                            <p:cond delay="1312"/>
                                          </p:stCondLst>
                                        </p:cTn>
                                        <p:tgtEl>
                                          <p:spTgt spid="7"/>
                                        </p:tgtEl>
                                      </p:cBhvr>
                                      <p:to x="100000" y="80000"/>
                                    </p:animScale>
                                    <p:animScale>
                                      <p:cBhvr>
                                        <p:cTn id="272" dur="166" decel="50000">
                                          <p:stCondLst>
                                            <p:cond delay="1338"/>
                                          </p:stCondLst>
                                        </p:cTn>
                                        <p:tgtEl>
                                          <p:spTgt spid="7"/>
                                        </p:tgtEl>
                                      </p:cBhvr>
                                      <p:to x="100000" y="100000"/>
                                    </p:animScale>
                                    <p:animScale>
                                      <p:cBhvr>
                                        <p:cTn id="273" dur="26">
                                          <p:stCondLst>
                                            <p:cond delay="1642"/>
                                          </p:stCondLst>
                                        </p:cTn>
                                        <p:tgtEl>
                                          <p:spTgt spid="7"/>
                                        </p:tgtEl>
                                      </p:cBhvr>
                                      <p:to x="100000" y="90000"/>
                                    </p:animScale>
                                    <p:animScale>
                                      <p:cBhvr>
                                        <p:cTn id="274" dur="166" decel="50000">
                                          <p:stCondLst>
                                            <p:cond delay="1668"/>
                                          </p:stCondLst>
                                        </p:cTn>
                                        <p:tgtEl>
                                          <p:spTgt spid="7"/>
                                        </p:tgtEl>
                                      </p:cBhvr>
                                      <p:to x="100000" y="100000"/>
                                    </p:animScale>
                                    <p:animScale>
                                      <p:cBhvr>
                                        <p:cTn id="275" dur="26">
                                          <p:stCondLst>
                                            <p:cond delay="1808"/>
                                          </p:stCondLst>
                                        </p:cTn>
                                        <p:tgtEl>
                                          <p:spTgt spid="7"/>
                                        </p:tgtEl>
                                      </p:cBhvr>
                                      <p:to x="100000" y="95000"/>
                                    </p:animScale>
                                    <p:animScale>
                                      <p:cBhvr>
                                        <p:cTn id="276"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11" grpId="0" animBg="1"/>
      <p:bldP spid="12" grpId="0" animBg="1"/>
      <p:bldP spid="13" grpId="0" animBg="1"/>
      <p:bldP spid="14"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a:bodyPr>
          <a:lstStyle/>
          <a:p>
            <a:r>
              <a:rPr lang="ru-RU" sz="2000" b="1" dirty="0" smtClean="0">
                <a:latin typeface="Times New Roman" pitchFamily="18" charset="0"/>
                <a:cs typeface="Times New Roman" pitchFamily="18" charset="0"/>
              </a:rPr>
              <a:t>ЖЕЭК</a:t>
            </a:r>
            <a:r>
              <a:rPr lang="ru-RU" sz="2000" b="1" dirty="0" smtClean="0">
                <a:latin typeface="TimesKyr" panose="020B0500000000000000" pitchFamily="34" charset="0"/>
                <a:cs typeface="Times New Roman" panose="02020603050405020304" pitchFamily="18" charset="0"/>
              </a:rPr>
              <a:t>, ӨАК, ЕЭК  </a:t>
            </a:r>
            <a:r>
              <a:rPr lang="ru-RU" sz="2000" b="1" dirty="0" err="1" smtClean="0">
                <a:latin typeface="TimesKyr" panose="020B0500000000000000" pitchFamily="34" charset="0"/>
                <a:cs typeface="Times New Roman" panose="02020603050405020304" pitchFamily="18" charset="0"/>
              </a:rPr>
              <a:t>иштерин</a:t>
            </a:r>
            <a:r>
              <a:rPr lang="ru-RU" sz="2000" b="1" dirty="0" smtClean="0">
                <a:latin typeface="TimesKyr" panose="020B0500000000000000" pitchFamily="34" charset="0"/>
                <a:cs typeface="Times New Roman" panose="02020603050405020304" pitchFamily="18" charset="0"/>
              </a:rPr>
              <a:t>  уюштуруу</a:t>
            </a:r>
            <a:endParaRPr lang="ru-RU" sz="2000" b="1" dirty="0">
              <a:latin typeface="TimesKyr" panose="020B0500000000000000" pitchFamily="34" charset="0"/>
              <a:cs typeface="Times New Roman" panose="02020603050405020304" pitchFamily="18" charset="0"/>
            </a:endParaRPr>
          </a:p>
        </p:txBody>
      </p:sp>
      <p:sp>
        <p:nvSpPr>
          <p:cNvPr id="3" name="Объект 2"/>
          <p:cNvSpPr>
            <a:spLocks noGrp="1"/>
          </p:cNvSpPr>
          <p:nvPr>
            <p:ph idx="1"/>
          </p:nvPr>
        </p:nvSpPr>
        <p:spPr>
          <a:xfrm>
            <a:off x="457200" y="1412776"/>
            <a:ext cx="8229600" cy="4713387"/>
          </a:xfrm>
        </p:spPr>
        <p:txBody>
          <a:bodyPr/>
          <a:lstStyle/>
          <a:p>
            <a:endParaRPr lang="ru-RU" dirty="0"/>
          </a:p>
        </p:txBody>
      </p:sp>
      <p:sp>
        <p:nvSpPr>
          <p:cNvPr id="4" name="Скругленный прямоугольник 3"/>
          <p:cNvSpPr/>
          <p:nvPr/>
        </p:nvSpPr>
        <p:spPr>
          <a:xfrm>
            <a:off x="822960" y="1026448"/>
            <a:ext cx="7475220" cy="195678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sz="1400" dirty="0" smtClean="0">
              <a:latin typeface="Times New Roman" pitchFamily="18" charset="0"/>
              <a:cs typeface="Times New Roman" pitchFamily="18" charset="0"/>
            </a:endParaRPr>
          </a:p>
          <a:p>
            <a:pPr algn="ctr"/>
            <a:endParaRPr lang="ru-RU" sz="1400" dirty="0" smtClean="0">
              <a:latin typeface="Times New Roman" pitchFamily="18" charset="0"/>
              <a:cs typeface="Times New Roman" pitchFamily="18" charset="0"/>
            </a:endParaRPr>
          </a:p>
          <a:p>
            <a:pPr algn="ctr"/>
            <a:r>
              <a:rPr lang="ru-RU" sz="1600" b="1" dirty="0" err="1" smtClean="0">
                <a:solidFill>
                  <a:srgbClr val="C00000"/>
                </a:solidFill>
                <a:latin typeface="Times New Roman" pitchFamily="18" charset="0"/>
                <a:cs typeface="Times New Roman" pitchFamily="18" charset="0"/>
              </a:rPr>
              <a:t>Жогорку</a:t>
            </a:r>
            <a:r>
              <a:rPr lang="ru-RU" sz="1600" b="1" dirty="0" smtClean="0">
                <a:solidFill>
                  <a:srgbClr val="C00000"/>
                </a:solidFill>
                <a:latin typeface="Times New Roman" pitchFamily="18" charset="0"/>
                <a:cs typeface="Times New Roman" pitchFamily="18" charset="0"/>
              </a:rPr>
              <a:t>  Евразия экономикалык </a:t>
            </a:r>
            <a:r>
              <a:rPr lang="ru-RU" sz="1600" b="1" dirty="0" err="1" smtClean="0">
                <a:solidFill>
                  <a:srgbClr val="C00000"/>
                </a:solidFill>
                <a:latin typeface="Times New Roman" pitchFamily="18" charset="0"/>
                <a:cs typeface="Times New Roman" pitchFamily="18" charset="0"/>
              </a:rPr>
              <a:t>кеңеши</a:t>
            </a:r>
            <a:r>
              <a:rPr lang="ru-RU" sz="1600" b="1" dirty="0" smtClean="0">
                <a:latin typeface="Times New Roman" pitchFamily="18" charset="0"/>
                <a:cs typeface="Times New Roman" pitchFamily="18" charset="0"/>
              </a:rPr>
              <a:t> </a:t>
            </a:r>
          </a:p>
          <a:p>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жылына</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бир</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жолудан</a:t>
            </a:r>
            <a:r>
              <a:rPr lang="ru-RU" sz="1400" b="1" dirty="0" smtClean="0">
                <a:latin typeface="Times New Roman" pitchFamily="18" charset="0"/>
                <a:cs typeface="Times New Roman" pitchFamily="18" charset="0"/>
              </a:rPr>
              <a:t> кем </a:t>
            </a:r>
            <a:r>
              <a:rPr lang="ru-RU" sz="1400" b="1" dirty="0" err="1" smtClean="0">
                <a:latin typeface="Times New Roman" pitchFamily="18" charset="0"/>
                <a:cs typeface="Times New Roman" pitchFamily="18" charset="0"/>
              </a:rPr>
              <a:t>эмес</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жыйналыш</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өткөрөт</a:t>
            </a:r>
            <a:endParaRPr lang="ru-RU" sz="1400" b="1" dirty="0" smtClean="0">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- 2018-жылы Россия </a:t>
            </a:r>
            <a:r>
              <a:rPr lang="ru-RU" sz="1400" b="1" dirty="0" err="1" smtClean="0">
                <a:latin typeface="Times New Roman" pitchFamily="18" charset="0"/>
                <a:cs typeface="Times New Roman" pitchFamily="18" charset="0"/>
              </a:rPr>
              <a:t>Федерациясы</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төрагалык кылат</a:t>
            </a:r>
            <a:r>
              <a:rPr lang="ru-RU" sz="1400" b="1" dirty="0" smtClean="0">
                <a:latin typeface="Times New Roman" pitchFamily="18" charset="0"/>
                <a:cs typeface="Times New Roman" pitchFamily="18" charset="0"/>
              </a:rPr>
              <a:t> </a:t>
            </a:r>
          </a:p>
          <a:p>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кезектеги</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отурум</a:t>
            </a:r>
            <a:r>
              <a:rPr lang="ru-RU" sz="1400" b="1" dirty="0" smtClean="0">
                <a:latin typeface="Times New Roman" pitchFamily="18" charset="0"/>
                <a:cs typeface="Times New Roman" pitchFamily="18" charset="0"/>
              </a:rPr>
              <a:t>  2018-жылдын 14-майында  </a:t>
            </a:r>
            <a:r>
              <a:rPr lang="ru-RU" sz="1400" b="1" dirty="0" err="1" smtClean="0">
                <a:latin typeface="Times New Roman" pitchFamily="18" charset="0"/>
                <a:cs typeface="Times New Roman" pitchFamily="18" charset="0"/>
              </a:rPr>
              <a:t>өтүп</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анда</a:t>
            </a:r>
            <a:r>
              <a:rPr lang="ru-RU" sz="1400" b="1" dirty="0" smtClean="0">
                <a:latin typeface="Times New Roman" pitchFamily="18" charset="0"/>
                <a:cs typeface="Times New Roman" pitchFamily="18" charset="0"/>
              </a:rPr>
              <a:t>  Армения  </a:t>
            </a:r>
            <a:r>
              <a:rPr lang="ru-RU" sz="1400" b="1" dirty="0" err="1" smtClean="0">
                <a:latin typeface="Times New Roman" pitchFamily="18" charset="0"/>
                <a:cs typeface="Times New Roman" pitchFamily="18" charset="0"/>
              </a:rPr>
              <a:t>Республикасы</a:t>
            </a:r>
            <a:r>
              <a:rPr lang="ru-RU" sz="1400" b="1" dirty="0" smtClean="0">
                <a:latin typeface="Times New Roman" pitchFamily="18" charset="0"/>
                <a:cs typeface="Times New Roman" pitchFamily="18" charset="0"/>
              </a:rPr>
              <a:t> жана Кыргыз Республикасынын  ЕАЭБ  </a:t>
            </a:r>
            <a:r>
              <a:rPr lang="ru-RU" sz="1400" b="1" dirty="0" err="1" smtClean="0">
                <a:latin typeface="Times New Roman" pitchFamily="18" charset="0"/>
                <a:cs typeface="Times New Roman" pitchFamily="18" charset="0"/>
              </a:rPr>
              <a:t>эки</a:t>
            </a:r>
            <a:r>
              <a:rPr lang="ru-RU" sz="1400" b="1" dirty="0" smtClean="0">
                <a:latin typeface="Times New Roman" pitchFamily="18" charset="0"/>
                <a:cs typeface="Times New Roman" pitchFamily="18" charset="0"/>
              </a:rPr>
              <a:t> жылдын  </a:t>
            </a:r>
            <a:r>
              <a:rPr lang="ru-RU" sz="1400" b="1" dirty="0" err="1" smtClean="0">
                <a:latin typeface="Times New Roman" pitchFamily="18" charset="0"/>
                <a:cs typeface="Times New Roman" pitchFamily="18" charset="0"/>
              </a:rPr>
              <a:t>ичинде</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жетишкен</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алгачкы</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жыйынтыктары</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белгиленген</a:t>
            </a:r>
            <a:r>
              <a:rPr lang="ru-RU" sz="1400" b="1" dirty="0" smtClean="0">
                <a:latin typeface="Times New Roman" pitchFamily="18" charset="0"/>
                <a:cs typeface="Times New Roman" pitchFamily="18" charset="0"/>
              </a:rPr>
              <a:t> </a:t>
            </a:r>
          </a:p>
          <a:p>
            <a:r>
              <a:rPr lang="ru-RU" sz="1400" b="1" dirty="0" smtClean="0">
                <a:latin typeface="Times New Roman" pitchFamily="18" charset="0"/>
                <a:cs typeface="Times New Roman" pitchFamily="18" charset="0"/>
              </a:rPr>
              <a:t>- ЕАЭБ </a:t>
            </a:r>
            <a:r>
              <a:rPr lang="ru-RU" sz="1400" b="1" dirty="0" err="1" smtClean="0">
                <a:latin typeface="Times New Roman" pitchFamily="18" charset="0"/>
                <a:cs typeface="Times New Roman" pitchFamily="18" charset="0"/>
              </a:rPr>
              <a:t>мүчө-мамлекеттердин  Агроөнөр </a:t>
            </a:r>
            <a:r>
              <a:rPr lang="ru-RU" sz="1400" b="1" dirty="0" smtClean="0">
                <a:latin typeface="Times New Roman" pitchFamily="18" charset="0"/>
                <a:cs typeface="Times New Roman" pitchFamily="18" charset="0"/>
              </a:rPr>
              <a:t>жай </a:t>
            </a:r>
            <a:r>
              <a:rPr lang="ru-RU" sz="1400" b="1" dirty="0" err="1" smtClean="0">
                <a:latin typeface="Times New Roman" pitchFamily="18" charset="0"/>
                <a:cs typeface="Times New Roman" pitchFamily="18" charset="0"/>
              </a:rPr>
              <a:t>комплексинин</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чөйрөсүндө  ыйгарым</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укуктуу</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органдардын</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жетекчилеринин</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Кеңеши түзүлгөн </a:t>
            </a:r>
            <a:r>
              <a:rPr lang="ru-RU" sz="1400" b="1" dirty="0" smtClean="0">
                <a:latin typeface="Times New Roman" pitchFamily="18" charset="0"/>
                <a:cs typeface="Times New Roman" pitchFamily="18" charset="0"/>
              </a:rPr>
              <a:t>.  </a:t>
            </a:r>
            <a:br>
              <a:rPr lang="ru-RU" sz="1400" b="1" dirty="0" smtClean="0">
                <a:latin typeface="Times New Roman" pitchFamily="18" charset="0"/>
                <a:cs typeface="Times New Roman" pitchFamily="18" charset="0"/>
              </a:rPr>
            </a:b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t>
            </a:r>
            <a:br>
              <a:rPr lang="ru-RU" sz="1400" dirty="0" smtClean="0">
                <a:latin typeface="Times New Roman" pitchFamily="18" charset="0"/>
                <a:cs typeface="Times New Roman" pitchFamily="18" charset="0"/>
              </a:rPr>
            </a:br>
            <a:endParaRPr lang="ru-RU" sz="1400" dirty="0">
              <a:solidFill>
                <a:schemeClr val="tx1"/>
              </a:solidFill>
              <a:latin typeface="Times New Roman" pitchFamily="18" charset="0"/>
              <a:cs typeface="Times New Roman" pitchFamily="18" charset="0"/>
            </a:endParaRPr>
          </a:p>
        </p:txBody>
      </p:sp>
      <p:sp>
        <p:nvSpPr>
          <p:cNvPr id="5" name="Скругленный прямоугольник 4"/>
          <p:cNvSpPr/>
          <p:nvPr/>
        </p:nvSpPr>
        <p:spPr>
          <a:xfrm>
            <a:off x="857250" y="3023388"/>
            <a:ext cx="7406640" cy="167217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sz="1400" dirty="0" smtClean="0">
              <a:latin typeface="Times New Roman" pitchFamily="18" charset="0"/>
              <a:cs typeface="Times New Roman" pitchFamily="18" charset="0"/>
            </a:endParaRPr>
          </a:p>
          <a:p>
            <a:pPr algn="ctr"/>
            <a:endParaRPr lang="ru-RU" sz="1400" b="1" dirty="0" smtClean="0">
              <a:solidFill>
                <a:srgbClr val="C00000"/>
              </a:solidFill>
              <a:latin typeface="Times New Roman" pitchFamily="18" charset="0"/>
              <a:cs typeface="Times New Roman" pitchFamily="18" charset="0"/>
            </a:endParaRPr>
          </a:p>
          <a:p>
            <a:pPr algn="ctr"/>
            <a:r>
              <a:rPr lang="ru-RU" sz="1400" b="1" dirty="0" smtClean="0">
                <a:solidFill>
                  <a:srgbClr val="C00000"/>
                </a:solidFill>
                <a:latin typeface="Times New Roman" pitchFamily="18" charset="0"/>
                <a:cs typeface="Times New Roman" pitchFamily="18" charset="0"/>
              </a:rPr>
              <a:t>Евразиялык  </a:t>
            </a:r>
            <a:r>
              <a:rPr lang="ru-RU" sz="1400" b="1" dirty="0" err="1" smtClean="0">
                <a:solidFill>
                  <a:srgbClr val="C00000"/>
                </a:solidFill>
                <a:latin typeface="Times New Roman" pitchFamily="18" charset="0"/>
                <a:cs typeface="Times New Roman" pitchFamily="18" charset="0"/>
              </a:rPr>
              <a:t>Өкмөттөр  </a:t>
            </a:r>
            <a:r>
              <a:rPr lang="ru-RU" sz="1400" b="1" dirty="0" smtClean="0">
                <a:solidFill>
                  <a:srgbClr val="C00000"/>
                </a:solidFill>
                <a:latin typeface="Times New Roman" pitchFamily="18" charset="0"/>
                <a:cs typeface="Times New Roman" pitchFamily="18" charset="0"/>
              </a:rPr>
              <a:t>аралык  </a:t>
            </a:r>
            <a:r>
              <a:rPr lang="ru-RU" sz="1400" b="1" dirty="0" err="1" smtClean="0">
                <a:solidFill>
                  <a:srgbClr val="C00000"/>
                </a:solidFill>
                <a:latin typeface="Times New Roman" pitchFamily="18" charset="0"/>
                <a:cs typeface="Times New Roman" pitchFamily="18" charset="0"/>
              </a:rPr>
              <a:t>кеңеши</a:t>
            </a:r>
            <a:endParaRPr lang="ru-RU" sz="1400" b="1" dirty="0" smtClean="0">
              <a:solidFill>
                <a:srgbClr val="C00000"/>
              </a:solidFill>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алты</a:t>
            </a:r>
            <a:r>
              <a:rPr lang="ru-RU" sz="1400" b="1" dirty="0" smtClean="0">
                <a:latin typeface="Times New Roman" pitchFamily="18" charset="0"/>
                <a:cs typeface="Times New Roman" pitchFamily="18" charset="0"/>
              </a:rPr>
              <a:t> айда </a:t>
            </a:r>
            <a:r>
              <a:rPr lang="ru-RU" sz="1400" b="1" dirty="0" err="1" smtClean="0">
                <a:latin typeface="Times New Roman" pitchFamily="18" charset="0"/>
                <a:cs typeface="Times New Roman" pitchFamily="18" charset="0"/>
              </a:rPr>
              <a:t>бир</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жолудан</a:t>
            </a:r>
            <a:r>
              <a:rPr lang="ru-RU" sz="1400" b="1" dirty="0" smtClean="0">
                <a:latin typeface="Times New Roman" pitchFamily="18" charset="0"/>
                <a:cs typeface="Times New Roman" pitchFamily="18" charset="0"/>
              </a:rPr>
              <a:t> кем </a:t>
            </a:r>
            <a:r>
              <a:rPr lang="ru-RU" sz="1400" b="1" dirty="0" err="1" smtClean="0">
                <a:latin typeface="Times New Roman" pitchFamily="18" charset="0"/>
                <a:cs typeface="Times New Roman" pitchFamily="18" charset="0"/>
              </a:rPr>
              <a:t>эмес</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жыйналыш</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өткөрөт</a:t>
            </a:r>
            <a:endParaRPr lang="ru-RU" sz="1400" b="1" dirty="0" smtClean="0">
              <a:latin typeface="Times New Roman" pitchFamily="18" charset="0"/>
              <a:cs typeface="Times New Roman" pitchFamily="18" charset="0"/>
            </a:endParaRPr>
          </a:p>
          <a:p>
            <a:pPr>
              <a:buFontTx/>
              <a:buChar char="-"/>
            </a:pPr>
            <a:r>
              <a:rPr lang="ru-RU" sz="1400" b="1" dirty="0" err="1" smtClean="0">
                <a:latin typeface="Times New Roman" pitchFamily="18" charset="0"/>
                <a:cs typeface="Times New Roman" pitchFamily="18" charset="0"/>
              </a:rPr>
              <a:t>кезектеги</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отурум</a:t>
            </a:r>
            <a:r>
              <a:rPr lang="ru-RU" sz="1400" b="1" dirty="0" smtClean="0">
                <a:latin typeface="Times New Roman" pitchFamily="18" charset="0"/>
                <a:cs typeface="Times New Roman" pitchFamily="18" charset="0"/>
              </a:rPr>
              <a:t> 2018-жылдын 2-февралында </a:t>
            </a:r>
            <a:r>
              <a:rPr lang="ru-RU" sz="1400" b="1" dirty="0" err="1" smtClean="0">
                <a:latin typeface="Times New Roman" pitchFamily="18" charset="0"/>
                <a:cs typeface="Times New Roman" pitchFamily="18" charset="0"/>
              </a:rPr>
              <a:t>өтүп </a:t>
            </a:r>
            <a:r>
              <a:rPr lang="ru-RU" sz="1400" b="1" dirty="0" smtClean="0">
                <a:latin typeface="Times New Roman" pitchFamily="18" charset="0"/>
                <a:cs typeface="Times New Roman" pitchFamily="18" charset="0"/>
              </a:rPr>
              <a:t>, ӨАК  </a:t>
            </a:r>
            <a:r>
              <a:rPr lang="ru-RU" sz="1400" b="1" dirty="0" err="1" smtClean="0">
                <a:latin typeface="Times New Roman" pitchFamily="18" charset="0"/>
                <a:cs typeface="Times New Roman" pitchFamily="18" charset="0"/>
              </a:rPr>
              <a:t>мүчөлөрү  идентификациялоо</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каражаттары</a:t>
            </a:r>
            <a:r>
              <a:rPr lang="ru-RU" sz="1400" b="1" dirty="0" smtClean="0">
                <a:latin typeface="Times New Roman" pitchFamily="18" charset="0"/>
                <a:cs typeface="Times New Roman" pitchFamily="18" charset="0"/>
              </a:rPr>
              <a:t> менен </a:t>
            </a:r>
            <a:r>
              <a:rPr lang="ru-RU" sz="1400" b="1" dirty="0" err="1" smtClean="0">
                <a:latin typeface="Times New Roman" pitchFamily="18" charset="0"/>
                <a:cs typeface="Times New Roman" pitchFamily="18" charset="0"/>
              </a:rPr>
              <a:t>товарларды</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маркировкалоо</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тууралуу</a:t>
            </a:r>
            <a:r>
              <a:rPr lang="ru-RU" sz="1400" b="1" dirty="0" smtClean="0">
                <a:latin typeface="Times New Roman" pitchFamily="18" charset="0"/>
                <a:cs typeface="Times New Roman" pitchFamily="18" charset="0"/>
              </a:rPr>
              <a:t> ЕАЭБ </a:t>
            </a:r>
            <a:r>
              <a:rPr lang="ru-RU" sz="1400" b="1" dirty="0" err="1" smtClean="0">
                <a:latin typeface="Times New Roman" pitchFamily="18" charset="0"/>
                <a:cs typeface="Times New Roman" pitchFamily="18" charset="0"/>
              </a:rPr>
              <a:t>Макулдашууга</a:t>
            </a:r>
            <a:r>
              <a:rPr lang="ru-RU" sz="1400" b="1" dirty="0" smtClean="0">
                <a:latin typeface="Times New Roman" pitchFamily="18" charset="0"/>
                <a:cs typeface="Times New Roman" pitchFamily="18" charset="0"/>
              </a:rPr>
              <a:t> кол </a:t>
            </a:r>
            <a:r>
              <a:rPr lang="ru-RU" sz="1400" b="1" dirty="0" err="1" smtClean="0">
                <a:latin typeface="Times New Roman" pitchFamily="18" charset="0"/>
                <a:cs typeface="Times New Roman" pitchFamily="18" charset="0"/>
              </a:rPr>
              <a:t>коюшту</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ошондой</a:t>
            </a:r>
            <a:r>
              <a:rPr lang="ru-RU" sz="1400" b="1" dirty="0" smtClean="0">
                <a:latin typeface="Times New Roman" pitchFamily="18" charset="0"/>
                <a:cs typeface="Times New Roman" pitchFamily="18" charset="0"/>
              </a:rPr>
              <a:t> эле </a:t>
            </a:r>
            <a:r>
              <a:rPr lang="ru-RU" sz="1400" b="1" dirty="0" err="1" smtClean="0">
                <a:latin typeface="Times New Roman" pitchFamily="18" charset="0"/>
                <a:cs typeface="Times New Roman" pitchFamily="18" charset="0"/>
              </a:rPr>
              <a:t>Биримдиктин</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агроөнөр </a:t>
            </a:r>
            <a:r>
              <a:rPr lang="ru-RU" sz="1400" b="1" dirty="0" smtClean="0">
                <a:latin typeface="Times New Roman" pitchFamily="18" charset="0"/>
                <a:cs typeface="Times New Roman" pitchFamily="18" charset="0"/>
              </a:rPr>
              <a:t>жай </a:t>
            </a:r>
            <a:r>
              <a:rPr lang="ru-RU" sz="1400" b="1" dirty="0" err="1" smtClean="0">
                <a:latin typeface="Times New Roman" pitchFamily="18" charset="0"/>
                <a:cs typeface="Times New Roman" pitchFamily="18" charset="0"/>
              </a:rPr>
              <a:t>комплексинин</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өнүктүрүү  божомолдорун</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жактырды</a:t>
            </a:r>
            <a:endParaRPr lang="ru-RU" sz="1400" b="1" dirty="0" smtClean="0">
              <a:latin typeface="Times New Roman" pitchFamily="18" charset="0"/>
              <a:cs typeface="Times New Roman" pitchFamily="18" charset="0"/>
            </a:endParaRPr>
          </a:p>
          <a:p>
            <a:pPr>
              <a:buFontTx/>
              <a:buChar char="-"/>
            </a:pPr>
            <a:r>
              <a:rPr lang="ru-RU" sz="1400" b="1" dirty="0" smtClean="0">
                <a:latin typeface="Times New Roman" pitchFamily="18" charset="0"/>
                <a:cs typeface="Times New Roman" pitchFamily="18" charset="0"/>
              </a:rPr>
              <a:t>ЕАЭБ </a:t>
            </a:r>
            <a:r>
              <a:rPr lang="ru-RU" sz="1400" b="1" dirty="0" err="1" smtClean="0">
                <a:latin typeface="Times New Roman" pitchFamily="18" charset="0"/>
                <a:cs typeface="Times New Roman" pitchFamily="18" charset="0"/>
              </a:rPr>
              <a:t>мүчө-өлкөлөрүнүн</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кезектеги</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отуруму</a:t>
            </a:r>
            <a:r>
              <a:rPr lang="ru-RU" sz="1400" b="1" dirty="0" smtClean="0">
                <a:latin typeface="Times New Roman" pitchFamily="18" charset="0"/>
                <a:cs typeface="Times New Roman" pitchFamily="18" charset="0"/>
              </a:rPr>
              <a:t> 2018-жылдын  </a:t>
            </a:r>
            <a:r>
              <a:rPr lang="ru-RU" sz="1400" b="1" dirty="0" smtClean="0">
                <a:latin typeface="Times New Roman" pitchFamily="18" charset="0"/>
                <a:cs typeface="Times New Roman" pitchFamily="18" charset="0"/>
              </a:rPr>
              <a:t>27-июнунда </a:t>
            </a:r>
            <a:r>
              <a:rPr lang="ru-RU" sz="1400" b="1" dirty="0" err="1" smtClean="0">
                <a:latin typeface="Times New Roman" pitchFamily="18" charset="0"/>
                <a:cs typeface="Times New Roman" pitchFamily="18" charset="0"/>
              </a:rPr>
              <a:t>өткөн</a:t>
            </a:r>
            <a:r>
              <a:rPr lang="ru-RU" sz="1400" b="1" dirty="0" smtClean="0">
                <a:latin typeface="Times New Roman" pitchFamily="18" charset="0"/>
                <a:cs typeface="Times New Roman" pitchFamily="18" charset="0"/>
              </a:rPr>
              <a:t>.</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t>
            </a:r>
            <a:endParaRPr lang="ru-RU" sz="1400" b="1" dirty="0" smtClean="0">
              <a:solidFill>
                <a:srgbClr val="FFC000"/>
              </a:solidFill>
              <a:latin typeface="Times New Roman" pitchFamily="18" charset="0"/>
              <a:cs typeface="Times New Roman" pitchFamily="18" charset="0"/>
            </a:endParaRPr>
          </a:p>
        </p:txBody>
      </p:sp>
      <p:sp>
        <p:nvSpPr>
          <p:cNvPr id="6" name="Скругленный прямоугольник 5"/>
          <p:cNvSpPr/>
          <p:nvPr/>
        </p:nvSpPr>
        <p:spPr>
          <a:xfrm>
            <a:off x="868680" y="4751432"/>
            <a:ext cx="7440930" cy="75782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600" b="1" dirty="0" smtClean="0">
                <a:solidFill>
                  <a:srgbClr val="C00000"/>
                </a:solidFill>
                <a:latin typeface="Times New Roman" pitchFamily="18" charset="0"/>
                <a:cs typeface="Times New Roman" pitchFamily="18" charset="0"/>
              </a:rPr>
              <a:t>Евразия экономикалык комиссиясынын </a:t>
            </a:r>
            <a:r>
              <a:rPr lang="ru-RU" sz="1600" b="1" dirty="0" err="1" smtClean="0">
                <a:solidFill>
                  <a:srgbClr val="C00000"/>
                </a:solidFill>
                <a:latin typeface="Times New Roman" pitchFamily="18" charset="0"/>
                <a:cs typeface="Times New Roman" pitchFamily="18" charset="0"/>
              </a:rPr>
              <a:t>Кеңеши</a:t>
            </a:r>
            <a:r>
              <a:rPr lang="ru-RU" sz="1600" b="1" dirty="0" smtClean="0">
                <a:solidFill>
                  <a:srgbClr val="C00000"/>
                </a:solidFill>
                <a:latin typeface="Times New Roman" pitchFamily="18" charset="0"/>
                <a:cs typeface="Times New Roman" pitchFamily="18" charset="0"/>
              </a:rPr>
              <a:t> </a:t>
            </a:r>
          </a:p>
          <a:p>
            <a:pPr algn="ctr"/>
            <a:r>
              <a:rPr lang="ru-RU" sz="1600" b="1" dirty="0" smtClean="0">
                <a:latin typeface="Times New Roman" pitchFamily="18" charset="0"/>
                <a:cs typeface="Times New Roman" pitchFamily="18" charset="0"/>
              </a:rPr>
              <a:t>ай </a:t>
            </a:r>
            <a:r>
              <a:rPr lang="ru-RU" sz="1600" b="1" dirty="0" err="1" smtClean="0">
                <a:latin typeface="Times New Roman" pitchFamily="18" charset="0"/>
                <a:cs typeface="Times New Roman" pitchFamily="18" charset="0"/>
              </a:rPr>
              <a:t>сайын</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жыйналыш</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өткөрөт  </a:t>
            </a:r>
            <a:r>
              <a:rPr lang="ru-RU" sz="1600" b="1" dirty="0" smtClean="0">
                <a:latin typeface="Times New Roman" pitchFamily="18" charset="0"/>
                <a:cs typeface="Times New Roman" pitchFamily="18" charset="0"/>
              </a:rPr>
              <a:t>(6 </a:t>
            </a:r>
            <a:r>
              <a:rPr lang="ru-RU" sz="1600" b="1" dirty="0" err="1" smtClean="0">
                <a:latin typeface="Times New Roman" pitchFamily="18" charset="0"/>
                <a:cs typeface="Times New Roman" pitchFamily="18" charset="0"/>
              </a:rPr>
              <a:t>жыйналыш</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өткөн</a:t>
            </a:r>
            <a:r>
              <a:rPr lang="ru-RU" sz="1600" b="1" dirty="0" smtClean="0">
                <a:latin typeface="Times New Roman" pitchFamily="18" charset="0"/>
                <a:cs typeface="Times New Roman" pitchFamily="18" charset="0"/>
              </a:rPr>
              <a:t>) </a:t>
            </a:r>
            <a:endParaRPr lang="ru-RU" sz="1600" b="1"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845820" y="5592668"/>
            <a:ext cx="7475220" cy="10367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400" b="1" dirty="0" smtClean="0">
                <a:solidFill>
                  <a:srgbClr val="C00000"/>
                </a:solidFill>
                <a:latin typeface="Times New Roman" pitchFamily="18" charset="0"/>
                <a:cs typeface="Times New Roman" pitchFamily="18" charset="0"/>
              </a:rPr>
              <a:t>Евразия экономикалык комиссиясынын </a:t>
            </a:r>
            <a:r>
              <a:rPr lang="ru-RU" sz="1400" b="1" dirty="0" err="1" smtClean="0">
                <a:solidFill>
                  <a:srgbClr val="C00000"/>
                </a:solidFill>
                <a:latin typeface="Times New Roman" pitchFamily="18" charset="0"/>
                <a:cs typeface="Times New Roman" pitchFamily="18" charset="0"/>
              </a:rPr>
              <a:t>коллегиясы</a:t>
            </a:r>
            <a:endParaRPr lang="ru-RU" sz="1400" b="1" dirty="0" smtClean="0">
              <a:solidFill>
                <a:srgbClr val="C00000"/>
              </a:solidFill>
              <a:latin typeface="Times New Roman" pitchFamily="18" charset="0"/>
              <a:cs typeface="Times New Roman" pitchFamily="18" charset="0"/>
            </a:endParaRPr>
          </a:p>
          <a:p>
            <a:pPr algn="ct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жума</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сайын</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жыйналыш</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өткөрөт</a:t>
            </a:r>
            <a:endParaRPr lang="ru-RU" sz="1400" b="1" dirty="0" smtClean="0">
              <a:latin typeface="Times New Roman" pitchFamily="18" charset="0"/>
              <a:cs typeface="Times New Roman" pitchFamily="18" charset="0"/>
            </a:endParaRPr>
          </a:p>
          <a:p>
            <a:pPr algn="ct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Айыл</a:t>
            </a:r>
            <a:r>
              <a:rPr lang="ru-RU" sz="1400" b="1" dirty="0" smtClean="0">
                <a:latin typeface="Times New Roman" pitchFamily="18" charset="0"/>
                <a:cs typeface="Times New Roman" pitchFamily="18" charset="0"/>
              </a:rPr>
              <a:t> чарба, </a:t>
            </a:r>
            <a:r>
              <a:rPr lang="ru-RU" sz="1400" b="1" dirty="0" err="1" smtClean="0">
                <a:latin typeface="Times New Roman" pitchFamily="18" charset="0"/>
                <a:cs typeface="Times New Roman" pitchFamily="18" charset="0"/>
              </a:rPr>
              <a:t>тамак-аш</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өнөр жайы</a:t>
            </a:r>
            <a:r>
              <a:rPr lang="ru-RU" sz="1400" b="1" dirty="0" smtClean="0">
                <a:latin typeface="Times New Roman" pitchFamily="18" charset="0"/>
                <a:cs typeface="Times New Roman" pitchFamily="18" charset="0"/>
              </a:rPr>
              <a:t> жана мелиорация </a:t>
            </a:r>
            <a:r>
              <a:rPr lang="ru-RU" sz="1400" b="1" dirty="0" err="1" smtClean="0">
                <a:latin typeface="Times New Roman" pitchFamily="18" charset="0"/>
                <a:cs typeface="Times New Roman" pitchFamily="18" charset="0"/>
              </a:rPr>
              <a:t>министрлиги</a:t>
            </a:r>
            <a:r>
              <a:rPr lang="ru-RU" sz="1400" b="1" dirty="0" smtClean="0">
                <a:latin typeface="Times New Roman" pitchFamily="18" charset="0"/>
                <a:cs typeface="Times New Roman" pitchFamily="18" charset="0"/>
              </a:rPr>
              <a:t> </a:t>
            </a:r>
            <a:r>
              <a:rPr lang="ky-KG" sz="1400" b="1" dirty="0" smtClean="0">
                <a:latin typeface="Times New Roman" pitchFamily="18" charset="0"/>
                <a:cs typeface="Times New Roman" pitchFamily="18" charset="0"/>
              </a:rPr>
              <a:t>далил позицияны  иштеп  чыгуу менен </a:t>
            </a:r>
            <a:r>
              <a:rPr lang="ru-RU" sz="1400" b="1" dirty="0" smtClean="0">
                <a:latin typeface="Times New Roman" pitchFamily="18" charset="0"/>
                <a:cs typeface="Times New Roman" pitchFamily="18" charset="0"/>
              </a:rPr>
              <a:t>23  </a:t>
            </a:r>
            <a:r>
              <a:rPr lang="ru-RU" sz="1400" b="1" dirty="0" err="1" smtClean="0">
                <a:latin typeface="Times New Roman" pitchFamily="18" charset="0"/>
                <a:cs typeface="Times New Roman" pitchFamily="18" charset="0"/>
              </a:rPr>
              <a:t>жыйын</a:t>
            </a:r>
            <a:r>
              <a:rPr lang="ru-RU" sz="1400" b="1" dirty="0" smtClean="0">
                <a:latin typeface="Times New Roman" pitchFamily="18" charset="0"/>
                <a:cs typeface="Times New Roman" pitchFamily="18" charset="0"/>
              </a:rPr>
              <a:t> </a:t>
            </a:r>
            <a:r>
              <a:rPr lang="ky-KG" sz="1400" b="1" dirty="0" smtClean="0">
                <a:latin typeface="Times New Roman" pitchFamily="18" charset="0"/>
                <a:cs typeface="Times New Roman" pitchFamily="18" charset="0"/>
              </a:rPr>
              <a:t>отурумдарына катышкан</a:t>
            </a:r>
            <a:r>
              <a:rPr lang="ru-RU" sz="1400" b="1" dirty="0" smtClean="0">
                <a:latin typeface="Times New Roman" pitchFamily="18" charset="0"/>
                <a:cs typeface="Times New Roman" pitchFamily="18" charset="0"/>
              </a:rPr>
              <a:t>) </a:t>
            </a:r>
            <a:endParaRPr lang="ru-RU" sz="1400" b="1" dirty="0" smtClean="0">
              <a:solidFill>
                <a:srgbClr val="FFC000"/>
              </a:solidFill>
              <a:latin typeface="Times New Roman" pitchFamily="18" charset="0"/>
              <a:cs typeface="Times New Roman" pitchFamily="18" charset="0"/>
            </a:endParaRPr>
          </a:p>
        </p:txBody>
      </p:sp>
      <p:pic>
        <p:nvPicPr>
          <p:cNvPr id="8" name="Рисунок 7" descr="1502684637_eaes2.jpeg"/>
          <p:cNvPicPr>
            <a:picLocks noChangeAspect="1"/>
          </p:cNvPicPr>
          <p:nvPr/>
        </p:nvPicPr>
        <p:blipFill>
          <a:blip r:embed="rId2" cstate="print"/>
          <a:stretch>
            <a:fillRect/>
          </a:stretch>
        </p:blipFill>
        <p:spPr>
          <a:xfrm>
            <a:off x="7646670" y="-1"/>
            <a:ext cx="1497329" cy="994411"/>
          </a:xfrm>
          <a:prstGeom prst="rect">
            <a:avLst/>
          </a:prstGeom>
        </p:spPr>
      </p:pic>
      <p:pic>
        <p:nvPicPr>
          <p:cNvPr id="9" name="Picture 6" descr="Logo-копи"/>
          <p:cNvPicPr preferRelativeResize="0">
            <a:picLocks noChangeAspect="1" noChangeArrowheads="1"/>
          </p:cNvPicPr>
          <p:nvPr/>
        </p:nvPicPr>
        <p:blipFill>
          <a:blip r:embed="rId3" cstate="print"/>
          <a:srcRect/>
          <a:stretch>
            <a:fillRect/>
          </a:stretch>
        </p:blipFill>
        <p:spPr bwMode="auto">
          <a:xfrm>
            <a:off x="0" y="-171450"/>
            <a:ext cx="1634490" cy="1295985"/>
          </a:xfrm>
          <a:prstGeom prst="rect">
            <a:avLst/>
          </a:prstGeom>
          <a:noFill/>
          <a:ln w="9525">
            <a:noFill/>
            <a:miter lim="800000"/>
            <a:headEnd/>
            <a:tailEnd/>
          </a:ln>
        </p:spPr>
      </p:pic>
    </p:spTree>
    <p:extLst>
      <p:ext uri="{BB962C8B-B14F-4D97-AF65-F5344CB8AC3E}">
        <p14:creationId xmlns:p14="http://schemas.microsoft.com/office/powerpoint/2010/main" val="1274493071"/>
      </p:ext>
    </p:extLst>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5"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 calcmode="lin" valueType="num">
                                      <p:cBhvr>
                                        <p:cTn id="16"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par>
                          <p:cTn id="18" fill="hold">
                            <p:stCondLst>
                              <p:cond delay="2000"/>
                            </p:stCondLst>
                            <p:childTnLst>
                              <p:par>
                                <p:cTn id="19" presetID="15" presetClass="entr" presetSubtype="0"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1000" fill="hold"/>
                                        <p:tgtEl>
                                          <p:spTgt spid="6"/>
                                        </p:tgtEl>
                                        <p:attrNameLst>
                                          <p:attrName>ppt_w</p:attrName>
                                        </p:attrNameLst>
                                      </p:cBhvr>
                                      <p:tavLst>
                                        <p:tav tm="0">
                                          <p:val>
                                            <p:fltVal val="0"/>
                                          </p:val>
                                        </p:tav>
                                        <p:tav tm="100000">
                                          <p:val>
                                            <p:strVal val="#ppt_w"/>
                                          </p:val>
                                        </p:tav>
                                      </p:tavLst>
                                    </p:anim>
                                    <p:anim calcmode="lin" valueType="num">
                                      <p:cBhvr>
                                        <p:cTn id="22" dur="1000" fill="hold"/>
                                        <p:tgtEl>
                                          <p:spTgt spid="6"/>
                                        </p:tgtEl>
                                        <p:attrNameLst>
                                          <p:attrName>ppt_h</p:attrName>
                                        </p:attrNameLst>
                                      </p:cBhvr>
                                      <p:tavLst>
                                        <p:tav tm="0">
                                          <p:val>
                                            <p:fltVal val="0"/>
                                          </p:val>
                                        </p:tav>
                                        <p:tav tm="100000">
                                          <p:val>
                                            <p:strVal val="#ppt_h"/>
                                          </p:val>
                                        </p:tav>
                                      </p:tavLst>
                                    </p:anim>
                                    <p:anim calcmode="lin" valueType="num">
                                      <p:cBhvr>
                                        <p:cTn id="23"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6"/>
                                        </p:tgtEl>
                                        <p:attrNameLst>
                                          <p:attrName>ppt_y</p:attrName>
                                        </p:attrNameLst>
                                      </p:cBhvr>
                                      <p:tavLst>
                                        <p:tav tm="0" fmla="#ppt_y+(sin(-2*pi*(1-$))*-#ppt_x+cos(-2*pi*(1-$))*(1-#ppt_y))*(1-$)">
                                          <p:val>
                                            <p:fltVal val="0"/>
                                          </p:val>
                                        </p:tav>
                                        <p:tav tm="100000">
                                          <p:val>
                                            <p:fltVal val="1"/>
                                          </p:val>
                                        </p:tav>
                                      </p:tavLst>
                                    </p:anim>
                                  </p:childTnLst>
                                </p:cTn>
                              </p:par>
                            </p:childTnLst>
                          </p:cTn>
                        </p:par>
                        <p:par>
                          <p:cTn id="25" fill="hold">
                            <p:stCondLst>
                              <p:cond delay="3000"/>
                            </p:stCondLst>
                            <p:childTnLst>
                              <p:par>
                                <p:cTn id="26" presetID="15" presetClass="entr" presetSubtype="0" fill="hold" grpId="0" nodeType="after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fltVal val="0"/>
                                          </p:val>
                                        </p:tav>
                                        <p:tav tm="100000">
                                          <p:val>
                                            <p:strVal val="#ppt_w"/>
                                          </p:val>
                                        </p:tav>
                                      </p:tavLst>
                                    </p:anim>
                                    <p:anim calcmode="lin" valueType="num">
                                      <p:cBhvr>
                                        <p:cTn id="29" dur="1000" fill="hold"/>
                                        <p:tgtEl>
                                          <p:spTgt spid="7"/>
                                        </p:tgtEl>
                                        <p:attrNameLst>
                                          <p:attrName>ppt_h</p:attrName>
                                        </p:attrNameLst>
                                      </p:cBhvr>
                                      <p:tavLst>
                                        <p:tav tm="0">
                                          <p:val>
                                            <p:fltVal val="0"/>
                                          </p:val>
                                        </p:tav>
                                        <p:tav tm="100000">
                                          <p:val>
                                            <p:strVal val="#ppt_h"/>
                                          </p:val>
                                        </p:tav>
                                      </p:tavLst>
                                    </p:anim>
                                    <p:anim calcmode="lin" valueType="num">
                                      <p:cBhvr>
                                        <p:cTn id="30"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301006"/>
          </a:xfrm>
        </p:spPr>
        <p:txBody>
          <a:bodyPr>
            <a:normAutofit/>
          </a:bodyPr>
          <a:lstStyle/>
          <a:p>
            <a:r>
              <a:rPr lang="ru-RU" sz="2200" b="1" cap="all" dirty="0">
                <a:latin typeface="Times New Roman" pitchFamily="18" charset="0"/>
                <a:ea typeface="+mn-ea"/>
                <a:cs typeface="Times New Roman" pitchFamily="18" charset="0"/>
              </a:rPr>
              <a:t>Евразия экономикалык  </a:t>
            </a:r>
            <a:r>
              <a:rPr lang="ru-RU" sz="2200" b="1" cap="all" dirty="0" smtClean="0">
                <a:latin typeface="Times New Roman" pitchFamily="18" charset="0"/>
                <a:ea typeface="+mn-ea"/>
                <a:cs typeface="Times New Roman" pitchFamily="18" charset="0"/>
              </a:rPr>
              <a:t/>
            </a:r>
            <a:br>
              <a:rPr lang="ru-RU" sz="2200" b="1" cap="all" dirty="0" smtClean="0">
                <a:latin typeface="Times New Roman" pitchFamily="18" charset="0"/>
                <a:ea typeface="+mn-ea"/>
                <a:cs typeface="Times New Roman" pitchFamily="18" charset="0"/>
              </a:rPr>
            </a:br>
            <a:r>
              <a:rPr lang="ru-RU" sz="2200" b="1" cap="all" dirty="0" smtClean="0">
                <a:latin typeface="Times New Roman" pitchFamily="18" charset="0"/>
                <a:ea typeface="+mn-ea"/>
                <a:cs typeface="Times New Roman" pitchFamily="18" charset="0"/>
              </a:rPr>
              <a:t>комиссиясынын </a:t>
            </a:r>
            <a:r>
              <a:rPr lang="ru-RU" sz="2200" b="1" cap="all" dirty="0">
                <a:latin typeface="Times New Roman" pitchFamily="18" charset="0"/>
                <a:ea typeface="+mn-ea"/>
                <a:cs typeface="Times New Roman" pitchFamily="18" charset="0"/>
              </a:rPr>
              <a:t>структурасы</a:t>
            </a:r>
          </a:p>
        </p:txBody>
      </p:sp>
      <p:sp>
        <p:nvSpPr>
          <p:cNvPr id="3" name="Объект 2"/>
          <p:cNvSpPr>
            <a:spLocks noGrp="1"/>
          </p:cNvSpPr>
          <p:nvPr>
            <p:ph idx="1"/>
          </p:nvPr>
        </p:nvSpPr>
        <p:spPr/>
        <p:txBody>
          <a:bodyPr/>
          <a:lstStyle/>
          <a:p>
            <a:pPr marL="0" indent="0">
              <a:buNone/>
            </a:pPr>
            <a:endParaRPr lang="ru-RU" dirty="0"/>
          </a:p>
        </p:txBody>
      </p:sp>
      <p:sp>
        <p:nvSpPr>
          <p:cNvPr id="4" name="Скругленный прямоугольник 3"/>
          <p:cNvSpPr/>
          <p:nvPr/>
        </p:nvSpPr>
        <p:spPr>
          <a:xfrm>
            <a:off x="485494" y="1590615"/>
            <a:ext cx="2448272" cy="142690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u-RU" b="1" dirty="0" smtClean="0">
                <a:latin typeface="Times New Roman" pitchFamily="18" charset="0"/>
                <a:cs typeface="Times New Roman" pitchFamily="18" charset="0"/>
              </a:rPr>
              <a:t>21 </a:t>
            </a:r>
            <a:r>
              <a:rPr lang="ru-RU" b="1" dirty="0" err="1" smtClean="0">
                <a:latin typeface="Times New Roman" pitchFamily="18" charset="0"/>
                <a:cs typeface="Times New Roman" pitchFamily="18" charset="0"/>
              </a:rPr>
              <a:t>профилдик</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Департаменттер</a:t>
            </a:r>
            <a:r>
              <a:rPr lang="ru-RU" b="1" dirty="0" smtClean="0">
                <a:latin typeface="Times New Roman" pitchFamily="18" charset="0"/>
                <a:cs typeface="Times New Roman" pitchFamily="18" charset="0"/>
              </a:rPr>
              <a:t> </a:t>
            </a:r>
            <a:br>
              <a:rPr lang="ru-RU" b="1" dirty="0" smtClean="0">
                <a:latin typeface="Times New Roman" pitchFamily="18" charset="0"/>
                <a:cs typeface="Times New Roman" pitchFamily="18" charset="0"/>
              </a:rPr>
            </a:br>
            <a:endParaRPr lang="ru-RU" b="1" dirty="0">
              <a:solidFill>
                <a:srgbClr val="FFC000"/>
              </a:solidFill>
              <a:latin typeface="Times New Roman" pitchFamily="18" charset="0"/>
              <a:cs typeface="Times New Roman" pitchFamily="18" charset="0"/>
            </a:endParaRPr>
          </a:p>
        </p:txBody>
      </p:sp>
      <p:sp>
        <p:nvSpPr>
          <p:cNvPr id="5" name="Скругленный прямоугольник 4"/>
          <p:cNvSpPr/>
          <p:nvPr/>
        </p:nvSpPr>
        <p:spPr>
          <a:xfrm>
            <a:off x="491491" y="3383280"/>
            <a:ext cx="2435756" cy="113157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u-RU" b="1" dirty="0" smtClean="0">
                <a:latin typeface="Times New Roman" pitchFamily="18" charset="0"/>
                <a:cs typeface="Times New Roman" pitchFamily="18" charset="0"/>
              </a:rPr>
              <a:t>4 уюштуруу Департаменти</a:t>
            </a:r>
            <a:endParaRPr lang="ru-RU" b="1" dirty="0">
              <a:solidFill>
                <a:srgbClr val="FFC000"/>
              </a:solidFill>
              <a:latin typeface="Times New Roman" pitchFamily="18" charset="0"/>
              <a:cs typeface="Times New Roman" pitchFamily="18" charset="0"/>
            </a:endParaRPr>
          </a:p>
        </p:txBody>
      </p:sp>
      <p:sp>
        <p:nvSpPr>
          <p:cNvPr id="6" name="Скругленный прямоугольник 5"/>
          <p:cNvSpPr/>
          <p:nvPr/>
        </p:nvSpPr>
        <p:spPr>
          <a:xfrm>
            <a:off x="525780" y="4861168"/>
            <a:ext cx="2423159" cy="11624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u-RU" b="1" dirty="0" smtClean="0">
                <a:latin typeface="Times New Roman" pitchFamily="18" charset="0"/>
                <a:cs typeface="Times New Roman" pitchFamily="18" charset="0"/>
              </a:rPr>
              <a:t>22 консультативдик Комитети</a:t>
            </a:r>
            <a:endParaRPr lang="ru-RU" b="1" dirty="0">
              <a:solidFill>
                <a:srgbClr val="FFC000"/>
              </a:solidFill>
              <a:latin typeface="Times New Roman" pitchFamily="18" charset="0"/>
              <a:cs typeface="Times New Roman" pitchFamily="18" charset="0"/>
            </a:endParaRPr>
          </a:p>
        </p:txBody>
      </p:sp>
      <p:sp>
        <p:nvSpPr>
          <p:cNvPr id="7" name="Скругленный прямоугольник 6"/>
          <p:cNvSpPr/>
          <p:nvPr/>
        </p:nvSpPr>
        <p:spPr>
          <a:xfrm>
            <a:off x="3705622" y="1257300"/>
            <a:ext cx="5072618" cy="172593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sz="1200" b="1" dirty="0" smtClean="0">
              <a:latin typeface="Times New Roman" pitchFamily="18" charset="0"/>
              <a:cs typeface="Times New Roman" pitchFamily="18" charset="0"/>
            </a:endParaRPr>
          </a:p>
          <a:p>
            <a:pPr algn="ctr"/>
            <a:endParaRPr lang="ru-RU" sz="1200" b="1" dirty="0" smtClean="0">
              <a:latin typeface="Times New Roman" pitchFamily="18" charset="0"/>
              <a:cs typeface="Times New Roman" pitchFamily="18" charset="0"/>
            </a:endParaRPr>
          </a:p>
          <a:p>
            <a:pPr algn="ctr"/>
            <a:endParaRPr lang="ru-RU" sz="1200" b="1" dirty="0" smtClean="0">
              <a:latin typeface="Times New Roman" pitchFamily="18" charset="0"/>
              <a:cs typeface="Times New Roman" pitchFamily="18" charset="0"/>
            </a:endParaRPr>
          </a:p>
          <a:p>
            <a:pPr algn="ctr"/>
            <a:endParaRPr lang="ru-RU" sz="1200" b="1" dirty="0" smtClean="0">
              <a:latin typeface="Times New Roman" pitchFamily="18" charset="0"/>
              <a:cs typeface="Times New Roman" pitchFamily="18" charset="0"/>
            </a:endParaRPr>
          </a:p>
          <a:p>
            <a:pPr algn="ctr"/>
            <a:endParaRPr lang="ru-RU" sz="1200" b="1" dirty="0" smtClean="0">
              <a:latin typeface="Times New Roman" pitchFamily="18" charset="0"/>
              <a:cs typeface="Times New Roman" pitchFamily="18" charset="0"/>
            </a:endParaRPr>
          </a:p>
          <a:p>
            <a:pPr algn="ctr"/>
            <a:endParaRPr lang="ru-RU" sz="1400" b="1" dirty="0" smtClean="0">
              <a:latin typeface="Times New Roman" pitchFamily="18" charset="0"/>
              <a:cs typeface="Times New Roman" pitchFamily="18" charset="0"/>
            </a:endParaRPr>
          </a:p>
          <a:p>
            <a:pPr algn="ctr"/>
            <a:endParaRPr lang="ru-RU" sz="1400" b="1" dirty="0" smtClean="0">
              <a:latin typeface="Times New Roman" pitchFamily="18" charset="0"/>
              <a:cs typeface="Times New Roman" pitchFamily="18" charset="0"/>
            </a:endParaRPr>
          </a:p>
          <a:p>
            <a:pPr algn="ctr"/>
            <a:r>
              <a:rPr lang="ru-RU" sz="1400" b="1" dirty="0" err="1" smtClean="0">
                <a:latin typeface="Times New Roman" pitchFamily="18" charset="0"/>
                <a:cs typeface="Times New Roman" pitchFamily="18" charset="0"/>
              </a:rPr>
              <a:t>Агроөнөр </a:t>
            </a:r>
            <a:r>
              <a:rPr lang="ru-RU" sz="1400" b="1" dirty="0" smtClean="0">
                <a:latin typeface="Times New Roman" pitchFamily="18" charset="0"/>
                <a:cs typeface="Times New Roman" pitchFamily="18" charset="0"/>
              </a:rPr>
              <a:t>жай </a:t>
            </a:r>
            <a:r>
              <a:rPr lang="ru-RU" sz="1400" b="1" dirty="0" err="1" smtClean="0">
                <a:latin typeface="Times New Roman" pitchFamily="18" charset="0"/>
                <a:cs typeface="Times New Roman" pitchFamily="18" charset="0"/>
              </a:rPr>
              <a:t>саясат</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департаменти</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Техникалык</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жөнгө салуу</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жана</a:t>
            </a:r>
            <a:r>
              <a:rPr lang="ru-RU" sz="1400" b="1" dirty="0" smtClean="0">
                <a:latin typeface="Times New Roman" pitchFamily="18" charset="0"/>
                <a:cs typeface="Times New Roman" pitchFamily="18" charset="0"/>
              </a:rPr>
              <a:t> аккредитация </a:t>
            </a:r>
            <a:r>
              <a:rPr lang="ru-RU" sz="1400" b="1" dirty="0" err="1" smtClean="0">
                <a:latin typeface="Times New Roman" pitchFamily="18" charset="0"/>
                <a:cs typeface="Times New Roman" pitchFamily="18" charset="0"/>
              </a:rPr>
              <a:t>департаменти</a:t>
            </a:r>
            <a:r>
              <a:rPr lang="ru-RU" sz="1400" b="1" dirty="0" smtClean="0">
                <a:latin typeface="Times New Roman" pitchFamily="18" charset="0"/>
                <a:cs typeface="Times New Roman" pitchFamily="18" charset="0"/>
              </a:rPr>
              <a:t>;</a:t>
            </a:r>
          </a:p>
          <a:p>
            <a:pPr algn="ctr"/>
            <a:r>
              <a:rPr lang="ru-RU" sz="1400" b="1" dirty="0" err="1" smtClean="0">
                <a:latin typeface="Times New Roman" pitchFamily="18" charset="0"/>
                <a:cs typeface="Times New Roman" pitchFamily="18" charset="0"/>
              </a:rPr>
              <a:t>Санитардык</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фитосанитардык</a:t>
            </a:r>
            <a:r>
              <a:rPr lang="ru-RU" sz="1400" b="1" dirty="0" smtClean="0">
                <a:latin typeface="Times New Roman" pitchFamily="18" charset="0"/>
                <a:cs typeface="Times New Roman" pitchFamily="18" charset="0"/>
              </a:rPr>
              <a:t> жана </a:t>
            </a:r>
            <a:r>
              <a:rPr lang="ru-RU" sz="1400" b="1" dirty="0" err="1" smtClean="0">
                <a:latin typeface="Times New Roman" pitchFamily="18" charset="0"/>
                <a:cs typeface="Times New Roman" pitchFamily="18" charset="0"/>
              </a:rPr>
              <a:t>ветеринардык</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чаралар</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департаменти</a:t>
            </a:r>
            <a:r>
              <a:rPr lang="ru-RU" sz="1400" b="1" dirty="0" smtClean="0">
                <a:latin typeface="Times New Roman" pitchFamily="18" charset="0"/>
                <a:cs typeface="Times New Roman" pitchFamily="18" charset="0"/>
              </a:rPr>
              <a:t>;</a:t>
            </a:r>
          </a:p>
          <a:p>
            <a:pPr algn="ctr"/>
            <a:r>
              <a:rPr lang="ru-RU" sz="1400" b="1" dirty="0" err="1" smtClean="0">
                <a:latin typeface="Times New Roman" pitchFamily="18" charset="0"/>
                <a:cs typeface="Times New Roman" pitchFamily="18" charset="0"/>
              </a:rPr>
              <a:t>Бажы-тарифтик</a:t>
            </a:r>
            <a:r>
              <a:rPr lang="ru-RU" sz="1400" b="1" dirty="0" smtClean="0">
                <a:latin typeface="Times New Roman" pitchFamily="18" charset="0"/>
                <a:cs typeface="Times New Roman" pitchFamily="18" charset="0"/>
              </a:rPr>
              <a:t> жана </a:t>
            </a:r>
            <a:r>
              <a:rPr lang="ru-RU" sz="1400" b="1" dirty="0" err="1" smtClean="0">
                <a:latin typeface="Times New Roman" pitchFamily="18" charset="0"/>
                <a:cs typeface="Times New Roman" pitchFamily="18" charset="0"/>
              </a:rPr>
              <a:t>тарифтик</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эмес</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жөнгө салуу</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департаменти</a:t>
            </a:r>
            <a:r>
              <a:rPr lang="ru-RU" sz="1400" b="1" dirty="0" smtClean="0">
                <a:latin typeface="Times New Roman" pitchFamily="18" charset="0"/>
                <a:cs typeface="Times New Roman" pitchFamily="18" charset="0"/>
              </a:rPr>
              <a:t>;</a:t>
            </a:r>
          </a:p>
          <a:p>
            <a:pPr algn="ctr"/>
            <a:r>
              <a:rPr lang="ru-RU" sz="1400" b="1" dirty="0" err="1" smtClean="0">
                <a:latin typeface="Times New Roman" pitchFamily="18" charset="0"/>
                <a:cs typeface="Times New Roman" pitchFamily="18" charset="0"/>
              </a:rPr>
              <a:t>Ички</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базарды</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коргоо</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департаменти</a:t>
            </a:r>
            <a:r>
              <a:rPr lang="ru-RU" sz="1400" b="1" dirty="0" smtClean="0">
                <a:latin typeface="Times New Roman" pitchFamily="18" charset="0"/>
                <a:cs typeface="Times New Roman" pitchFamily="18" charset="0"/>
              </a:rPr>
              <a:t> </a:t>
            </a:r>
            <a:r>
              <a:rPr lang="ru-RU" sz="1200" b="1" dirty="0" smtClean="0">
                <a:latin typeface="Times New Roman" pitchFamily="18" charset="0"/>
                <a:cs typeface="Times New Roman" pitchFamily="18" charset="0"/>
              </a:rPr>
              <a:t/>
            </a:r>
            <a:br>
              <a:rPr lang="ru-RU" sz="1200" b="1" dirty="0" smtClean="0">
                <a:latin typeface="Times New Roman" pitchFamily="18" charset="0"/>
                <a:cs typeface="Times New Roman" pitchFamily="18" charset="0"/>
              </a:rPr>
            </a:br>
            <a:r>
              <a:rPr lang="ru-RU" sz="1200" b="1" dirty="0" smtClean="0">
                <a:latin typeface="Times New Roman" pitchFamily="18" charset="0"/>
                <a:cs typeface="Times New Roman" pitchFamily="18" charset="0"/>
              </a:rPr>
              <a:t/>
            </a:r>
            <a:br>
              <a:rPr lang="ru-RU" sz="1200" b="1" dirty="0" smtClean="0">
                <a:latin typeface="Times New Roman" pitchFamily="18" charset="0"/>
                <a:cs typeface="Times New Roman" pitchFamily="18" charset="0"/>
              </a:rPr>
            </a:br>
            <a:endParaRPr lang="ru-RU" sz="1200" b="1" dirty="0" smtClean="0">
              <a:latin typeface="Times New Roman" pitchFamily="18" charset="0"/>
              <a:cs typeface="Times New Roman" pitchFamily="18" charset="0"/>
            </a:endParaRPr>
          </a:p>
          <a:p>
            <a:pPr algn="ct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endParaRPr lang="ru-RU" sz="1200" b="1" dirty="0" smtClean="0">
              <a:latin typeface="Times New Roman" pitchFamily="18" charset="0"/>
              <a:cs typeface="Times New Roman" pitchFamily="18" charset="0"/>
            </a:endParaRPr>
          </a:p>
          <a:p>
            <a:pPr algn="ctr"/>
            <a:endParaRPr lang="ru-RU" sz="1200" b="1" dirty="0" smtClean="0">
              <a:latin typeface="Times New Roman" pitchFamily="18" charset="0"/>
              <a:cs typeface="Times New Roman" pitchFamily="18" charset="0"/>
            </a:endParaRPr>
          </a:p>
          <a:p>
            <a:pPr algn="ctr"/>
            <a:r>
              <a:rPr lang="ru-RU" sz="1200" b="1" dirty="0" smtClean="0">
                <a:latin typeface="Times New Roman" pitchFamily="18" charset="0"/>
                <a:cs typeface="Times New Roman" pitchFamily="18" charset="0"/>
              </a:rPr>
              <a:t> </a:t>
            </a:r>
            <a:br>
              <a:rPr lang="ru-RU" sz="1200" b="1" dirty="0" smtClean="0">
                <a:latin typeface="Times New Roman" pitchFamily="18" charset="0"/>
                <a:cs typeface="Times New Roman" pitchFamily="18" charset="0"/>
              </a:rPr>
            </a:br>
            <a:endParaRPr lang="ru-RU" sz="1200" b="1" dirty="0">
              <a:solidFill>
                <a:srgbClr val="FFC000"/>
              </a:solidFill>
              <a:latin typeface="Times New Roman" pitchFamily="18" charset="0"/>
              <a:cs typeface="Times New Roman" pitchFamily="18" charset="0"/>
            </a:endParaRPr>
          </a:p>
        </p:txBody>
      </p:sp>
      <p:sp>
        <p:nvSpPr>
          <p:cNvPr id="8" name="Скругленный прямоугольник 7"/>
          <p:cNvSpPr/>
          <p:nvPr/>
        </p:nvSpPr>
        <p:spPr>
          <a:xfrm>
            <a:off x="3691890" y="3166110"/>
            <a:ext cx="5154930" cy="186309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b="1" dirty="0" smtClean="0">
              <a:latin typeface="Times New Roman" pitchFamily="18" charset="0"/>
              <a:cs typeface="Times New Roman" pitchFamily="18" charset="0"/>
            </a:endParaRPr>
          </a:p>
          <a:p>
            <a:pPr algn="ctr"/>
            <a:endParaRPr lang="ru-RU" b="1" dirty="0" smtClean="0">
              <a:latin typeface="Times New Roman" pitchFamily="18" charset="0"/>
              <a:cs typeface="Times New Roman" pitchFamily="18" charset="0"/>
            </a:endParaRPr>
          </a:p>
          <a:p>
            <a:pPr algn="ctr"/>
            <a:endParaRPr lang="ru-RU" b="1" dirty="0" smtClean="0">
              <a:latin typeface="Times New Roman" pitchFamily="18" charset="0"/>
              <a:cs typeface="Times New Roman" pitchFamily="18" charset="0"/>
            </a:endParaRPr>
          </a:p>
          <a:p>
            <a:pPr algn="ctr"/>
            <a:endParaRPr lang="ru-RU" b="1" dirty="0" smtClean="0">
              <a:latin typeface="Times New Roman" pitchFamily="18" charset="0"/>
              <a:cs typeface="Times New Roman" pitchFamily="18" charset="0"/>
            </a:endParaRPr>
          </a:p>
          <a:p>
            <a:pPr algn="ctr"/>
            <a:r>
              <a:rPr lang="ru-RU" sz="1400" b="1" dirty="0" smtClean="0">
                <a:latin typeface="Times New Roman" pitchFamily="18" charset="0"/>
                <a:cs typeface="Times New Roman" pitchFamily="18" charset="0"/>
              </a:rPr>
              <a:t>ЕАЭБ  </a:t>
            </a:r>
            <a:r>
              <a:rPr lang="ru-RU" sz="1400" b="1" dirty="0" err="1" smtClean="0">
                <a:latin typeface="Times New Roman" pitchFamily="18" charset="0"/>
                <a:cs typeface="Times New Roman" pitchFamily="18" charset="0"/>
              </a:rPr>
              <a:t>Агроөнөр </a:t>
            </a:r>
            <a:r>
              <a:rPr lang="ru-RU" sz="1400" b="1" dirty="0" smtClean="0">
                <a:latin typeface="Times New Roman" pitchFamily="18" charset="0"/>
                <a:cs typeface="Times New Roman" pitchFamily="18" charset="0"/>
              </a:rPr>
              <a:t>жай </a:t>
            </a:r>
            <a:r>
              <a:rPr lang="ru-RU" sz="1400" b="1" dirty="0" err="1" smtClean="0">
                <a:latin typeface="Times New Roman" pitchFamily="18" charset="0"/>
                <a:cs typeface="Times New Roman" pitchFamily="18" charset="0"/>
              </a:rPr>
              <a:t>саясат</a:t>
            </a:r>
            <a:r>
              <a:rPr lang="ru-RU"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кеңеши</a:t>
            </a:r>
            <a:endParaRPr lang="ru-RU" sz="1400" b="1" dirty="0" smtClean="0">
              <a:latin typeface="Times New Roman" pitchFamily="18" charset="0"/>
              <a:cs typeface="Times New Roman" pitchFamily="18" charset="0"/>
            </a:endParaRPr>
          </a:p>
          <a:p>
            <a:pPr algn="ctr"/>
            <a:r>
              <a:rPr lang="ru-RU" sz="1400" b="1" dirty="0" err="1" smtClean="0">
                <a:latin typeface="Times New Roman" pitchFamily="18" charset="0"/>
                <a:cs typeface="Times New Roman" pitchFamily="18" charset="0"/>
              </a:rPr>
              <a:t>Кеңештин</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курамында</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Биримдик</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өлкөлөрүнүн</a:t>
            </a:r>
            <a:r>
              <a:rPr lang="ru-RU" sz="1400" b="1" dirty="0" smtClean="0">
                <a:latin typeface="Times New Roman" pitchFamily="18" charset="0"/>
                <a:cs typeface="Times New Roman" pitchFamily="18" charset="0"/>
              </a:rPr>
              <a:t> айыл чарба </a:t>
            </a:r>
            <a:r>
              <a:rPr lang="ru-RU" sz="1400" b="1" dirty="0" err="1" smtClean="0">
                <a:latin typeface="Times New Roman" pitchFamily="18" charset="0"/>
                <a:cs typeface="Times New Roman" pitchFamily="18" charset="0"/>
              </a:rPr>
              <a:t>министрликтеринин</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башчысы</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ошондой</a:t>
            </a:r>
            <a:r>
              <a:rPr lang="ru-RU" sz="1400" b="1" dirty="0" smtClean="0">
                <a:latin typeface="Times New Roman" pitchFamily="18" charset="0"/>
                <a:cs typeface="Times New Roman" pitchFamily="18" charset="0"/>
              </a:rPr>
              <a:t> эле ЕЭК </a:t>
            </a:r>
            <a:r>
              <a:rPr lang="ru-RU" sz="1400" b="1" dirty="0" err="1" smtClean="0">
                <a:latin typeface="Times New Roman" pitchFamily="18" charset="0"/>
                <a:cs typeface="Times New Roman" pitchFamily="18" charset="0"/>
              </a:rPr>
              <a:t>Коллегиясынын</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мүчөлөрү</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алардын</a:t>
            </a:r>
            <a:r>
              <a:rPr lang="ru-RU" sz="1400" b="1" dirty="0" smtClean="0">
                <a:latin typeface="Times New Roman" pitchFamily="18" charset="0"/>
                <a:cs typeface="Times New Roman" pitchFamily="18" charset="0"/>
              </a:rPr>
              <a:t> иш </a:t>
            </a:r>
            <a:r>
              <a:rPr lang="ru-RU" sz="1400" b="1" dirty="0" err="1" smtClean="0">
                <a:latin typeface="Times New Roman" pitchFamily="18" charset="0"/>
                <a:cs typeface="Times New Roman" pitchFamily="18" charset="0"/>
              </a:rPr>
              <a:t>чөйрөсүнө</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өнөр</a:t>
            </a:r>
            <a:r>
              <a:rPr lang="ru-RU" sz="1400" b="1" dirty="0" smtClean="0">
                <a:latin typeface="Times New Roman" pitchFamily="18" charset="0"/>
                <a:cs typeface="Times New Roman" pitchFamily="18" charset="0"/>
              </a:rPr>
              <a:t> жай жана </a:t>
            </a:r>
            <a:r>
              <a:rPr lang="ru-RU" sz="1400" b="1" dirty="0" err="1" smtClean="0">
                <a:latin typeface="Times New Roman" pitchFamily="18" charset="0"/>
                <a:cs typeface="Times New Roman" pitchFamily="18" charset="0"/>
              </a:rPr>
              <a:t>агроөнөр</a:t>
            </a:r>
            <a:r>
              <a:rPr lang="ru-RU" sz="1400" b="1" dirty="0" smtClean="0">
                <a:latin typeface="Times New Roman" pitchFamily="18" charset="0"/>
                <a:cs typeface="Times New Roman" pitchFamily="18" charset="0"/>
              </a:rPr>
              <a:t> жай </a:t>
            </a:r>
            <a:r>
              <a:rPr lang="ru-RU" sz="1400" b="1" dirty="0" err="1" smtClean="0">
                <a:latin typeface="Times New Roman" pitchFamily="18" charset="0"/>
                <a:cs typeface="Times New Roman" pitchFamily="18" charset="0"/>
              </a:rPr>
              <a:t>комплекси</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техникалык</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жөнгө</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салуу</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санитардык</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ветеринардык-санитардык</a:t>
            </a:r>
            <a:r>
              <a:rPr lang="ru-RU" sz="1400" b="1" dirty="0" smtClean="0">
                <a:latin typeface="Times New Roman" pitchFamily="18" charset="0"/>
                <a:cs typeface="Times New Roman" pitchFamily="18" charset="0"/>
              </a:rPr>
              <a:t> жана </a:t>
            </a:r>
            <a:r>
              <a:rPr lang="ru-RU" sz="1400" b="1" dirty="0" err="1" smtClean="0">
                <a:latin typeface="Times New Roman" pitchFamily="18" charset="0"/>
                <a:cs typeface="Times New Roman" pitchFamily="18" charset="0"/>
              </a:rPr>
              <a:t>карантиндик</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фитосанитардык</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чараларды</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көрүү</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маселелери</a:t>
            </a:r>
            <a:r>
              <a:rPr lang="ru-RU" sz="1400" b="1" dirty="0" smtClean="0">
                <a:latin typeface="Times New Roman" pitchFamily="18" charset="0"/>
                <a:cs typeface="Times New Roman" pitchFamily="18" charset="0"/>
              </a:rPr>
              <a:t> </a:t>
            </a:r>
            <a:r>
              <a:rPr lang="ru-RU" sz="1400" b="1" dirty="0" err="1" smtClean="0">
                <a:latin typeface="Times New Roman" pitchFamily="18" charset="0"/>
                <a:cs typeface="Times New Roman" pitchFamily="18" charset="0"/>
              </a:rPr>
              <a:t>киргизилген</a:t>
            </a:r>
            <a:r>
              <a:rPr lang="ru-RU" sz="1400" b="1" dirty="0" smtClean="0">
                <a:latin typeface="Times New Roman" pitchFamily="18" charset="0"/>
                <a:cs typeface="Times New Roman" pitchFamily="18" charset="0"/>
              </a:rPr>
              <a:t>.</a:t>
            </a:r>
            <a:br>
              <a:rPr lang="ru-RU" sz="1400" b="1" dirty="0" smtClean="0">
                <a:latin typeface="Times New Roman" pitchFamily="18" charset="0"/>
                <a:cs typeface="Times New Roman" pitchFamily="18" charset="0"/>
              </a:rPr>
            </a:br>
            <a:r>
              <a:rPr lang="ru-RU" sz="1400" b="1" dirty="0" smtClean="0">
                <a:latin typeface="Times New Roman" pitchFamily="18" charset="0"/>
                <a:cs typeface="Times New Roman" pitchFamily="18" charset="0"/>
              </a:rPr>
              <a:t> </a:t>
            </a:r>
            <a:br>
              <a:rPr lang="ru-RU" sz="1400" b="1" dirty="0" smtClean="0">
                <a:latin typeface="Times New Roman" pitchFamily="18" charset="0"/>
                <a:cs typeface="Times New Roman" pitchFamily="18" charset="0"/>
              </a:rPr>
            </a:br>
            <a:r>
              <a:rPr lang="ru-RU" sz="1400" b="1" dirty="0" smtClean="0">
                <a:latin typeface="Times New Roman" pitchFamily="18" charset="0"/>
                <a:cs typeface="Times New Roman" pitchFamily="18" charset="0"/>
              </a:rPr>
              <a:t> </a:t>
            </a:r>
            <a:br>
              <a:rPr lang="ru-RU" sz="1400" b="1" dirty="0" smtClean="0">
                <a:latin typeface="Times New Roman" pitchFamily="18" charset="0"/>
                <a:cs typeface="Times New Roman" pitchFamily="18" charset="0"/>
              </a:rPr>
            </a:br>
            <a:endParaRPr lang="ru-RU" sz="1400" b="1" dirty="0" smtClean="0">
              <a:latin typeface="Times New Roman" pitchFamily="18" charset="0"/>
              <a:cs typeface="Times New Roman" pitchFamily="18" charset="0"/>
            </a:endParaRPr>
          </a:p>
          <a:p>
            <a:pPr algn="ctr"/>
            <a:endParaRPr lang="ru-RU" sz="1400" b="1" dirty="0" smtClean="0">
              <a:latin typeface="Times New Roman" pitchFamily="18" charset="0"/>
              <a:cs typeface="Times New Roman" pitchFamily="18" charset="0"/>
            </a:endParaRPr>
          </a:p>
          <a:p>
            <a:pPr algn="ctr"/>
            <a:r>
              <a:rPr lang="ru-RU" sz="1400" b="1" dirty="0" smtClean="0">
                <a:latin typeface="Times New Roman" pitchFamily="18" charset="0"/>
                <a:cs typeface="Times New Roman" pitchFamily="18" charset="0"/>
              </a:rPr>
              <a:t> </a:t>
            </a:r>
          </a:p>
        </p:txBody>
      </p:sp>
      <p:sp>
        <p:nvSpPr>
          <p:cNvPr id="9" name="Скругленный прямоугольник 8"/>
          <p:cNvSpPr/>
          <p:nvPr/>
        </p:nvSpPr>
        <p:spPr>
          <a:xfrm>
            <a:off x="3714750" y="5149222"/>
            <a:ext cx="5162930" cy="15636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sz="1600" b="1" dirty="0" err="1" smtClean="0">
                <a:latin typeface="Times New Roman" pitchFamily="18" charset="0"/>
                <a:cs typeface="Times New Roman" pitchFamily="18" charset="0"/>
              </a:rPr>
              <a:t>Агроөнөр  </a:t>
            </a:r>
            <a:r>
              <a:rPr lang="ru-RU" sz="1600" b="1" dirty="0" smtClean="0">
                <a:latin typeface="Times New Roman" pitchFamily="18" charset="0"/>
                <a:cs typeface="Times New Roman" pitchFamily="18" charset="0"/>
              </a:rPr>
              <a:t>жай  </a:t>
            </a:r>
            <a:r>
              <a:rPr lang="ru-RU" sz="1600" b="1" dirty="0" err="1" smtClean="0">
                <a:latin typeface="Times New Roman" pitchFamily="18" charset="0"/>
                <a:cs typeface="Times New Roman" pitchFamily="18" charset="0"/>
              </a:rPr>
              <a:t>комплекси</a:t>
            </a:r>
            <a:r>
              <a:rPr lang="ru-RU" sz="1600" b="1" dirty="0" smtClean="0">
                <a:latin typeface="Times New Roman" pitchFamily="18" charset="0"/>
                <a:cs typeface="Times New Roman" pitchFamily="18" charset="0"/>
              </a:rPr>
              <a:t> боюнча </a:t>
            </a:r>
            <a:r>
              <a:rPr lang="ru-RU" sz="1600" b="1" dirty="0" err="1" smtClean="0">
                <a:latin typeface="Times New Roman" pitchFamily="18" charset="0"/>
                <a:cs typeface="Times New Roman" pitchFamily="18" charset="0"/>
              </a:rPr>
              <a:t>Консультативдик</a:t>
            </a:r>
            <a:r>
              <a:rPr lang="ru-RU" sz="1600" b="1" dirty="0" smtClean="0">
                <a:latin typeface="Times New Roman" pitchFamily="18" charset="0"/>
                <a:cs typeface="Times New Roman" pitchFamily="18" charset="0"/>
              </a:rPr>
              <a:t> комитет. </a:t>
            </a:r>
          </a:p>
          <a:p>
            <a:pPr algn="ctr"/>
            <a:r>
              <a:rPr lang="ru-RU" sz="1600" b="1" dirty="0" smtClean="0">
                <a:latin typeface="Times New Roman" pitchFamily="18" charset="0"/>
                <a:cs typeface="Times New Roman" pitchFamily="18" charset="0"/>
              </a:rPr>
              <a:t>Консультативдик </a:t>
            </a:r>
            <a:r>
              <a:rPr lang="ru-RU" sz="1600" b="1" dirty="0" err="1" smtClean="0">
                <a:latin typeface="Times New Roman" pitchFamily="18" charset="0"/>
                <a:cs typeface="Times New Roman" pitchFamily="18" charset="0"/>
              </a:rPr>
              <a:t>комитетке</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караштуу</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багыттар</a:t>
            </a:r>
            <a:r>
              <a:rPr lang="ru-RU" sz="1600" b="1" dirty="0" smtClean="0">
                <a:latin typeface="Times New Roman" pitchFamily="18" charset="0"/>
                <a:cs typeface="Times New Roman" pitchFamily="18" charset="0"/>
              </a:rPr>
              <a:t> боюнча </a:t>
            </a:r>
            <a:r>
              <a:rPr lang="ru-RU" sz="1600" b="1" dirty="0" err="1" smtClean="0">
                <a:latin typeface="Times New Roman" pitchFamily="18" charset="0"/>
                <a:cs typeface="Times New Roman" pitchFamily="18" charset="0"/>
              </a:rPr>
              <a:t>жумушчу</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топтор</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түзүлөт.</a:t>
            </a:r>
            <a:r>
              <a:rPr lang="ru-RU" sz="1600" b="1" dirty="0" smtClean="0">
                <a:latin typeface="Times New Roman" pitchFamily="18" charset="0"/>
                <a:cs typeface="Times New Roman" pitchFamily="18" charset="0"/>
              </a:rPr>
              <a:t> </a:t>
            </a:r>
            <a:br>
              <a:rPr lang="ru-RU" sz="1600" b="1" dirty="0" smtClean="0">
                <a:latin typeface="Times New Roman" pitchFamily="18" charset="0"/>
                <a:cs typeface="Times New Roman" pitchFamily="18" charset="0"/>
              </a:rPr>
            </a:br>
            <a:endParaRPr lang="ru-RU" sz="1600" b="1" dirty="0">
              <a:solidFill>
                <a:schemeClr val="tx1"/>
              </a:solidFill>
              <a:latin typeface="Times New Roman" pitchFamily="18" charset="0"/>
              <a:cs typeface="Times New Roman" pitchFamily="18" charset="0"/>
            </a:endParaRPr>
          </a:p>
        </p:txBody>
      </p:sp>
      <p:cxnSp>
        <p:nvCxnSpPr>
          <p:cNvPr id="11" name="Прямая со стрелкой 10"/>
          <p:cNvCxnSpPr/>
          <p:nvPr/>
        </p:nvCxnSpPr>
        <p:spPr>
          <a:xfrm flipV="1">
            <a:off x="2869882" y="2194560"/>
            <a:ext cx="799148" cy="1688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flipV="1">
            <a:off x="2692936" y="4504557"/>
            <a:ext cx="986408" cy="72007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p:nvPr/>
        </p:nvCxnSpPr>
        <p:spPr>
          <a:xfrm rot="16200000" flipH="1">
            <a:off x="2806070" y="5583560"/>
            <a:ext cx="841266" cy="83893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3" name="Рисунок 12" descr="1502684637_eaes2.jpeg"/>
          <p:cNvPicPr>
            <a:picLocks noChangeAspect="1"/>
          </p:cNvPicPr>
          <p:nvPr/>
        </p:nvPicPr>
        <p:blipFill>
          <a:blip r:embed="rId2" cstate="print"/>
          <a:stretch>
            <a:fillRect/>
          </a:stretch>
        </p:blipFill>
        <p:spPr>
          <a:xfrm>
            <a:off x="7898130" y="0"/>
            <a:ext cx="1245870" cy="1159948"/>
          </a:xfrm>
          <a:prstGeom prst="rect">
            <a:avLst/>
          </a:prstGeom>
        </p:spPr>
      </p:pic>
      <p:pic>
        <p:nvPicPr>
          <p:cNvPr id="14" name="Picture 6" descr="Logo-копи"/>
          <p:cNvPicPr preferRelativeResize="0">
            <a:picLocks noChangeAspect="1" noChangeArrowheads="1"/>
          </p:cNvPicPr>
          <p:nvPr/>
        </p:nvPicPr>
        <p:blipFill>
          <a:blip r:embed="rId3" cstate="print"/>
          <a:srcRect/>
          <a:stretch>
            <a:fillRect/>
          </a:stretch>
        </p:blipFill>
        <p:spPr bwMode="auto">
          <a:xfrm>
            <a:off x="-228600" y="-171450"/>
            <a:ext cx="1931670" cy="1531620"/>
          </a:xfrm>
          <a:prstGeom prst="rect">
            <a:avLst/>
          </a:prstGeom>
          <a:noFill/>
          <a:ln w="9525">
            <a:noFill/>
            <a:miter lim="800000"/>
            <a:headEnd/>
            <a:tailEnd/>
          </a:ln>
        </p:spPr>
      </p:pic>
    </p:spTree>
    <p:extLst>
      <p:ext uri="{BB962C8B-B14F-4D97-AF65-F5344CB8AC3E}">
        <p14:creationId xmlns:p14="http://schemas.microsoft.com/office/powerpoint/2010/main" val="1660074435"/>
      </p:ext>
    </p:extLst>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3000" fill="hold"/>
                                        <p:tgtEl>
                                          <p:spTgt spid="7"/>
                                        </p:tgtEl>
                                        <p:attrNameLst>
                                          <p:attrName>ppt_w</p:attrName>
                                        </p:attrNameLst>
                                      </p:cBhvr>
                                      <p:tavLst>
                                        <p:tav tm="0">
                                          <p:val>
                                            <p:fltVal val="0"/>
                                          </p:val>
                                        </p:tav>
                                        <p:tav tm="100000">
                                          <p:val>
                                            <p:strVal val="#ppt_w"/>
                                          </p:val>
                                        </p:tav>
                                      </p:tavLst>
                                    </p:anim>
                                    <p:anim calcmode="lin" valueType="num">
                                      <p:cBhvr>
                                        <p:cTn id="8" dur="3000" fill="hold"/>
                                        <p:tgtEl>
                                          <p:spTgt spid="7"/>
                                        </p:tgtEl>
                                        <p:attrNameLst>
                                          <p:attrName>ppt_h</p:attrName>
                                        </p:attrNameLst>
                                      </p:cBhvr>
                                      <p:tavLst>
                                        <p:tav tm="0">
                                          <p:val>
                                            <p:fltVal val="0"/>
                                          </p:val>
                                        </p:tav>
                                        <p:tav tm="100000">
                                          <p:val>
                                            <p:strVal val="#ppt_h"/>
                                          </p:val>
                                        </p:tav>
                                      </p:tavLst>
                                    </p:anim>
                                    <p:anim calcmode="lin" valueType="num">
                                      <p:cBhvr>
                                        <p:cTn id="9" dur="3000" fill="hold"/>
                                        <p:tgtEl>
                                          <p:spTgt spid="7"/>
                                        </p:tgtEl>
                                        <p:attrNameLst>
                                          <p:attrName>ppt_x</p:attrName>
                                        </p:attrNameLst>
                                      </p:cBhvr>
                                      <p:tavLst>
                                        <p:tav tm="0" fmla="#ppt_x+(cos(-2*pi*(1-$))*-#ppt_x-sin(-2*pi*(1-$))*(1-#ppt_y))*(1-$)">
                                          <p:val>
                                            <p:fltVal val="0"/>
                                          </p:val>
                                        </p:tav>
                                        <p:tav tm="100000">
                                          <p:val>
                                            <p:fltVal val="1"/>
                                          </p:val>
                                        </p:tav>
                                      </p:tavLst>
                                    </p:anim>
                                    <p:anim calcmode="lin" valueType="num">
                                      <p:cBhvr>
                                        <p:cTn id="10" dur="3000" fill="hold"/>
                                        <p:tgtEl>
                                          <p:spTgt spid="7"/>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p:cTn id="13" dur="3000" fill="hold"/>
                                        <p:tgtEl>
                                          <p:spTgt spid="11"/>
                                        </p:tgtEl>
                                        <p:attrNameLst>
                                          <p:attrName>ppt_w</p:attrName>
                                        </p:attrNameLst>
                                      </p:cBhvr>
                                      <p:tavLst>
                                        <p:tav tm="0">
                                          <p:val>
                                            <p:fltVal val="0"/>
                                          </p:val>
                                        </p:tav>
                                        <p:tav tm="100000">
                                          <p:val>
                                            <p:strVal val="#ppt_w"/>
                                          </p:val>
                                        </p:tav>
                                      </p:tavLst>
                                    </p:anim>
                                    <p:anim calcmode="lin" valueType="num">
                                      <p:cBhvr>
                                        <p:cTn id="14" dur="3000" fill="hold"/>
                                        <p:tgtEl>
                                          <p:spTgt spid="11"/>
                                        </p:tgtEl>
                                        <p:attrNameLst>
                                          <p:attrName>ppt_h</p:attrName>
                                        </p:attrNameLst>
                                      </p:cBhvr>
                                      <p:tavLst>
                                        <p:tav tm="0">
                                          <p:val>
                                            <p:fltVal val="0"/>
                                          </p:val>
                                        </p:tav>
                                        <p:tav tm="100000">
                                          <p:val>
                                            <p:strVal val="#ppt_h"/>
                                          </p:val>
                                        </p:tav>
                                      </p:tavLst>
                                    </p:anim>
                                    <p:anim calcmode="lin" valueType="num">
                                      <p:cBhvr>
                                        <p:cTn id="15" dur="3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16" dur="3000" fill="hold"/>
                                        <p:tgtEl>
                                          <p:spTgt spid="11"/>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3000" fill="hold"/>
                                        <p:tgtEl>
                                          <p:spTgt spid="4"/>
                                        </p:tgtEl>
                                        <p:attrNameLst>
                                          <p:attrName>ppt_w</p:attrName>
                                        </p:attrNameLst>
                                      </p:cBhvr>
                                      <p:tavLst>
                                        <p:tav tm="0">
                                          <p:val>
                                            <p:fltVal val="0"/>
                                          </p:val>
                                        </p:tav>
                                        <p:tav tm="100000">
                                          <p:val>
                                            <p:strVal val="#ppt_w"/>
                                          </p:val>
                                        </p:tav>
                                      </p:tavLst>
                                    </p:anim>
                                    <p:anim calcmode="lin" valueType="num">
                                      <p:cBhvr>
                                        <p:cTn id="20" dur="3000" fill="hold"/>
                                        <p:tgtEl>
                                          <p:spTgt spid="4"/>
                                        </p:tgtEl>
                                        <p:attrNameLst>
                                          <p:attrName>ppt_h</p:attrName>
                                        </p:attrNameLst>
                                      </p:cBhvr>
                                      <p:tavLst>
                                        <p:tav tm="0">
                                          <p:val>
                                            <p:fltVal val="0"/>
                                          </p:val>
                                        </p:tav>
                                        <p:tav tm="100000">
                                          <p:val>
                                            <p:strVal val="#ppt_h"/>
                                          </p:val>
                                        </p:tav>
                                      </p:tavLst>
                                    </p:anim>
                                    <p:anim calcmode="lin" valueType="num">
                                      <p:cBhvr>
                                        <p:cTn id="21" dur="3000" fill="hold"/>
                                        <p:tgtEl>
                                          <p:spTgt spid="4"/>
                                        </p:tgtEl>
                                        <p:attrNameLst>
                                          <p:attrName>ppt_x</p:attrName>
                                        </p:attrNameLst>
                                      </p:cBhvr>
                                      <p:tavLst>
                                        <p:tav tm="0" fmla="#ppt_x+(cos(-2*pi*(1-$))*-#ppt_x-sin(-2*pi*(1-$))*(1-#ppt_y))*(1-$)">
                                          <p:val>
                                            <p:fltVal val="0"/>
                                          </p:val>
                                        </p:tav>
                                        <p:tav tm="100000">
                                          <p:val>
                                            <p:fltVal val="1"/>
                                          </p:val>
                                        </p:tav>
                                      </p:tavLst>
                                    </p:anim>
                                    <p:anim calcmode="lin" valueType="num">
                                      <p:cBhvr>
                                        <p:cTn id="22" dur="3000" fill="hold"/>
                                        <p:tgtEl>
                                          <p:spTgt spid="4"/>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3000" fill="hold"/>
                                        <p:tgtEl>
                                          <p:spTgt spid="5"/>
                                        </p:tgtEl>
                                        <p:attrNameLst>
                                          <p:attrName>ppt_w</p:attrName>
                                        </p:attrNameLst>
                                      </p:cBhvr>
                                      <p:tavLst>
                                        <p:tav tm="0">
                                          <p:val>
                                            <p:fltVal val="0"/>
                                          </p:val>
                                        </p:tav>
                                        <p:tav tm="100000">
                                          <p:val>
                                            <p:strVal val="#ppt_w"/>
                                          </p:val>
                                        </p:tav>
                                      </p:tavLst>
                                    </p:anim>
                                    <p:anim calcmode="lin" valueType="num">
                                      <p:cBhvr>
                                        <p:cTn id="26" dur="3000" fill="hold"/>
                                        <p:tgtEl>
                                          <p:spTgt spid="5"/>
                                        </p:tgtEl>
                                        <p:attrNameLst>
                                          <p:attrName>ppt_h</p:attrName>
                                        </p:attrNameLst>
                                      </p:cBhvr>
                                      <p:tavLst>
                                        <p:tav tm="0">
                                          <p:val>
                                            <p:fltVal val="0"/>
                                          </p:val>
                                        </p:tav>
                                        <p:tav tm="100000">
                                          <p:val>
                                            <p:strVal val="#ppt_h"/>
                                          </p:val>
                                        </p:tav>
                                      </p:tavLst>
                                    </p:anim>
                                    <p:anim calcmode="lin" valueType="num">
                                      <p:cBhvr>
                                        <p:cTn id="27" dur="3000" fill="hold"/>
                                        <p:tgtEl>
                                          <p:spTgt spid="5"/>
                                        </p:tgtEl>
                                        <p:attrNameLst>
                                          <p:attrName>ppt_x</p:attrName>
                                        </p:attrNameLst>
                                      </p:cBhvr>
                                      <p:tavLst>
                                        <p:tav tm="0" fmla="#ppt_x+(cos(-2*pi*(1-$))*-#ppt_x-sin(-2*pi*(1-$))*(1-#ppt_y))*(1-$)">
                                          <p:val>
                                            <p:fltVal val="0"/>
                                          </p:val>
                                        </p:tav>
                                        <p:tav tm="100000">
                                          <p:val>
                                            <p:fltVal val="1"/>
                                          </p:val>
                                        </p:tav>
                                      </p:tavLst>
                                    </p:anim>
                                    <p:anim calcmode="lin" valueType="num">
                                      <p:cBhvr>
                                        <p:cTn id="28" dur="3000" fill="hold"/>
                                        <p:tgtEl>
                                          <p:spTgt spid="5"/>
                                        </p:tgtEl>
                                        <p:attrNameLst>
                                          <p:attrName>ppt_y</p:attrName>
                                        </p:attrNameLst>
                                      </p:cBhvr>
                                      <p:tavLst>
                                        <p:tav tm="0" fmla="#ppt_y+(sin(-2*pi*(1-$))*-#ppt_x+cos(-2*pi*(1-$))*(1-#ppt_y))*(1-$)">
                                          <p:val>
                                            <p:fltVal val="0"/>
                                          </p:val>
                                        </p:tav>
                                        <p:tav tm="100000">
                                          <p:val>
                                            <p:fltVal val="1"/>
                                          </p:val>
                                        </p:tav>
                                      </p:tavLst>
                                    </p:anim>
                                  </p:childTnLst>
                                </p:cTn>
                              </p:par>
                              <p:par>
                                <p:cTn id="29" presetID="15" presetClass="entr" presetSubtype="0"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3000" fill="hold"/>
                                        <p:tgtEl>
                                          <p:spTgt spid="6"/>
                                        </p:tgtEl>
                                        <p:attrNameLst>
                                          <p:attrName>ppt_w</p:attrName>
                                        </p:attrNameLst>
                                      </p:cBhvr>
                                      <p:tavLst>
                                        <p:tav tm="0">
                                          <p:val>
                                            <p:fltVal val="0"/>
                                          </p:val>
                                        </p:tav>
                                        <p:tav tm="100000">
                                          <p:val>
                                            <p:strVal val="#ppt_w"/>
                                          </p:val>
                                        </p:tav>
                                      </p:tavLst>
                                    </p:anim>
                                    <p:anim calcmode="lin" valueType="num">
                                      <p:cBhvr>
                                        <p:cTn id="32" dur="3000" fill="hold"/>
                                        <p:tgtEl>
                                          <p:spTgt spid="6"/>
                                        </p:tgtEl>
                                        <p:attrNameLst>
                                          <p:attrName>ppt_h</p:attrName>
                                        </p:attrNameLst>
                                      </p:cBhvr>
                                      <p:tavLst>
                                        <p:tav tm="0">
                                          <p:val>
                                            <p:fltVal val="0"/>
                                          </p:val>
                                        </p:tav>
                                        <p:tav tm="100000">
                                          <p:val>
                                            <p:strVal val="#ppt_h"/>
                                          </p:val>
                                        </p:tav>
                                      </p:tavLst>
                                    </p:anim>
                                    <p:anim calcmode="lin" valueType="num">
                                      <p:cBhvr>
                                        <p:cTn id="33" dur="3000" fill="hold"/>
                                        <p:tgtEl>
                                          <p:spTgt spid="6"/>
                                        </p:tgtEl>
                                        <p:attrNameLst>
                                          <p:attrName>ppt_x</p:attrName>
                                        </p:attrNameLst>
                                      </p:cBhvr>
                                      <p:tavLst>
                                        <p:tav tm="0" fmla="#ppt_x+(cos(-2*pi*(1-$))*-#ppt_x-sin(-2*pi*(1-$))*(1-#ppt_y))*(1-$)">
                                          <p:val>
                                            <p:fltVal val="0"/>
                                          </p:val>
                                        </p:tav>
                                        <p:tav tm="100000">
                                          <p:val>
                                            <p:fltVal val="1"/>
                                          </p:val>
                                        </p:tav>
                                      </p:tavLst>
                                    </p:anim>
                                    <p:anim calcmode="lin" valueType="num">
                                      <p:cBhvr>
                                        <p:cTn id="34" dur="3000" fill="hold"/>
                                        <p:tgtEl>
                                          <p:spTgt spid="6"/>
                                        </p:tgtEl>
                                        <p:attrNameLst>
                                          <p:attrName>ppt_y</p:attrName>
                                        </p:attrNameLst>
                                      </p:cBhvr>
                                      <p:tavLst>
                                        <p:tav tm="0" fmla="#ppt_y+(sin(-2*pi*(1-$))*-#ppt_x+cos(-2*pi*(1-$))*(1-#ppt_y))*(1-$)">
                                          <p:val>
                                            <p:fltVal val="0"/>
                                          </p:val>
                                        </p:tav>
                                        <p:tav tm="100000">
                                          <p:val>
                                            <p:fltVal val="1"/>
                                          </p:val>
                                        </p:tav>
                                      </p:tavLst>
                                    </p:anim>
                                  </p:childTnLst>
                                </p:cTn>
                              </p:par>
                              <p:par>
                                <p:cTn id="35" presetID="15" presetClass="entr" presetSubtype="0"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p:cTn id="37" dur="3000" fill="hold"/>
                                        <p:tgtEl>
                                          <p:spTgt spid="15"/>
                                        </p:tgtEl>
                                        <p:attrNameLst>
                                          <p:attrName>ppt_w</p:attrName>
                                        </p:attrNameLst>
                                      </p:cBhvr>
                                      <p:tavLst>
                                        <p:tav tm="0">
                                          <p:val>
                                            <p:fltVal val="0"/>
                                          </p:val>
                                        </p:tav>
                                        <p:tav tm="100000">
                                          <p:val>
                                            <p:strVal val="#ppt_w"/>
                                          </p:val>
                                        </p:tav>
                                      </p:tavLst>
                                    </p:anim>
                                    <p:anim calcmode="lin" valueType="num">
                                      <p:cBhvr>
                                        <p:cTn id="38" dur="3000" fill="hold"/>
                                        <p:tgtEl>
                                          <p:spTgt spid="15"/>
                                        </p:tgtEl>
                                        <p:attrNameLst>
                                          <p:attrName>ppt_h</p:attrName>
                                        </p:attrNameLst>
                                      </p:cBhvr>
                                      <p:tavLst>
                                        <p:tav tm="0">
                                          <p:val>
                                            <p:fltVal val="0"/>
                                          </p:val>
                                        </p:tav>
                                        <p:tav tm="100000">
                                          <p:val>
                                            <p:strVal val="#ppt_h"/>
                                          </p:val>
                                        </p:tav>
                                      </p:tavLst>
                                    </p:anim>
                                    <p:anim calcmode="lin" valueType="num">
                                      <p:cBhvr>
                                        <p:cTn id="39" dur="3000" fill="hold"/>
                                        <p:tgtEl>
                                          <p:spTgt spid="15"/>
                                        </p:tgtEl>
                                        <p:attrNameLst>
                                          <p:attrName>ppt_x</p:attrName>
                                        </p:attrNameLst>
                                      </p:cBhvr>
                                      <p:tavLst>
                                        <p:tav tm="0" fmla="#ppt_x+(cos(-2*pi*(1-$))*-#ppt_x-sin(-2*pi*(1-$))*(1-#ppt_y))*(1-$)">
                                          <p:val>
                                            <p:fltVal val="0"/>
                                          </p:val>
                                        </p:tav>
                                        <p:tav tm="100000">
                                          <p:val>
                                            <p:fltVal val="1"/>
                                          </p:val>
                                        </p:tav>
                                      </p:tavLst>
                                    </p:anim>
                                    <p:anim calcmode="lin" valueType="num">
                                      <p:cBhvr>
                                        <p:cTn id="40" dur="3000" fill="hold"/>
                                        <p:tgtEl>
                                          <p:spTgt spid="15"/>
                                        </p:tgtEl>
                                        <p:attrNameLst>
                                          <p:attrName>ppt_y</p:attrName>
                                        </p:attrNameLst>
                                      </p:cBhvr>
                                      <p:tavLst>
                                        <p:tav tm="0" fmla="#ppt_y+(sin(-2*pi*(1-$))*-#ppt_x+cos(-2*pi*(1-$))*(1-#ppt_y))*(1-$)">
                                          <p:val>
                                            <p:fltVal val="0"/>
                                          </p:val>
                                        </p:tav>
                                        <p:tav tm="100000">
                                          <p:val>
                                            <p:fltVal val="1"/>
                                          </p:val>
                                        </p:tav>
                                      </p:tavLst>
                                    </p:anim>
                                  </p:childTnLst>
                                </p:cTn>
                              </p:par>
                              <p:par>
                                <p:cTn id="41" presetID="15" presetClass="entr" presetSubtype="0" fill="hold" nodeType="with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p:cTn id="43" dur="3000" fill="hold"/>
                                        <p:tgtEl>
                                          <p:spTgt spid="19"/>
                                        </p:tgtEl>
                                        <p:attrNameLst>
                                          <p:attrName>ppt_w</p:attrName>
                                        </p:attrNameLst>
                                      </p:cBhvr>
                                      <p:tavLst>
                                        <p:tav tm="0">
                                          <p:val>
                                            <p:fltVal val="0"/>
                                          </p:val>
                                        </p:tav>
                                        <p:tav tm="100000">
                                          <p:val>
                                            <p:strVal val="#ppt_w"/>
                                          </p:val>
                                        </p:tav>
                                      </p:tavLst>
                                    </p:anim>
                                    <p:anim calcmode="lin" valueType="num">
                                      <p:cBhvr>
                                        <p:cTn id="44" dur="3000" fill="hold"/>
                                        <p:tgtEl>
                                          <p:spTgt spid="19"/>
                                        </p:tgtEl>
                                        <p:attrNameLst>
                                          <p:attrName>ppt_h</p:attrName>
                                        </p:attrNameLst>
                                      </p:cBhvr>
                                      <p:tavLst>
                                        <p:tav tm="0">
                                          <p:val>
                                            <p:fltVal val="0"/>
                                          </p:val>
                                        </p:tav>
                                        <p:tav tm="100000">
                                          <p:val>
                                            <p:strVal val="#ppt_h"/>
                                          </p:val>
                                        </p:tav>
                                      </p:tavLst>
                                    </p:anim>
                                    <p:anim calcmode="lin" valueType="num">
                                      <p:cBhvr>
                                        <p:cTn id="45" dur="3000" fill="hold"/>
                                        <p:tgtEl>
                                          <p:spTgt spid="19"/>
                                        </p:tgtEl>
                                        <p:attrNameLst>
                                          <p:attrName>ppt_x</p:attrName>
                                        </p:attrNameLst>
                                      </p:cBhvr>
                                      <p:tavLst>
                                        <p:tav tm="0" fmla="#ppt_x+(cos(-2*pi*(1-$))*-#ppt_x-sin(-2*pi*(1-$))*(1-#ppt_y))*(1-$)">
                                          <p:val>
                                            <p:fltVal val="0"/>
                                          </p:val>
                                        </p:tav>
                                        <p:tav tm="100000">
                                          <p:val>
                                            <p:fltVal val="1"/>
                                          </p:val>
                                        </p:tav>
                                      </p:tavLst>
                                    </p:anim>
                                    <p:anim calcmode="lin" valueType="num">
                                      <p:cBhvr>
                                        <p:cTn id="46" dur="3000" fill="hold"/>
                                        <p:tgtEl>
                                          <p:spTgt spid="19"/>
                                        </p:tgtEl>
                                        <p:attrNameLst>
                                          <p:attrName>ppt_y</p:attrName>
                                        </p:attrNameLst>
                                      </p:cBhvr>
                                      <p:tavLst>
                                        <p:tav tm="0" fmla="#ppt_y+(sin(-2*pi*(1-$))*-#ppt_x+cos(-2*pi*(1-$))*(1-#ppt_y))*(1-$)">
                                          <p:val>
                                            <p:fltVal val="0"/>
                                          </p:val>
                                        </p:tav>
                                        <p:tav tm="100000">
                                          <p:val>
                                            <p:fltVal val="1"/>
                                          </p:val>
                                        </p:tav>
                                      </p:tavLst>
                                    </p:anim>
                                  </p:childTnLst>
                                </p:cTn>
                              </p:par>
                              <p:par>
                                <p:cTn id="47" presetID="15" presetClass="entr" presetSubtype="0" fill="hold" grpId="0" nodeType="with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p:cTn id="49" dur="3000" fill="hold"/>
                                        <p:tgtEl>
                                          <p:spTgt spid="8"/>
                                        </p:tgtEl>
                                        <p:attrNameLst>
                                          <p:attrName>ppt_w</p:attrName>
                                        </p:attrNameLst>
                                      </p:cBhvr>
                                      <p:tavLst>
                                        <p:tav tm="0">
                                          <p:val>
                                            <p:fltVal val="0"/>
                                          </p:val>
                                        </p:tav>
                                        <p:tav tm="100000">
                                          <p:val>
                                            <p:strVal val="#ppt_w"/>
                                          </p:val>
                                        </p:tav>
                                      </p:tavLst>
                                    </p:anim>
                                    <p:anim calcmode="lin" valueType="num">
                                      <p:cBhvr>
                                        <p:cTn id="50" dur="3000" fill="hold"/>
                                        <p:tgtEl>
                                          <p:spTgt spid="8"/>
                                        </p:tgtEl>
                                        <p:attrNameLst>
                                          <p:attrName>ppt_h</p:attrName>
                                        </p:attrNameLst>
                                      </p:cBhvr>
                                      <p:tavLst>
                                        <p:tav tm="0">
                                          <p:val>
                                            <p:fltVal val="0"/>
                                          </p:val>
                                        </p:tav>
                                        <p:tav tm="100000">
                                          <p:val>
                                            <p:strVal val="#ppt_h"/>
                                          </p:val>
                                        </p:tav>
                                      </p:tavLst>
                                    </p:anim>
                                    <p:anim calcmode="lin" valueType="num">
                                      <p:cBhvr>
                                        <p:cTn id="51" dur="3000" fill="hold"/>
                                        <p:tgtEl>
                                          <p:spTgt spid="8"/>
                                        </p:tgtEl>
                                        <p:attrNameLst>
                                          <p:attrName>ppt_x</p:attrName>
                                        </p:attrNameLst>
                                      </p:cBhvr>
                                      <p:tavLst>
                                        <p:tav tm="0" fmla="#ppt_x+(cos(-2*pi*(1-$))*-#ppt_x-sin(-2*pi*(1-$))*(1-#ppt_y))*(1-$)">
                                          <p:val>
                                            <p:fltVal val="0"/>
                                          </p:val>
                                        </p:tav>
                                        <p:tav tm="100000">
                                          <p:val>
                                            <p:fltVal val="1"/>
                                          </p:val>
                                        </p:tav>
                                      </p:tavLst>
                                    </p:anim>
                                    <p:anim calcmode="lin" valueType="num">
                                      <p:cBhvr>
                                        <p:cTn id="52" dur="3000" fill="hold"/>
                                        <p:tgtEl>
                                          <p:spTgt spid="8"/>
                                        </p:tgtEl>
                                        <p:attrNameLst>
                                          <p:attrName>ppt_y</p:attrName>
                                        </p:attrNameLst>
                                      </p:cBhvr>
                                      <p:tavLst>
                                        <p:tav tm="0" fmla="#ppt_y+(sin(-2*pi*(1-$))*-#ppt_x+cos(-2*pi*(1-$))*(1-#ppt_y))*(1-$)">
                                          <p:val>
                                            <p:fltVal val="0"/>
                                          </p:val>
                                        </p:tav>
                                        <p:tav tm="100000">
                                          <p:val>
                                            <p:fltVal val="1"/>
                                          </p:val>
                                        </p:tav>
                                      </p:tavLst>
                                    </p:anim>
                                  </p:childTnLst>
                                </p:cTn>
                              </p:par>
                              <p:par>
                                <p:cTn id="53" presetID="15" presetClass="entr" presetSubtype="0" fill="hold" grpId="0" nodeType="with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p:cTn id="55" dur="3000" fill="hold"/>
                                        <p:tgtEl>
                                          <p:spTgt spid="9"/>
                                        </p:tgtEl>
                                        <p:attrNameLst>
                                          <p:attrName>ppt_w</p:attrName>
                                        </p:attrNameLst>
                                      </p:cBhvr>
                                      <p:tavLst>
                                        <p:tav tm="0">
                                          <p:val>
                                            <p:fltVal val="0"/>
                                          </p:val>
                                        </p:tav>
                                        <p:tav tm="100000">
                                          <p:val>
                                            <p:strVal val="#ppt_w"/>
                                          </p:val>
                                        </p:tav>
                                      </p:tavLst>
                                    </p:anim>
                                    <p:anim calcmode="lin" valueType="num">
                                      <p:cBhvr>
                                        <p:cTn id="56" dur="3000" fill="hold"/>
                                        <p:tgtEl>
                                          <p:spTgt spid="9"/>
                                        </p:tgtEl>
                                        <p:attrNameLst>
                                          <p:attrName>ppt_h</p:attrName>
                                        </p:attrNameLst>
                                      </p:cBhvr>
                                      <p:tavLst>
                                        <p:tav tm="0">
                                          <p:val>
                                            <p:fltVal val="0"/>
                                          </p:val>
                                        </p:tav>
                                        <p:tav tm="100000">
                                          <p:val>
                                            <p:strVal val="#ppt_h"/>
                                          </p:val>
                                        </p:tav>
                                      </p:tavLst>
                                    </p:anim>
                                    <p:anim calcmode="lin" valueType="num">
                                      <p:cBhvr>
                                        <p:cTn id="57" dur="3000" fill="hold"/>
                                        <p:tgtEl>
                                          <p:spTgt spid="9"/>
                                        </p:tgtEl>
                                        <p:attrNameLst>
                                          <p:attrName>ppt_x</p:attrName>
                                        </p:attrNameLst>
                                      </p:cBhvr>
                                      <p:tavLst>
                                        <p:tav tm="0" fmla="#ppt_x+(cos(-2*pi*(1-$))*-#ppt_x-sin(-2*pi*(1-$))*(1-#ppt_y))*(1-$)">
                                          <p:val>
                                            <p:fltVal val="0"/>
                                          </p:val>
                                        </p:tav>
                                        <p:tav tm="100000">
                                          <p:val>
                                            <p:fltVal val="1"/>
                                          </p:val>
                                        </p:tav>
                                      </p:tavLst>
                                    </p:anim>
                                    <p:anim calcmode="lin" valueType="num">
                                      <p:cBhvr>
                                        <p:cTn id="58" dur="3000" fill="hold"/>
                                        <p:tgtEl>
                                          <p:spTgt spid="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0"/>
            <a:ext cx="7280910" cy="1143000"/>
          </a:xfrm>
        </p:spPr>
        <p:txBody>
          <a:bodyPr>
            <a:noAutofit/>
          </a:bodyPr>
          <a:lstStyle/>
          <a:p>
            <a:r>
              <a:rPr lang="ru-RU" sz="18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ea typeface="+mn-ea"/>
                <a:cs typeface="Times New Roman" pitchFamily="18" charset="0"/>
              </a:rPr>
              <a:t/>
            </a:r>
            <a:br>
              <a:rPr lang="ru-RU" sz="18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ea typeface="+mn-ea"/>
                <a:cs typeface="Times New Roman" pitchFamily="18" charset="0"/>
              </a:rPr>
            </a:br>
            <a:r>
              <a:rPr lang="ky-KG" sz="1800" b="1" cap="all" dirty="0" smtClean="0">
                <a:latin typeface="Times New Roman" pitchFamily="18" charset="0"/>
                <a:ea typeface="+mn-ea"/>
                <a:cs typeface="Times New Roman" pitchFamily="18" charset="0"/>
              </a:rPr>
              <a:t>Биримдик мүчөлөрүнүн  </a:t>
            </a:r>
            <a:r>
              <a:rPr lang="ru-RU" sz="1800" b="1" cap="all" dirty="0" err="1" smtClean="0">
                <a:latin typeface="Times New Roman" pitchFamily="18" charset="0"/>
                <a:ea typeface="+mn-ea"/>
                <a:cs typeface="Times New Roman" pitchFamily="18" charset="0"/>
              </a:rPr>
              <a:t>Агроөнөр </a:t>
            </a:r>
            <a:r>
              <a:rPr lang="ru-RU" sz="1800" b="1" cap="all" dirty="0" smtClean="0">
                <a:latin typeface="Times New Roman" pitchFamily="18" charset="0"/>
                <a:ea typeface="+mn-ea"/>
                <a:cs typeface="Times New Roman" pitchFamily="18" charset="0"/>
              </a:rPr>
              <a:t>жай  </a:t>
            </a:r>
            <a:br>
              <a:rPr lang="ru-RU" sz="1800" b="1" cap="all" dirty="0" smtClean="0">
                <a:latin typeface="Times New Roman" pitchFamily="18" charset="0"/>
                <a:ea typeface="+mn-ea"/>
                <a:cs typeface="Times New Roman" pitchFamily="18" charset="0"/>
              </a:rPr>
            </a:br>
            <a:r>
              <a:rPr lang="ky-KG" sz="1800" b="1" cap="all" dirty="0" smtClean="0">
                <a:latin typeface="Times New Roman" pitchFamily="18" charset="0"/>
                <a:ea typeface="+mn-ea"/>
                <a:cs typeface="Times New Roman" pitchFamily="18" charset="0"/>
              </a:rPr>
              <a:t>саясатын ишке ашыруу боюнча </a:t>
            </a:r>
            <a:br>
              <a:rPr lang="ky-KG" sz="1800" b="1" cap="all" dirty="0" smtClean="0">
                <a:latin typeface="Times New Roman" pitchFamily="18" charset="0"/>
                <a:ea typeface="+mn-ea"/>
                <a:cs typeface="Times New Roman" pitchFamily="18" charset="0"/>
              </a:rPr>
            </a:br>
            <a:r>
              <a:rPr lang="ky-KG" sz="1800" b="1" cap="all" dirty="0" smtClean="0">
                <a:latin typeface="Times New Roman" pitchFamily="18" charset="0"/>
                <a:ea typeface="+mn-ea"/>
                <a:cs typeface="Times New Roman" pitchFamily="18" charset="0"/>
              </a:rPr>
              <a:t>иш-чаралардын планы</a:t>
            </a:r>
            <a:endParaRPr lang="ru-RU" sz="1800" b="1" cap="all" dirty="0">
              <a:latin typeface="Times New Roman" pitchFamily="18" charset="0"/>
              <a:ea typeface="+mn-ea"/>
              <a:cs typeface="Times New Roman" pitchFamily="18" charset="0"/>
            </a:endParaRPr>
          </a:p>
        </p:txBody>
      </p:sp>
      <p:graphicFrame>
        <p:nvGraphicFramePr>
          <p:cNvPr id="6" name="Содержимое 5"/>
          <p:cNvGraphicFramePr>
            <a:graphicFrameLocks noGrp="1"/>
          </p:cNvGraphicFramePr>
          <p:nvPr>
            <p:ph idx="1"/>
            <p:extLst>
              <p:ext uri="{D42A27DB-BD31-4B8C-83A1-F6EECF244321}">
                <p14:modId xmlns:p14="http://schemas.microsoft.com/office/powerpoint/2010/main" val="417879406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Рисунок 3" descr="1502684637_eaes2.jpeg"/>
          <p:cNvPicPr>
            <a:picLocks noChangeAspect="1"/>
          </p:cNvPicPr>
          <p:nvPr/>
        </p:nvPicPr>
        <p:blipFill>
          <a:blip r:embed="rId7" cstate="print"/>
          <a:stretch>
            <a:fillRect/>
          </a:stretch>
        </p:blipFill>
        <p:spPr>
          <a:xfrm>
            <a:off x="7795260" y="-1"/>
            <a:ext cx="1348739" cy="1051561"/>
          </a:xfrm>
          <a:prstGeom prst="rect">
            <a:avLst/>
          </a:prstGeom>
        </p:spPr>
      </p:pic>
      <p:pic>
        <p:nvPicPr>
          <p:cNvPr id="5" name="Picture 6" descr="Logo-копи"/>
          <p:cNvPicPr preferRelativeResize="0">
            <a:picLocks noChangeAspect="1" noChangeArrowheads="1"/>
          </p:cNvPicPr>
          <p:nvPr/>
        </p:nvPicPr>
        <p:blipFill>
          <a:blip r:embed="rId8" cstate="print"/>
          <a:srcRect/>
          <a:stretch>
            <a:fillRect/>
          </a:stretch>
        </p:blipFill>
        <p:spPr bwMode="auto">
          <a:xfrm>
            <a:off x="0" y="0"/>
            <a:ext cx="1588770" cy="1259735"/>
          </a:xfrm>
          <a:prstGeom prst="rect">
            <a:avLst/>
          </a:prstGeom>
          <a:noFill/>
          <a:ln w="9525">
            <a:noFill/>
            <a:miter lim="800000"/>
            <a:headEnd/>
            <a:tailEnd/>
          </a:ln>
        </p:spPr>
      </p:pic>
    </p:spTree>
    <p:extLst>
      <p:ext uri="{BB962C8B-B14F-4D97-AF65-F5344CB8AC3E}">
        <p14:creationId xmlns:p14="http://schemas.microsoft.com/office/powerpoint/2010/main" val="1732756916"/>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2108" y="172995"/>
            <a:ext cx="6671722" cy="1173891"/>
          </a:xfrm>
        </p:spPr>
        <p:txBody>
          <a:bodyPr>
            <a:noAutofit/>
          </a:bodyPr>
          <a:lstStyle/>
          <a:p>
            <a:pPr lvl="0"/>
            <a:r>
              <a:rPr lang="ru-RU" sz="18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ea typeface="+mn-ea"/>
                <a:cs typeface="Times New Roman" pitchFamily="18" charset="0"/>
              </a:rPr>
              <a:t/>
            </a:r>
            <a:br>
              <a:rPr lang="ru-RU" sz="18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ea typeface="+mn-ea"/>
                <a:cs typeface="Times New Roman" pitchFamily="18" charset="0"/>
              </a:rPr>
            </a:br>
            <a:r>
              <a:rPr lang="ky-KG" sz="2000" b="1" dirty="0" smtClean="0">
                <a:latin typeface="Times New Roman" pitchFamily="18" charset="0"/>
                <a:cs typeface="Times New Roman" pitchFamily="18" charset="0"/>
              </a:rPr>
              <a:t>Сезгич айыл чарба </a:t>
            </a:r>
            <a:r>
              <a:rPr lang="en-US" sz="2000" b="1" dirty="0" smtClean="0">
                <a:latin typeface="Times New Roman" pitchFamily="18" charset="0"/>
                <a:cs typeface="Times New Roman" pitchFamily="18" charset="0"/>
              </a:rPr>
              <a:t> </a:t>
            </a:r>
            <a:r>
              <a:rPr lang="ky-KG" sz="2000" b="1" dirty="0" smtClean="0">
                <a:latin typeface="Times New Roman" pitchFamily="18" charset="0"/>
                <a:cs typeface="Times New Roman" pitchFamily="18" charset="0"/>
              </a:rPr>
              <a:t>товарлар  боюнча  </a:t>
            </a:r>
            <a:r>
              <a:rPr lang="ru-RU" sz="2000" b="1" dirty="0" err="1" smtClean="0">
                <a:latin typeface="Times New Roman" pitchFamily="18" charset="0"/>
                <a:cs typeface="Times New Roman" pitchFamily="18" charset="0"/>
              </a:rPr>
              <a:t>интеграцияны</a:t>
            </a:r>
            <a:r>
              <a:rPr lang="ru-RU"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жана </a:t>
            </a:r>
            <a:r>
              <a:rPr lang="en-US"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кооперацияны</a:t>
            </a:r>
            <a:r>
              <a:rPr lang="en-US" sz="2000" b="1"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өнүктүрүү</a:t>
            </a:r>
            <a:br>
              <a:rPr lang="ru-RU" sz="2000" b="1" dirty="0" smtClean="0">
                <a:latin typeface="Times New Roman" pitchFamily="18" charset="0"/>
                <a:cs typeface="Times New Roman" pitchFamily="18" charset="0"/>
              </a:rPr>
            </a:br>
            <a:r>
              <a:rPr lang="ru-RU" sz="1800" b="1" cap="all" dirty="0" smtClean="0">
                <a:ln w="9000" cmpd="sng">
                  <a:prstDash val="solid"/>
                </a:ln>
                <a:effectLst>
                  <a:reflection blurRad="12700" stA="28000" endPos="45000" dist="1000" dir="5400000" sy="-100000" algn="bl" rotWithShape="0"/>
                </a:effectLst>
                <a:latin typeface="Times New Roman" pitchFamily="18" charset="0"/>
                <a:cs typeface="Times New Roman" pitchFamily="18" charset="0"/>
              </a:rPr>
              <a:t/>
            </a:r>
            <a:br>
              <a:rPr lang="ru-RU" sz="1800" b="1" cap="all" dirty="0" smtClean="0">
                <a:ln w="9000" cmpd="sng">
                  <a:prstDash val="solid"/>
                </a:ln>
                <a:effectLst>
                  <a:reflection blurRad="12700" stA="28000" endPos="45000" dist="1000" dir="5400000" sy="-100000" algn="bl" rotWithShape="0"/>
                </a:effectLst>
                <a:latin typeface="Times New Roman" pitchFamily="18" charset="0"/>
                <a:cs typeface="Times New Roman" pitchFamily="18" charset="0"/>
              </a:rPr>
            </a:br>
            <a:endParaRPr lang="ru-RU" sz="18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itchFamily="18" charset="0"/>
              <a:ea typeface="+mn-ea"/>
              <a:cs typeface="Times New Roman" pitchFamily="18" charset="0"/>
            </a:endParaRPr>
          </a:p>
        </p:txBody>
      </p:sp>
      <p:graphicFrame>
        <p:nvGraphicFramePr>
          <p:cNvPr id="8" name="Содержимое 7"/>
          <p:cNvGraphicFramePr>
            <a:graphicFrameLocks noGrp="1"/>
          </p:cNvGraphicFramePr>
          <p:nvPr>
            <p:ph idx="1"/>
          </p:nvPr>
        </p:nvGraphicFramePr>
        <p:xfrm>
          <a:off x="285750" y="1600200"/>
          <a:ext cx="8721090" cy="41948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Рисунок 3" descr="1502684637_eaes2.jpeg"/>
          <p:cNvPicPr>
            <a:picLocks noChangeAspect="1"/>
          </p:cNvPicPr>
          <p:nvPr/>
        </p:nvPicPr>
        <p:blipFill>
          <a:blip r:embed="rId7" cstate="print"/>
          <a:stretch>
            <a:fillRect/>
          </a:stretch>
        </p:blipFill>
        <p:spPr>
          <a:xfrm>
            <a:off x="7795260" y="-1"/>
            <a:ext cx="1348739" cy="1051561"/>
          </a:xfrm>
          <a:prstGeom prst="rect">
            <a:avLst/>
          </a:prstGeom>
        </p:spPr>
      </p:pic>
      <p:pic>
        <p:nvPicPr>
          <p:cNvPr id="5" name="Picture 6" descr="Logo-копи"/>
          <p:cNvPicPr preferRelativeResize="0">
            <a:picLocks noChangeAspect="1" noChangeArrowheads="1"/>
          </p:cNvPicPr>
          <p:nvPr/>
        </p:nvPicPr>
        <p:blipFill>
          <a:blip r:embed="rId8" cstate="print"/>
          <a:srcRect/>
          <a:stretch>
            <a:fillRect/>
          </a:stretch>
        </p:blipFill>
        <p:spPr bwMode="auto">
          <a:xfrm>
            <a:off x="-197090" y="0"/>
            <a:ext cx="1588770" cy="1259735"/>
          </a:xfrm>
          <a:prstGeom prst="rect">
            <a:avLst/>
          </a:prstGeom>
          <a:noFill/>
          <a:ln w="9525">
            <a:noFill/>
            <a:miter lim="800000"/>
            <a:headEnd/>
            <a:tailEnd/>
          </a:ln>
        </p:spPr>
      </p:pic>
    </p:spTree>
    <p:extLst>
      <p:ext uri="{BB962C8B-B14F-4D97-AF65-F5344CB8AC3E}">
        <p14:creationId xmlns:p14="http://schemas.microsoft.com/office/powerpoint/2010/main" val="3622595067"/>
      </p:ext>
    </p:extLst>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from="(-#ppt_w/2)" to="(#ppt_x)" calcmode="lin" valueType="num">
                                      <p:cBhvr>
                                        <p:cTn id="7" dur="600" fill="hold">
                                          <p:stCondLst>
                                            <p:cond delay="0"/>
                                          </p:stCondLst>
                                        </p:cTn>
                                        <p:tgtEl>
                                          <p:spTgt spid="8"/>
                                        </p:tgtEl>
                                        <p:attrNameLst>
                                          <p:attrName>ppt_x</p:attrName>
                                        </p:attrNameLst>
                                      </p:cBhvr>
                                    </p:anim>
                                    <p:anim from="0" to="-1.0" calcmode="lin" valueType="num">
                                      <p:cBhvr>
                                        <p:cTn id="8" dur="200" decel="50000" autoRev="1" fill="hold">
                                          <p:stCondLst>
                                            <p:cond delay="600"/>
                                          </p:stCondLst>
                                        </p:cTn>
                                        <p:tgtEl>
                                          <p:spTgt spid="8"/>
                                        </p:tgtEl>
                                        <p:attrNameLst>
                                          <p:attrName>xshear</p:attrName>
                                        </p:attrNameLst>
                                      </p:cBhvr>
                                    </p:anim>
                                    <p:animScale>
                                      <p:cBhvr>
                                        <p:cTn id="9" dur="200" decel="100000" autoRev="1" fill="hold">
                                          <p:stCondLst>
                                            <p:cond delay="600"/>
                                          </p:stCondLst>
                                        </p:cTn>
                                        <p:tgtEl>
                                          <p:spTgt spid="8"/>
                                        </p:tgtEl>
                                      </p:cBhvr>
                                      <p:from x="100000" y="100000"/>
                                      <p:to x="80000" y="100000"/>
                                    </p:animScale>
                                    <p:anim by="(#ppt_h/3+#ppt_w*0.1)" calcmode="lin" valueType="num">
                                      <p:cBhvr additive="sum">
                                        <p:cTn id="10" dur="200" decel="100000" autoRev="1" fill="hold">
                                          <p:stCondLst>
                                            <p:cond delay="600"/>
                                          </p:stCondLst>
                                        </p:cTn>
                                        <p:tgtEl>
                                          <p:spTgt spid="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91946" y="223326"/>
            <a:ext cx="6571060" cy="1011115"/>
          </a:xfrm>
        </p:spPr>
        <p:txBody>
          <a:bodyPr>
            <a:normAutofit/>
          </a:bodyPr>
          <a:lstStyle/>
          <a:p>
            <a:pPr algn="ctr"/>
            <a:r>
              <a:rPr lang="ru-RU" sz="2000" b="1" dirty="0" smtClean="0">
                <a:latin typeface="Times New Roman" pitchFamily="18" charset="0"/>
                <a:cs typeface="Times New Roman" pitchFamily="18" charset="0"/>
              </a:rPr>
              <a:t>Кыргыз Республикасынын  Евразия </a:t>
            </a:r>
            <a:br>
              <a:rPr lang="ru-RU" sz="2000" b="1" dirty="0" smtClean="0">
                <a:latin typeface="Times New Roman" pitchFamily="18" charset="0"/>
                <a:cs typeface="Times New Roman" pitchFamily="18" charset="0"/>
              </a:rPr>
            </a:br>
            <a:r>
              <a:rPr lang="ru-RU" sz="2000" b="1" dirty="0" smtClean="0">
                <a:latin typeface="Times New Roman" pitchFamily="18" charset="0"/>
                <a:cs typeface="Times New Roman" pitchFamily="18" charset="0"/>
              </a:rPr>
              <a:t>экономикалык </a:t>
            </a:r>
            <a:r>
              <a:rPr lang="ru-RU" sz="2000" b="1" dirty="0" err="1" smtClean="0">
                <a:latin typeface="Times New Roman" pitchFamily="18" charset="0"/>
                <a:cs typeface="Times New Roman" pitchFamily="18" charset="0"/>
              </a:rPr>
              <a:t>биримдигине</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киргендеги</a:t>
            </a:r>
            <a:r>
              <a:rPr lang="ru-RU" sz="2000" b="1" dirty="0" smtClean="0">
                <a:latin typeface="Times New Roman" pitchFamily="18" charset="0"/>
                <a:cs typeface="Times New Roman" pitchFamily="18" charset="0"/>
              </a:rPr>
              <a:t>  </a:t>
            </a:r>
            <a:br>
              <a:rPr lang="ru-RU" sz="2000" b="1" dirty="0" smtClean="0">
                <a:latin typeface="Times New Roman" pitchFamily="18" charset="0"/>
                <a:cs typeface="Times New Roman" pitchFamily="18" charset="0"/>
              </a:rPr>
            </a:br>
            <a:r>
              <a:rPr lang="ru-RU" sz="2000" b="1" dirty="0" err="1" smtClean="0">
                <a:latin typeface="Times New Roman" pitchFamily="18" charset="0"/>
                <a:cs typeface="Times New Roman" pitchFamily="18" charset="0"/>
              </a:rPr>
              <a:t>жагымдуу</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жактары</a:t>
            </a:r>
            <a:endParaRPr lang="ru-RU" sz="2000" b="1" dirty="0">
              <a:latin typeface="Times New Roman" pitchFamily="18" charset="0"/>
              <a:cs typeface="Times New Roman" pitchFamily="18" charset="0"/>
            </a:endParaRPr>
          </a:p>
        </p:txBody>
      </p:sp>
      <p:pic>
        <p:nvPicPr>
          <p:cNvPr id="4" name="Рисунок 3" descr="1502684637_eaes2.jpeg"/>
          <p:cNvPicPr>
            <a:picLocks noChangeAspect="1"/>
          </p:cNvPicPr>
          <p:nvPr/>
        </p:nvPicPr>
        <p:blipFill>
          <a:blip r:embed="rId2" cstate="print"/>
          <a:stretch>
            <a:fillRect/>
          </a:stretch>
        </p:blipFill>
        <p:spPr>
          <a:xfrm>
            <a:off x="7578090" y="20978"/>
            <a:ext cx="1531620" cy="1202031"/>
          </a:xfrm>
          <a:prstGeom prst="rect">
            <a:avLst/>
          </a:prstGeom>
        </p:spPr>
      </p:pic>
      <p:pic>
        <p:nvPicPr>
          <p:cNvPr id="5" name="Picture 6" descr="Logo-копи"/>
          <p:cNvPicPr preferRelativeResize="0">
            <a:picLocks noChangeAspect="1" noChangeArrowheads="1"/>
          </p:cNvPicPr>
          <p:nvPr/>
        </p:nvPicPr>
        <p:blipFill>
          <a:blip r:embed="rId3" cstate="print"/>
          <a:srcRect/>
          <a:stretch>
            <a:fillRect/>
          </a:stretch>
        </p:blipFill>
        <p:spPr bwMode="auto">
          <a:xfrm>
            <a:off x="-194310" y="0"/>
            <a:ext cx="1947286" cy="1440180"/>
          </a:xfrm>
          <a:prstGeom prst="rect">
            <a:avLst/>
          </a:prstGeom>
          <a:noFill/>
          <a:ln w="9525">
            <a:noFill/>
            <a:miter lim="800000"/>
            <a:headEnd/>
            <a:tailEnd/>
          </a:ln>
        </p:spPr>
      </p:pic>
      <p:graphicFrame>
        <p:nvGraphicFramePr>
          <p:cNvPr id="12" name="Схема 11"/>
          <p:cNvGraphicFramePr/>
          <p:nvPr>
            <p:extLst>
              <p:ext uri="{D42A27DB-BD31-4B8C-83A1-F6EECF244321}">
                <p14:modId xmlns:p14="http://schemas.microsoft.com/office/powerpoint/2010/main" val="386579016"/>
              </p:ext>
            </p:extLst>
          </p:nvPr>
        </p:nvGraphicFramePr>
        <p:xfrm>
          <a:off x="169596" y="1198606"/>
          <a:ext cx="8826123" cy="582003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951760580"/>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360"/>
                                          </p:val>
                                        </p:tav>
                                        <p:tav tm="100000">
                                          <p:val>
                                            <p:fltVal val="0"/>
                                          </p:val>
                                        </p:tav>
                                      </p:tavLst>
                                    </p:anim>
                                    <p:animEffect transition="in" filter="fade">
                                      <p:cBhvr>
                                        <p:cTn id="1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91946" y="223326"/>
            <a:ext cx="6571060" cy="1011115"/>
          </a:xfrm>
        </p:spPr>
        <p:txBody>
          <a:bodyPr>
            <a:normAutofit/>
          </a:bodyPr>
          <a:lstStyle/>
          <a:p>
            <a:pPr algn="ctr"/>
            <a:r>
              <a:rPr lang="ru-RU" sz="2000" b="1" dirty="0" smtClean="0">
                <a:latin typeface="Times New Roman" panose="02020603050405020304" pitchFamily="18" charset="0"/>
                <a:cs typeface="Times New Roman" panose="02020603050405020304" pitchFamily="18" charset="0"/>
              </a:rPr>
              <a:t>Кыргыз Республикасынын  Евразия </a:t>
            </a:r>
            <a:br>
              <a:rPr lang="ru-RU" sz="2000" b="1" dirty="0" smtClean="0">
                <a:latin typeface="Times New Roman" panose="02020603050405020304" pitchFamily="18" charset="0"/>
                <a:cs typeface="Times New Roman" panose="02020603050405020304" pitchFamily="18" charset="0"/>
              </a:rPr>
            </a:br>
            <a:r>
              <a:rPr lang="ru-RU" sz="2000" b="1" dirty="0" smtClean="0">
                <a:latin typeface="Times New Roman" panose="02020603050405020304" pitchFamily="18" charset="0"/>
                <a:cs typeface="Times New Roman" panose="02020603050405020304" pitchFamily="18" charset="0"/>
              </a:rPr>
              <a:t>экономикалык </a:t>
            </a:r>
            <a:r>
              <a:rPr lang="ru-RU" sz="2000" b="1" dirty="0" err="1" smtClean="0">
                <a:latin typeface="Times New Roman" panose="02020603050405020304" pitchFamily="18" charset="0"/>
                <a:cs typeface="Times New Roman" panose="02020603050405020304" pitchFamily="18" charset="0"/>
              </a:rPr>
              <a:t>биримдигине</a:t>
            </a:r>
            <a:r>
              <a:rPr lang="ru-RU" sz="2000" b="1" dirty="0" smtClean="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киргендеги</a:t>
            </a:r>
            <a:r>
              <a:rPr lang="ru-RU" sz="2000" b="1" dirty="0" smtClean="0">
                <a:latin typeface="Times New Roman" panose="02020603050405020304" pitchFamily="18" charset="0"/>
                <a:cs typeface="Times New Roman" panose="02020603050405020304" pitchFamily="18" charset="0"/>
              </a:rPr>
              <a:t>  </a:t>
            </a:r>
            <a:br>
              <a:rPr lang="ru-RU" sz="2000" b="1" dirty="0" smtClean="0">
                <a:latin typeface="Times New Roman" panose="02020603050405020304" pitchFamily="18" charset="0"/>
                <a:cs typeface="Times New Roman" panose="02020603050405020304" pitchFamily="18" charset="0"/>
              </a:rPr>
            </a:br>
            <a:r>
              <a:rPr lang="ru-RU" sz="2000" b="1" dirty="0" err="1" smtClean="0">
                <a:latin typeface="Times New Roman" panose="02020603050405020304" pitchFamily="18" charset="0"/>
                <a:cs typeface="Times New Roman" panose="02020603050405020304" pitchFamily="18" charset="0"/>
              </a:rPr>
              <a:t>жагымдуу</a:t>
            </a:r>
            <a:r>
              <a:rPr lang="ru-RU" sz="2000" b="1" dirty="0" smtClean="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жактары</a:t>
            </a:r>
            <a:endParaRPr lang="ru-RU" sz="2000" b="1" dirty="0">
              <a:latin typeface="Times New Roman" panose="02020603050405020304" pitchFamily="18" charset="0"/>
              <a:cs typeface="Times New Roman" panose="02020603050405020304" pitchFamily="18" charset="0"/>
            </a:endParaRPr>
          </a:p>
        </p:txBody>
      </p:sp>
      <p:pic>
        <p:nvPicPr>
          <p:cNvPr id="4" name="Рисунок 3" descr="1502684637_eaes2.jpeg"/>
          <p:cNvPicPr>
            <a:picLocks noChangeAspect="1"/>
          </p:cNvPicPr>
          <p:nvPr/>
        </p:nvPicPr>
        <p:blipFill>
          <a:blip r:embed="rId2" cstate="print"/>
          <a:stretch>
            <a:fillRect/>
          </a:stretch>
        </p:blipFill>
        <p:spPr>
          <a:xfrm>
            <a:off x="7578090" y="20978"/>
            <a:ext cx="1531620" cy="1202031"/>
          </a:xfrm>
          <a:prstGeom prst="rect">
            <a:avLst/>
          </a:prstGeom>
        </p:spPr>
      </p:pic>
      <p:pic>
        <p:nvPicPr>
          <p:cNvPr id="5" name="Picture 6" descr="Logo-копи"/>
          <p:cNvPicPr preferRelativeResize="0">
            <a:picLocks noChangeAspect="1" noChangeArrowheads="1"/>
          </p:cNvPicPr>
          <p:nvPr/>
        </p:nvPicPr>
        <p:blipFill>
          <a:blip r:embed="rId3" cstate="print"/>
          <a:srcRect/>
          <a:stretch>
            <a:fillRect/>
          </a:stretch>
        </p:blipFill>
        <p:spPr bwMode="auto">
          <a:xfrm>
            <a:off x="-194310" y="0"/>
            <a:ext cx="1947286" cy="1440180"/>
          </a:xfrm>
          <a:prstGeom prst="rect">
            <a:avLst/>
          </a:prstGeom>
          <a:noFill/>
          <a:ln w="9525">
            <a:noFill/>
            <a:miter lim="800000"/>
            <a:headEnd/>
            <a:tailEnd/>
          </a:ln>
        </p:spPr>
      </p:pic>
      <p:graphicFrame>
        <p:nvGraphicFramePr>
          <p:cNvPr id="12" name="Схема 11"/>
          <p:cNvGraphicFramePr/>
          <p:nvPr>
            <p:extLst>
              <p:ext uri="{D42A27DB-BD31-4B8C-83A1-F6EECF244321}">
                <p14:modId xmlns:p14="http://schemas.microsoft.com/office/powerpoint/2010/main" val="3867683636"/>
              </p:ext>
            </p:extLst>
          </p:nvPr>
        </p:nvGraphicFramePr>
        <p:xfrm>
          <a:off x="834390" y="1397000"/>
          <a:ext cx="7578090" cy="478663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951760580"/>
      </p:ext>
    </p:extLst>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ppt_x</p:attrName>
                                        </p:attrNameLst>
                                      </p:cBhvr>
                                      <p:tavLst>
                                        <p:tav tm="0">
                                          <p:val>
                                            <p:strVal val="#ppt_x-.2"/>
                                          </p:val>
                                        </p:tav>
                                        <p:tav tm="100000">
                                          <p:val>
                                            <p:strVal val="#ppt_x"/>
                                          </p:val>
                                        </p:tav>
                                      </p:tavLst>
                                    </p:anim>
                                    <p:anim calcmode="lin" valueType="num">
                                      <p:cBhvr>
                                        <p:cTn id="8"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9"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AsOne/>
      </p:bldGraphic>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3026</TotalTime>
  <Words>948</Words>
  <Application>Microsoft Office PowerPoint</Application>
  <PresentationFormat>Экран (4:3)</PresentationFormat>
  <Paragraphs>172</Paragraphs>
  <Slides>15</Slides>
  <Notes>4</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Презентация PowerPoint</vt:lpstr>
      <vt:lpstr>Презентация PowerPoint</vt:lpstr>
      <vt:lpstr>Презентация PowerPoint</vt:lpstr>
      <vt:lpstr>ЖЕЭК, ӨАК, ЕЭК  иштерин  уюштуруу</vt:lpstr>
      <vt:lpstr>Евразия экономикалык   комиссиясынын структурасы</vt:lpstr>
      <vt:lpstr> Биримдик мүчөлөрүнүн  Агроөнөр жай   саясатын ишке ашыруу боюнча  иш-чаралардын планы</vt:lpstr>
      <vt:lpstr> Сезгич айыл чарба  товарлар  боюнча  интеграцияны  жана  кооперацияны өнүктүрүү  </vt:lpstr>
      <vt:lpstr>Кыргыз Республикасынын  Евразия  экономикалык биримдигине киргендеги   жагымдуу жактары</vt:lpstr>
      <vt:lpstr>Кыргыз Республикасынын  Евразия  экономикалык биримдигине киргендеги   жагымдуу жактары</vt:lpstr>
      <vt:lpstr>2018-жылдын  I жарым жылындагы  аткарылган негизги багыттар</vt:lpstr>
      <vt:lpstr>Презентация PowerPoint</vt:lpstr>
      <vt:lpstr>Презентация PowerPoint</vt:lpstr>
      <vt:lpstr>16  багыттар боюнча жумушчу топтор</vt:lpstr>
      <vt:lpstr>Сезгич айыл чарба азыктары  боюнча жумушчу топтору</vt:lpstr>
      <vt:lpstr>Презентация PowerPoint</vt:lpstr>
    </vt:vector>
  </TitlesOfParts>
  <Company>diakov.net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Отдел по работе с ЕАЭС и вопросам ВТО МСХППМ КР</dc:title>
  <dc:creator>RePack by Diakov</dc:creator>
  <cp:lastModifiedBy>RePack by Diakov</cp:lastModifiedBy>
  <cp:revision>470</cp:revision>
  <cp:lastPrinted>2018-07-23T10:18:04Z</cp:lastPrinted>
  <dcterms:created xsi:type="dcterms:W3CDTF">2018-05-30T08:06:34Z</dcterms:created>
  <dcterms:modified xsi:type="dcterms:W3CDTF">2018-08-17T03:49:46Z</dcterms:modified>
</cp:coreProperties>
</file>