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30"/>
  </p:notesMasterIdLst>
  <p:sldIdLst>
    <p:sldId id="256" r:id="rId2"/>
    <p:sldId id="257" r:id="rId3"/>
    <p:sldId id="258" r:id="rId4"/>
    <p:sldId id="259" r:id="rId5"/>
    <p:sldId id="262" r:id="rId6"/>
    <p:sldId id="261" r:id="rId7"/>
    <p:sldId id="263" r:id="rId8"/>
    <p:sldId id="265" r:id="rId9"/>
    <p:sldId id="293" r:id="rId10"/>
    <p:sldId id="277" r:id="rId11"/>
    <p:sldId id="289" r:id="rId12"/>
    <p:sldId id="290" r:id="rId13"/>
    <p:sldId id="264" r:id="rId14"/>
    <p:sldId id="267" r:id="rId15"/>
    <p:sldId id="298" r:id="rId16"/>
    <p:sldId id="285" r:id="rId17"/>
    <p:sldId id="266" r:id="rId18"/>
    <p:sldId id="276" r:id="rId19"/>
    <p:sldId id="270" r:id="rId20"/>
    <p:sldId id="283" r:id="rId21"/>
    <p:sldId id="284" r:id="rId22"/>
    <p:sldId id="294" r:id="rId23"/>
    <p:sldId id="297" r:id="rId24"/>
    <p:sldId id="287" r:id="rId25"/>
    <p:sldId id="295" r:id="rId26"/>
    <p:sldId id="280" r:id="rId27"/>
    <p:sldId id="286" r:id="rId28"/>
    <p:sldId id="288" r:id="rId2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71" autoAdjust="0"/>
    <p:restoredTop sz="94660"/>
  </p:normalViewPr>
  <p:slideViewPr>
    <p:cSldViewPr>
      <p:cViewPr>
        <p:scale>
          <a:sx n="73" d="100"/>
          <a:sy n="73" d="100"/>
        </p:scale>
        <p:origin x="-126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F15DF8-14F3-4E42-ABDB-9F8D264682EB}"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ky-KG"/>
        </a:p>
      </dgm:t>
    </dgm:pt>
    <dgm:pt modelId="{80D6AB64-D594-48E2-B22D-9118BD66370D}">
      <dgm:prSet phldrT="[Текст]" custT="1"/>
      <dgm:spPr/>
      <dgm:t>
        <a:bodyPr/>
        <a:lstStyle/>
        <a:p>
          <a:r>
            <a:rPr lang="ky-KG" sz="2000" dirty="0" smtClean="0">
              <a:latin typeface="Times New Roman" panose="02020603050405020304" pitchFamily="18" charset="0"/>
              <a:cs typeface="Times New Roman" panose="02020603050405020304" pitchFamily="18" charset="0"/>
            </a:rPr>
            <a:t>Бактериалдык күйүк </a:t>
          </a:r>
          <a:endParaRPr lang="ky-KG" sz="2000" dirty="0">
            <a:latin typeface="Times New Roman" panose="02020603050405020304" pitchFamily="18" charset="0"/>
            <a:cs typeface="Times New Roman" panose="02020603050405020304" pitchFamily="18" charset="0"/>
          </a:endParaRPr>
        </a:p>
      </dgm:t>
    </dgm:pt>
    <dgm:pt modelId="{1A3EBD8F-16D7-4426-9872-31280A6E7CF3}" type="parTrans" cxnId="{68456C4E-497A-4F07-B1AD-6B781E62A549}">
      <dgm:prSet/>
      <dgm:spPr/>
      <dgm:t>
        <a:bodyPr/>
        <a:lstStyle/>
        <a:p>
          <a:endParaRPr lang="ky-KG"/>
        </a:p>
      </dgm:t>
    </dgm:pt>
    <dgm:pt modelId="{252AA592-5440-4B17-9055-FB1B04CB181E}" type="sibTrans" cxnId="{68456C4E-497A-4F07-B1AD-6B781E62A549}">
      <dgm:prSet/>
      <dgm:spPr/>
      <dgm:t>
        <a:bodyPr/>
        <a:lstStyle/>
        <a:p>
          <a:endParaRPr lang="ky-KG"/>
        </a:p>
      </dgm:t>
    </dgm:pt>
    <dgm:pt modelId="{906F8239-1E5F-439B-BFC1-F1791C7FFF2B}">
      <dgm:prSet phldrT="[Текст]" custT="1"/>
      <dgm:spPr/>
      <dgm:t>
        <a:bodyPr/>
        <a:lstStyle/>
        <a:p>
          <a:r>
            <a:rPr lang="ky-KG" sz="2000" dirty="0" smtClean="0">
              <a:latin typeface="Times New Roman" panose="02020603050405020304" pitchFamily="18" charset="0"/>
              <a:cs typeface="Times New Roman" panose="02020603050405020304" pitchFamily="18" charset="0"/>
            </a:rPr>
            <a:t>Бутоо мезгилинде</a:t>
          </a:r>
          <a:endParaRPr lang="ky-KG" sz="2000" dirty="0">
            <a:latin typeface="Times New Roman" panose="02020603050405020304" pitchFamily="18" charset="0"/>
            <a:cs typeface="Times New Roman" panose="02020603050405020304" pitchFamily="18" charset="0"/>
          </a:endParaRPr>
        </a:p>
      </dgm:t>
    </dgm:pt>
    <dgm:pt modelId="{86C4B03A-67D9-4055-9293-ABFBBC96DC3E}" type="parTrans" cxnId="{C7886E99-37A1-46CC-8C34-85801A7B2582}">
      <dgm:prSet/>
      <dgm:spPr/>
      <dgm:t>
        <a:bodyPr/>
        <a:lstStyle/>
        <a:p>
          <a:endParaRPr lang="ky-KG"/>
        </a:p>
      </dgm:t>
    </dgm:pt>
    <dgm:pt modelId="{3EE27A0D-1303-4035-9666-1AFE2E102D0B}" type="sibTrans" cxnId="{C7886E99-37A1-46CC-8C34-85801A7B2582}">
      <dgm:prSet/>
      <dgm:spPr/>
      <dgm:t>
        <a:bodyPr/>
        <a:lstStyle/>
        <a:p>
          <a:endParaRPr lang="ky-KG"/>
        </a:p>
      </dgm:t>
    </dgm:pt>
    <dgm:pt modelId="{0445423C-D45C-4235-9D70-AC785F338DD9}">
      <dgm:prSet phldrT="[Текст]" custT="1"/>
      <dgm:spPr/>
      <dgm:t>
        <a:bodyPr/>
        <a:lstStyle/>
        <a:p>
          <a:r>
            <a:rPr lang="ky-KG" sz="2000" b="0" i="0" dirty="0" smtClean="0">
              <a:latin typeface="Times New Roman" panose="02020603050405020304" pitchFamily="18" charset="0"/>
              <a:cs typeface="Times New Roman" panose="02020603050405020304" pitchFamily="18" charset="0"/>
            </a:rPr>
            <a:t>Гүлдөө учурунда</a:t>
          </a:r>
          <a:endParaRPr lang="ky-KG" sz="2000" b="0" i="0" dirty="0">
            <a:latin typeface="Times New Roman" panose="02020603050405020304" pitchFamily="18" charset="0"/>
            <a:cs typeface="Times New Roman" panose="02020603050405020304" pitchFamily="18" charset="0"/>
          </a:endParaRPr>
        </a:p>
      </dgm:t>
    </dgm:pt>
    <dgm:pt modelId="{5A9208C2-3B59-4052-AA11-C4D295B0CC8D}" type="parTrans" cxnId="{FA1F669E-E906-42A9-A91D-CD105088C5D7}">
      <dgm:prSet/>
      <dgm:spPr/>
      <dgm:t>
        <a:bodyPr/>
        <a:lstStyle/>
        <a:p>
          <a:endParaRPr lang="ky-KG"/>
        </a:p>
      </dgm:t>
    </dgm:pt>
    <dgm:pt modelId="{B88C3B5C-F2CD-4BF3-9AF9-AD9AAEEA4585}" type="sibTrans" cxnId="{FA1F669E-E906-42A9-A91D-CD105088C5D7}">
      <dgm:prSet/>
      <dgm:spPr/>
      <dgm:t>
        <a:bodyPr/>
        <a:lstStyle/>
        <a:p>
          <a:endParaRPr lang="ky-KG"/>
        </a:p>
      </dgm:t>
    </dgm:pt>
    <dgm:pt modelId="{45BC2571-9E41-42C5-A9CA-03F1DA58795F}">
      <dgm:prSet phldrT="[Текст]" custT="1"/>
      <dgm:spPr/>
      <dgm:t>
        <a:bodyPr/>
        <a:lstStyle/>
        <a:p>
          <a:r>
            <a:rPr lang="ru-RU" sz="2000" dirty="0" smtClean="0">
              <a:latin typeface="Times New Roman" panose="02020603050405020304" pitchFamily="18" charset="0"/>
              <a:cs typeface="Times New Roman" panose="02020603050405020304" pitchFamily="18" charset="0"/>
            </a:rPr>
            <a:t>Козу карындык  оорулар пайда болгондо.</a:t>
          </a:r>
          <a:endParaRPr lang="ky-KG" sz="2000" dirty="0">
            <a:latin typeface="Times New Roman" panose="02020603050405020304" pitchFamily="18" charset="0"/>
            <a:cs typeface="Times New Roman" panose="02020603050405020304" pitchFamily="18" charset="0"/>
          </a:endParaRPr>
        </a:p>
      </dgm:t>
    </dgm:pt>
    <dgm:pt modelId="{EFBA0A73-4F22-41A5-BA0D-5439D9A21E23}" type="parTrans" cxnId="{227C2849-E0CE-4214-961F-8F5F13265681}">
      <dgm:prSet/>
      <dgm:spPr/>
      <dgm:t>
        <a:bodyPr/>
        <a:lstStyle/>
        <a:p>
          <a:endParaRPr lang="ky-KG"/>
        </a:p>
      </dgm:t>
    </dgm:pt>
    <dgm:pt modelId="{C5E33A2E-7919-4EBB-99DA-CB662B2AEE1C}" type="sibTrans" cxnId="{227C2849-E0CE-4214-961F-8F5F13265681}">
      <dgm:prSet/>
      <dgm:spPr/>
      <dgm:t>
        <a:bodyPr/>
        <a:lstStyle/>
        <a:p>
          <a:endParaRPr lang="ky-KG"/>
        </a:p>
      </dgm:t>
    </dgm:pt>
    <dgm:pt modelId="{48EED459-8D58-4DB4-8102-5CD8D5AB9E42}">
      <dgm:prSet phldrT="[Текст]" custT="1"/>
      <dgm:spPr/>
      <dgm:t>
        <a:bodyPr/>
        <a:lstStyle/>
        <a:p>
          <a:r>
            <a:rPr lang="ky-KG" sz="2000" dirty="0" smtClean="0">
              <a:latin typeface="Times New Roman" panose="02020603050405020304" pitchFamily="18" charset="0"/>
              <a:cs typeface="Times New Roman" panose="02020603050405020304" pitchFamily="18" charset="0"/>
            </a:rPr>
            <a:t>Катуу шамал, жамгыр</a:t>
          </a:r>
          <a:br>
            <a:rPr lang="ky-KG" sz="2000" dirty="0" smtClean="0">
              <a:latin typeface="Times New Roman" panose="02020603050405020304" pitchFamily="18" charset="0"/>
              <a:cs typeface="Times New Roman" panose="02020603050405020304" pitchFamily="18" charset="0"/>
            </a:rPr>
          </a:br>
          <a:r>
            <a:rPr lang="ky-KG" sz="2000" dirty="0" smtClean="0">
              <a:latin typeface="Times New Roman" panose="02020603050405020304" pitchFamily="18" charset="0"/>
              <a:cs typeface="Times New Roman" panose="02020603050405020304" pitchFamily="18" charset="0"/>
            </a:rPr>
            <a:t>дан кийин</a:t>
          </a:r>
          <a:endParaRPr lang="ky-KG" sz="2000" dirty="0">
            <a:latin typeface="Times New Roman" panose="02020603050405020304" pitchFamily="18" charset="0"/>
            <a:cs typeface="Times New Roman" panose="02020603050405020304" pitchFamily="18" charset="0"/>
          </a:endParaRPr>
        </a:p>
      </dgm:t>
    </dgm:pt>
    <dgm:pt modelId="{E45AFD57-191A-4F0C-9235-C51806F8365D}" type="parTrans" cxnId="{239CBE1E-A133-4C7F-B8FE-6E8B9D868315}">
      <dgm:prSet/>
      <dgm:spPr/>
      <dgm:t>
        <a:bodyPr/>
        <a:lstStyle/>
        <a:p>
          <a:endParaRPr lang="ky-KG"/>
        </a:p>
      </dgm:t>
    </dgm:pt>
    <dgm:pt modelId="{CE3AFCC2-26E0-4D52-A124-F37DEB24D28D}" type="sibTrans" cxnId="{239CBE1E-A133-4C7F-B8FE-6E8B9D868315}">
      <dgm:prSet/>
      <dgm:spPr/>
      <dgm:t>
        <a:bodyPr/>
        <a:lstStyle/>
        <a:p>
          <a:endParaRPr lang="ky-KG"/>
        </a:p>
      </dgm:t>
    </dgm:pt>
    <dgm:pt modelId="{38F6D2B6-2B09-4939-A500-5A5E778D3280}">
      <dgm:prSet custT="1"/>
      <dgm:spPr/>
      <dgm:t>
        <a:bodyPr/>
        <a:lstStyle/>
        <a:p>
          <a:pPr algn="ctr"/>
          <a:endParaRPr lang="ky-KG" sz="900" baseline="0" dirty="0" smtClean="0"/>
        </a:p>
        <a:p>
          <a:pPr algn="ctr"/>
          <a:r>
            <a:rPr lang="ky-KG" sz="2000" dirty="0" smtClean="0">
              <a:latin typeface="Times New Roman" panose="02020603050405020304" pitchFamily="18" charset="0"/>
              <a:cs typeface="Times New Roman" panose="02020603050405020304" pitchFamily="18" charset="0"/>
            </a:rPr>
            <a:t>Зыянкеч курт-кумурскадан  жабыркаган</a:t>
          </a:r>
          <a:br>
            <a:rPr lang="ky-KG" sz="2000" dirty="0" smtClean="0">
              <a:latin typeface="Times New Roman" panose="02020603050405020304" pitchFamily="18" charset="0"/>
              <a:cs typeface="Times New Roman" panose="02020603050405020304" pitchFamily="18" charset="0"/>
            </a:rPr>
          </a:br>
          <a:r>
            <a:rPr lang="ky-KG" sz="2000" dirty="0" smtClean="0">
              <a:latin typeface="Times New Roman" panose="02020603050405020304" pitchFamily="18" charset="0"/>
              <a:cs typeface="Times New Roman" panose="02020603050405020304" pitchFamily="18" charset="0"/>
            </a:rPr>
            <a:t>да</a:t>
          </a:r>
          <a:endParaRPr lang="ky-KG" sz="2000" dirty="0">
            <a:latin typeface="Times New Roman" panose="02020603050405020304" pitchFamily="18" charset="0"/>
            <a:cs typeface="Times New Roman" panose="02020603050405020304" pitchFamily="18" charset="0"/>
          </a:endParaRPr>
        </a:p>
      </dgm:t>
    </dgm:pt>
    <dgm:pt modelId="{0001884F-8C3F-4D9E-B973-9A8045D0AA4F}" type="parTrans" cxnId="{96B0678B-F4F4-4F37-99C8-80215F4AD568}">
      <dgm:prSet/>
      <dgm:spPr/>
      <dgm:t>
        <a:bodyPr/>
        <a:lstStyle/>
        <a:p>
          <a:endParaRPr lang="ky-KG"/>
        </a:p>
      </dgm:t>
    </dgm:pt>
    <dgm:pt modelId="{34EB0D60-A3AA-4E11-8727-19CD6190ADA3}" type="sibTrans" cxnId="{96B0678B-F4F4-4F37-99C8-80215F4AD568}">
      <dgm:prSet/>
      <dgm:spPr/>
      <dgm:t>
        <a:bodyPr/>
        <a:lstStyle/>
        <a:p>
          <a:endParaRPr lang="ky-KG"/>
        </a:p>
      </dgm:t>
    </dgm:pt>
    <dgm:pt modelId="{0CD10C1D-03CF-4A07-85B9-BA93389977D2}">
      <dgm:prSet custT="1"/>
      <dgm:spPr/>
      <dgm:t>
        <a:bodyPr/>
        <a:lstStyle/>
        <a:p>
          <a:r>
            <a:rPr lang="ky-KG" sz="2000" baseline="0" dirty="0" smtClean="0">
              <a:latin typeface="Times New Roman" panose="02020603050405020304" pitchFamily="18" charset="0"/>
              <a:cs typeface="Times New Roman" panose="02020603050405020304" pitchFamily="18" charset="0"/>
            </a:rPr>
            <a:t>Бутактардын күчтүү өсүү мезгилинде</a:t>
          </a:r>
          <a:endParaRPr lang="ky-KG" sz="2000" baseline="0" dirty="0">
            <a:latin typeface="Times New Roman" panose="02020603050405020304" pitchFamily="18" charset="0"/>
            <a:cs typeface="Times New Roman" panose="02020603050405020304" pitchFamily="18" charset="0"/>
          </a:endParaRPr>
        </a:p>
      </dgm:t>
    </dgm:pt>
    <dgm:pt modelId="{6C46FB10-A35E-4EC8-BDB5-20164720EE84}" type="parTrans" cxnId="{6E710057-FB14-45F0-9D0C-F67E766F0B7D}">
      <dgm:prSet/>
      <dgm:spPr/>
      <dgm:t>
        <a:bodyPr/>
        <a:lstStyle/>
        <a:p>
          <a:endParaRPr lang="ky-KG"/>
        </a:p>
      </dgm:t>
    </dgm:pt>
    <dgm:pt modelId="{1CBA98BF-BA72-4CEB-A065-925B3B47E3BF}" type="sibTrans" cxnId="{6E710057-FB14-45F0-9D0C-F67E766F0B7D}">
      <dgm:prSet/>
      <dgm:spPr/>
      <dgm:t>
        <a:bodyPr/>
        <a:lstStyle/>
        <a:p>
          <a:endParaRPr lang="ky-KG"/>
        </a:p>
      </dgm:t>
    </dgm:pt>
    <dgm:pt modelId="{EF5CDE44-7862-4CD0-B21A-0C218F854939}">
      <dgm:prSet/>
      <dgm:spPr/>
      <dgm:t>
        <a:bodyPr/>
        <a:lstStyle/>
        <a:p>
          <a:pPr algn="l"/>
          <a:endParaRPr lang="ky-KG" sz="700" dirty="0"/>
        </a:p>
      </dgm:t>
    </dgm:pt>
    <dgm:pt modelId="{5326BA0E-C1C7-400F-AE87-A8C2C4EC1399}" type="parTrans" cxnId="{E51F03F8-F67C-41EA-899F-F37A76ECA28C}">
      <dgm:prSet/>
      <dgm:spPr/>
      <dgm:t>
        <a:bodyPr/>
        <a:lstStyle/>
        <a:p>
          <a:endParaRPr lang="ky-KG"/>
        </a:p>
      </dgm:t>
    </dgm:pt>
    <dgm:pt modelId="{61235F24-DFA1-4443-8216-A791857D5654}" type="sibTrans" cxnId="{E51F03F8-F67C-41EA-899F-F37A76ECA28C}">
      <dgm:prSet/>
      <dgm:spPr/>
      <dgm:t>
        <a:bodyPr/>
        <a:lstStyle/>
        <a:p>
          <a:endParaRPr lang="ky-KG"/>
        </a:p>
      </dgm:t>
    </dgm:pt>
    <dgm:pt modelId="{39D964CE-2B14-473A-89DB-ABBB3F7476CA}" type="pres">
      <dgm:prSet presAssocID="{B3F15DF8-14F3-4E42-ABDB-9F8D264682EB}" presName="cycle" presStyleCnt="0">
        <dgm:presLayoutVars>
          <dgm:chMax val="1"/>
          <dgm:dir/>
          <dgm:animLvl val="ctr"/>
          <dgm:resizeHandles val="exact"/>
        </dgm:presLayoutVars>
      </dgm:prSet>
      <dgm:spPr/>
      <dgm:t>
        <a:bodyPr/>
        <a:lstStyle/>
        <a:p>
          <a:endParaRPr lang="ky-KG"/>
        </a:p>
      </dgm:t>
    </dgm:pt>
    <dgm:pt modelId="{86181B5E-90AF-43C3-9F95-BE87499569FE}" type="pres">
      <dgm:prSet presAssocID="{80D6AB64-D594-48E2-B22D-9118BD66370D}" presName="centerShape" presStyleLbl="node0" presStyleIdx="0" presStyleCnt="1" custScaleX="190098" custScaleY="119031"/>
      <dgm:spPr/>
      <dgm:t>
        <a:bodyPr/>
        <a:lstStyle/>
        <a:p>
          <a:endParaRPr lang="ky-KG"/>
        </a:p>
      </dgm:t>
    </dgm:pt>
    <dgm:pt modelId="{B23BC3B1-1863-4051-A246-10D5DA97854D}" type="pres">
      <dgm:prSet presAssocID="{86C4B03A-67D9-4055-9293-ABFBBC96DC3E}" presName="Name9" presStyleLbl="parChTrans1D2" presStyleIdx="0" presStyleCnt="6"/>
      <dgm:spPr/>
      <dgm:t>
        <a:bodyPr/>
        <a:lstStyle/>
        <a:p>
          <a:endParaRPr lang="ky-KG"/>
        </a:p>
      </dgm:t>
    </dgm:pt>
    <dgm:pt modelId="{DEB20B7B-56A9-4A33-B8D4-79B08A4B0C03}" type="pres">
      <dgm:prSet presAssocID="{86C4B03A-67D9-4055-9293-ABFBBC96DC3E}" presName="connTx" presStyleLbl="parChTrans1D2" presStyleIdx="0" presStyleCnt="6"/>
      <dgm:spPr/>
      <dgm:t>
        <a:bodyPr/>
        <a:lstStyle/>
        <a:p>
          <a:endParaRPr lang="ky-KG"/>
        </a:p>
      </dgm:t>
    </dgm:pt>
    <dgm:pt modelId="{9380B7F7-F2F6-4D5E-B3F5-49142709EA28}" type="pres">
      <dgm:prSet presAssocID="{906F8239-1E5F-439B-BFC1-F1791C7FFF2B}" presName="node" presStyleLbl="node1" presStyleIdx="0" presStyleCnt="6" custScaleX="116718" custRadScaleRad="101104" custRadScaleInc="2131">
        <dgm:presLayoutVars>
          <dgm:bulletEnabled val="1"/>
        </dgm:presLayoutVars>
      </dgm:prSet>
      <dgm:spPr/>
      <dgm:t>
        <a:bodyPr/>
        <a:lstStyle/>
        <a:p>
          <a:endParaRPr lang="ky-KG"/>
        </a:p>
      </dgm:t>
    </dgm:pt>
    <dgm:pt modelId="{FFF0DD6B-5675-413C-A87E-2C3219B49735}" type="pres">
      <dgm:prSet presAssocID="{5A9208C2-3B59-4052-AA11-C4D295B0CC8D}" presName="Name9" presStyleLbl="parChTrans1D2" presStyleIdx="1" presStyleCnt="6"/>
      <dgm:spPr/>
      <dgm:t>
        <a:bodyPr/>
        <a:lstStyle/>
        <a:p>
          <a:endParaRPr lang="ky-KG"/>
        </a:p>
      </dgm:t>
    </dgm:pt>
    <dgm:pt modelId="{6E7345E1-A836-4504-AFC3-C1B2287CCDF7}" type="pres">
      <dgm:prSet presAssocID="{5A9208C2-3B59-4052-AA11-C4D295B0CC8D}" presName="connTx" presStyleLbl="parChTrans1D2" presStyleIdx="1" presStyleCnt="6"/>
      <dgm:spPr/>
      <dgm:t>
        <a:bodyPr/>
        <a:lstStyle/>
        <a:p>
          <a:endParaRPr lang="ky-KG"/>
        </a:p>
      </dgm:t>
    </dgm:pt>
    <dgm:pt modelId="{6A9B5C62-6E97-4D0C-91E6-28261F48F97E}" type="pres">
      <dgm:prSet presAssocID="{0445423C-D45C-4235-9D70-AC785F338DD9}" presName="node" presStyleLbl="node1" presStyleIdx="1" presStyleCnt="6" custScaleX="144821" custRadScaleRad="181745" custRadScaleInc="35351">
        <dgm:presLayoutVars>
          <dgm:bulletEnabled val="1"/>
        </dgm:presLayoutVars>
      </dgm:prSet>
      <dgm:spPr/>
      <dgm:t>
        <a:bodyPr/>
        <a:lstStyle/>
        <a:p>
          <a:endParaRPr lang="ky-KG"/>
        </a:p>
      </dgm:t>
    </dgm:pt>
    <dgm:pt modelId="{1B2234E6-6E1D-4A37-8CFF-68DFB4378088}" type="pres">
      <dgm:prSet presAssocID="{EFBA0A73-4F22-41A5-BA0D-5439D9A21E23}" presName="Name9" presStyleLbl="parChTrans1D2" presStyleIdx="2" presStyleCnt="6"/>
      <dgm:spPr/>
      <dgm:t>
        <a:bodyPr/>
        <a:lstStyle/>
        <a:p>
          <a:endParaRPr lang="ky-KG"/>
        </a:p>
      </dgm:t>
    </dgm:pt>
    <dgm:pt modelId="{95D7F000-DE6A-4F38-829D-1FEA29AFB17B}" type="pres">
      <dgm:prSet presAssocID="{EFBA0A73-4F22-41A5-BA0D-5439D9A21E23}" presName="connTx" presStyleLbl="parChTrans1D2" presStyleIdx="2" presStyleCnt="6"/>
      <dgm:spPr/>
      <dgm:t>
        <a:bodyPr/>
        <a:lstStyle/>
        <a:p>
          <a:endParaRPr lang="ky-KG"/>
        </a:p>
      </dgm:t>
    </dgm:pt>
    <dgm:pt modelId="{B9F36502-9F46-4F9B-9C7F-1790F27A9D8E}" type="pres">
      <dgm:prSet presAssocID="{45BC2571-9E41-42C5-A9CA-03F1DA58795F}" presName="node" presStyleLbl="node1" presStyleIdx="2" presStyleCnt="6" custScaleX="152488" custScaleY="102816" custRadScaleRad="172702" custRadScaleInc="572577">
        <dgm:presLayoutVars>
          <dgm:bulletEnabled val="1"/>
        </dgm:presLayoutVars>
      </dgm:prSet>
      <dgm:spPr/>
      <dgm:t>
        <a:bodyPr/>
        <a:lstStyle/>
        <a:p>
          <a:endParaRPr lang="ky-KG"/>
        </a:p>
      </dgm:t>
    </dgm:pt>
    <dgm:pt modelId="{9F3374C8-B8EB-4510-B860-6199F20D346B}" type="pres">
      <dgm:prSet presAssocID="{0001884F-8C3F-4D9E-B973-9A8045D0AA4F}" presName="Name9" presStyleLbl="parChTrans1D2" presStyleIdx="3" presStyleCnt="6"/>
      <dgm:spPr/>
      <dgm:t>
        <a:bodyPr/>
        <a:lstStyle/>
        <a:p>
          <a:endParaRPr lang="ky-KG"/>
        </a:p>
      </dgm:t>
    </dgm:pt>
    <dgm:pt modelId="{945BC791-B91C-423F-86D0-B8CF9D7D19A2}" type="pres">
      <dgm:prSet presAssocID="{0001884F-8C3F-4D9E-B973-9A8045D0AA4F}" presName="connTx" presStyleLbl="parChTrans1D2" presStyleIdx="3" presStyleCnt="6"/>
      <dgm:spPr/>
      <dgm:t>
        <a:bodyPr/>
        <a:lstStyle/>
        <a:p>
          <a:endParaRPr lang="ky-KG"/>
        </a:p>
      </dgm:t>
    </dgm:pt>
    <dgm:pt modelId="{56DB55AB-25F7-4725-BAE5-7D8938B17442}" type="pres">
      <dgm:prSet presAssocID="{38F6D2B6-2B09-4939-A500-5A5E778D3280}" presName="node" presStyleLbl="node1" presStyleIdx="3" presStyleCnt="6" custScaleX="157519" custScaleY="101772" custRadScaleRad="170849" custRadScaleInc="226597">
        <dgm:presLayoutVars>
          <dgm:bulletEnabled val="1"/>
        </dgm:presLayoutVars>
      </dgm:prSet>
      <dgm:spPr/>
      <dgm:t>
        <a:bodyPr/>
        <a:lstStyle/>
        <a:p>
          <a:endParaRPr lang="ky-KG"/>
        </a:p>
      </dgm:t>
    </dgm:pt>
    <dgm:pt modelId="{00BECA6D-EFE4-43AB-BA48-0778953D9382}" type="pres">
      <dgm:prSet presAssocID="{6C46FB10-A35E-4EC8-BDB5-20164720EE84}" presName="Name9" presStyleLbl="parChTrans1D2" presStyleIdx="4" presStyleCnt="6"/>
      <dgm:spPr/>
      <dgm:t>
        <a:bodyPr/>
        <a:lstStyle/>
        <a:p>
          <a:endParaRPr lang="ky-KG"/>
        </a:p>
      </dgm:t>
    </dgm:pt>
    <dgm:pt modelId="{D7025807-2025-49A6-BB93-6D78FB366881}" type="pres">
      <dgm:prSet presAssocID="{6C46FB10-A35E-4EC8-BDB5-20164720EE84}" presName="connTx" presStyleLbl="parChTrans1D2" presStyleIdx="4" presStyleCnt="6"/>
      <dgm:spPr/>
      <dgm:t>
        <a:bodyPr/>
        <a:lstStyle/>
        <a:p>
          <a:endParaRPr lang="ky-KG"/>
        </a:p>
      </dgm:t>
    </dgm:pt>
    <dgm:pt modelId="{21CE52B5-3D9D-4DB8-B458-3F315465AE4C}" type="pres">
      <dgm:prSet presAssocID="{0CD10C1D-03CF-4A07-85B9-BA93389977D2}" presName="node" presStyleLbl="node1" presStyleIdx="4" presStyleCnt="6" custScaleX="148610" custScaleY="101092" custRadScaleRad="183663" custRadScaleInc="-436585">
        <dgm:presLayoutVars>
          <dgm:bulletEnabled val="1"/>
        </dgm:presLayoutVars>
      </dgm:prSet>
      <dgm:spPr/>
      <dgm:t>
        <a:bodyPr/>
        <a:lstStyle/>
        <a:p>
          <a:endParaRPr lang="ky-KG"/>
        </a:p>
      </dgm:t>
    </dgm:pt>
    <dgm:pt modelId="{181612A5-841E-49E6-B8AE-C9D94E35EEEB}" type="pres">
      <dgm:prSet presAssocID="{E45AFD57-191A-4F0C-9235-C51806F8365D}" presName="Name9" presStyleLbl="parChTrans1D2" presStyleIdx="5" presStyleCnt="6"/>
      <dgm:spPr/>
      <dgm:t>
        <a:bodyPr/>
        <a:lstStyle/>
        <a:p>
          <a:endParaRPr lang="ky-KG"/>
        </a:p>
      </dgm:t>
    </dgm:pt>
    <dgm:pt modelId="{0304F157-C318-4644-A73F-04032F41D2E6}" type="pres">
      <dgm:prSet presAssocID="{E45AFD57-191A-4F0C-9235-C51806F8365D}" presName="connTx" presStyleLbl="parChTrans1D2" presStyleIdx="5" presStyleCnt="6"/>
      <dgm:spPr/>
      <dgm:t>
        <a:bodyPr/>
        <a:lstStyle/>
        <a:p>
          <a:endParaRPr lang="ky-KG"/>
        </a:p>
      </dgm:t>
    </dgm:pt>
    <dgm:pt modelId="{6BB53BC3-815F-4D76-A7F2-E06BF5CDB3FD}" type="pres">
      <dgm:prSet presAssocID="{48EED459-8D58-4DB4-8102-5CD8D5AB9E42}" presName="node" presStyleLbl="node1" presStyleIdx="5" presStyleCnt="6" custScaleX="116361" custRadScaleRad="97201" custRadScaleInc="-402486">
        <dgm:presLayoutVars>
          <dgm:bulletEnabled val="1"/>
        </dgm:presLayoutVars>
      </dgm:prSet>
      <dgm:spPr/>
      <dgm:t>
        <a:bodyPr/>
        <a:lstStyle/>
        <a:p>
          <a:endParaRPr lang="ky-KG"/>
        </a:p>
      </dgm:t>
    </dgm:pt>
  </dgm:ptLst>
  <dgm:cxnLst>
    <dgm:cxn modelId="{D715B4AF-8A25-449E-87D2-316A0C7CD1ED}" type="presOf" srcId="{E45AFD57-191A-4F0C-9235-C51806F8365D}" destId="{0304F157-C318-4644-A73F-04032F41D2E6}" srcOrd="1" destOrd="0" presId="urn:microsoft.com/office/officeart/2005/8/layout/radial1"/>
    <dgm:cxn modelId="{300E2D43-A34E-4659-BA94-594D898035BD}" type="presOf" srcId="{0001884F-8C3F-4D9E-B973-9A8045D0AA4F}" destId="{9F3374C8-B8EB-4510-B860-6199F20D346B}" srcOrd="0" destOrd="0" presId="urn:microsoft.com/office/officeart/2005/8/layout/radial1"/>
    <dgm:cxn modelId="{69A0667B-80D0-4AA4-B9BF-2C9D11CE3670}" type="presOf" srcId="{0CD10C1D-03CF-4A07-85B9-BA93389977D2}" destId="{21CE52B5-3D9D-4DB8-B458-3F315465AE4C}" srcOrd="0" destOrd="0" presId="urn:microsoft.com/office/officeart/2005/8/layout/radial1"/>
    <dgm:cxn modelId="{7A2CC939-D844-4E82-B69B-DA67FA87EACC}" type="presOf" srcId="{38F6D2B6-2B09-4939-A500-5A5E778D3280}" destId="{56DB55AB-25F7-4725-BAE5-7D8938B17442}" srcOrd="0" destOrd="0" presId="urn:microsoft.com/office/officeart/2005/8/layout/radial1"/>
    <dgm:cxn modelId="{5688214D-2280-4A7E-B3D1-4BDB5897A53A}" type="presOf" srcId="{906F8239-1E5F-439B-BFC1-F1791C7FFF2B}" destId="{9380B7F7-F2F6-4D5E-B3F5-49142709EA28}" srcOrd="0" destOrd="0" presId="urn:microsoft.com/office/officeart/2005/8/layout/radial1"/>
    <dgm:cxn modelId="{C7886E99-37A1-46CC-8C34-85801A7B2582}" srcId="{80D6AB64-D594-48E2-B22D-9118BD66370D}" destId="{906F8239-1E5F-439B-BFC1-F1791C7FFF2B}" srcOrd="0" destOrd="0" parTransId="{86C4B03A-67D9-4055-9293-ABFBBC96DC3E}" sibTransId="{3EE27A0D-1303-4035-9666-1AFE2E102D0B}"/>
    <dgm:cxn modelId="{C2CD8400-FEF5-4B13-AC79-3467E1347CA5}" type="presOf" srcId="{48EED459-8D58-4DB4-8102-5CD8D5AB9E42}" destId="{6BB53BC3-815F-4D76-A7F2-E06BF5CDB3FD}" srcOrd="0" destOrd="0" presId="urn:microsoft.com/office/officeart/2005/8/layout/radial1"/>
    <dgm:cxn modelId="{F6F2C222-8EBD-460E-B160-14F03B108AD8}" type="presOf" srcId="{6C46FB10-A35E-4EC8-BDB5-20164720EE84}" destId="{D7025807-2025-49A6-BB93-6D78FB366881}" srcOrd="1" destOrd="0" presId="urn:microsoft.com/office/officeart/2005/8/layout/radial1"/>
    <dgm:cxn modelId="{227C2849-E0CE-4214-961F-8F5F13265681}" srcId="{80D6AB64-D594-48E2-B22D-9118BD66370D}" destId="{45BC2571-9E41-42C5-A9CA-03F1DA58795F}" srcOrd="2" destOrd="0" parTransId="{EFBA0A73-4F22-41A5-BA0D-5439D9A21E23}" sibTransId="{C5E33A2E-7919-4EBB-99DA-CB662B2AEE1C}"/>
    <dgm:cxn modelId="{F513E883-8E46-4A9F-8737-951A24504259}" type="presOf" srcId="{E45AFD57-191A-4F0C-9235-C51806F8365D}" destId="{181612A5-841E-49E6-B8AE-C9D94E35EEEB}" srcOrd="0" destOrd="0" presId="urn:microsoft.com/office/officeart/2005/8/layout/radial1"/>
    <dgm:cxn modelId="{055F3814-C92B-421B-B81A-64A15A102EAA}" type="presOf" srcId="{0445423C-D45C-4235-9D70-AC785F338DD9}" destId="{6A9B5C62-6E97-4D0C-91E6-28261F48F97E}" srcOrd="0" destOrd="0" presId="urn:microsoft.com/office/officeart/2005/8/layout/radial1"/>
    <dgm:cxn modelId="{3D4BA0AB-1C87-423E-901C-D6AE35D486A4}" type="presOf" srcId="{6C46FB10-A35E-4EC8-BDB5-20164720EE84}" destId="{00BECA6D-EFE4-43AB-BA48-0778953D9382}" srcOrd="0" destOrd="0" presId="urn:microsoft.com/office/officeart/2005/8/layout/radial1"/>
    <dgm:cxn modelId="{96B0678B-F4F4-4F37-99C8-80215F4AD568}" srcId="{80D6AB64-D594-48E2-B22D-9118BD66370D}" destId="{38F6D2B6-2B09-4939-A500-5A5E778D3280}" srcOrd="3" destOrd="0" parTransId="{0001884F-8C3F-4D9E-B973-9A8045D0AA4F}" sibTransId="{34EB0D60-A3AA-4E11-8727-19CD6190ADA3}"/>
    <dgm:cxn modelId="{FEEB7CC8-8152-43AB-9B9F-434D24746D8F}" type="presOf" srcId="{0001884F-8C3F-4D9E-B973-9A8045D0AA4F}" destId="{945BC791-B91C-423F-86D0-B8CF9D7D19A2}" srcOrd="1" destOrd="0" presId="urn:microsoft.com/office/officeart/2005/8/layout/radial1"/>
    <dgm:cxn modelId="{68456C4E-497A-4F07-B1AD-6B781E62A549}" srcId="{B3F15DF8-14F3-4E42-ABDB-9F8D264682EB}" destId="{80D6AB64-D594-48E2-B22D-9118BD66370D}" srcOrd="0" destOrd="0" parTransId="{1A3EBD8F-16D7-4426-9872-31280A6E7CF3}" sibTransId="{252AA592-5440-4B17-9055-FB1B04CB181E}"/>
    <dgm:cxn modelId="{A307BC4E-D19F-4A3D-A645-6374B7455CF9}" type="presOf" srcId="{86C4B03A-67D9-4055-9293-ABFBBC96DC3E}" destId="{B23BC3B1-1863-4051-A246-10D5DA97854D}" srcOrd="0" destOrd="0" presId="urn:microsoft.com/office/officeart/2005/8/layout/radial1"/>
    <dgm:cxn modelId="{E512B23D-1C19-4F95-A0F9-F1AF6BA7088C}" type="presOf" srcId="{86C4B03A-67D9-4055-9293-ABFBBC96DC3E}" destId="{DEB20B7B-56A9-4A33-B8D4-79B08A4B0C03}" srcOrd="1" destOrd="0" presId="urn:microsoft.com/office/officeart/2005/8/layout/radial1"/>
    <dgm:cxn modelId="{FA1F669E-E906-42A9-A91D-CD105088C5D7}" srcId="{80D6AB64-D594-48E2-B22D-9118BD66370D}" destId="{0445423C-D45C-4235-9D70-AC785F338DD9}" srcOrd="1" destOrd="0" parTransId="{5A9208C2-3B59-4052-AA11-C4D295B0CC8D}" sibTransId="{B88C3B5C-F2CD-4BF3-9AF9-AD9AAEEA4585}"/>
    <dgm:cxn modelId="{CB4563C9-3B97-4D34-827E-2705A3590531}" type="presOf" srcId="{5A9208C2-3B59-4052-AA11-C4D295B0CC8D}" destId="{FFF0DD6B-5675-413C-A87E-2C3219B49735}" srcOrd="0" destOrd="0" presId="urn:microsoft.com/office/officeart/2005/8/layout/radial1"/>
    <dgm:cxn modelId="{AAF5E383-E90B-4E03-A8C4-FE41CE24A564}" type="presOf" srcId="{EFBA0A73-4F22-41A5-BA0D-5439D9A21E23}" destId="{1B2234E6-6E1D-4A37-8CFF-68DFB4378088}" srcOrd="0" destOrd="0" presId="urn:microsoft.com/office/officeart/2005/8/layout/radial1"/>
    <dgm:cxn modelId="{D7357C74-4AA5-43C0-9917-67913FF4B83F}" type="presOf" srcId="{80D6AB64-D594-48E2-B22D-9118BD66370D}" destId="{86181B5E-90AF-43C3-9F95-BE87499569FE}" srcOrd="0" destOrd="0" presId="urn:microsoft.com/office/officeart/2005/8/layout/radial1"/>
    <dgm:cxn modelId="{D90D8FE6-71C6-4B89-9CD4-9363371D04F4}" type="presOf" srcId="{EF5CDE44-7862-4CD0-B21A-0C218F854939}" destId="{56DB55AB-25F7-4725-BAE5-7D8938B17442}" srcOrd="0" destOrd="1" presId="urn:microsoft.com/office/officeart/2005/8/layout/radial1"/>
    <dgm:cxn modelId="{239CBE1E-A133-4C7F-B8FE-6E8B9D868315}" srcId="{80D6AB64-D594-48E2-B22D-9118BD66370D}" destId="{48EED459-8D58-4DB4-8102-5CD8D5AB9E42}" srcOrd="5" destOrd="0" parTransId="{E45AFD57-191A-4F0C-9235-C51806F8365D}" sibTransId="{CE3AFCC2-26E0-4D52-A124-F37DEB24D28D}"/>
    <dgm:cxn modelId="{E51F03F8-F67C-41EA-899F-F37A76ECA28C}" srcId="{38F6D2B6-2B09-4939-A500-5A5E778D3280}" destId="{EF5CDE44-7862-4CD0-B21A-0C218F854939}" srcOrd="0" destOrd="0" parTransId="{5326BA0E-C1C7-400F-AE87-A8C2C4EC1399}" sibTransId="{61235F24-DFA1-4443-8216-A791857D5654}"/>
    <dgm:cxn modelId="{6E710057-FB14-45F0-9D0C-F67E766F0B7D}" srcId="{80D6AB64-D594-48E2-B22D-9118BD66370D}" destId="{0CD10C1D-03CF-4A07-85B9-BA93389977D2}" srcOrd="4" destOrd="0" parTransId="{6C46FB10-A35E-4EC8-BDB5-20164720EE84}" sibTransId="{1CBA98BF-BA72-4CEB-A065-925B3B47E3BF}"/>
    <dgm:cxn modelId="{198AA2F9-E25A-45EA-8E67-264B1DC59881}" type="presOf" srcId="{45BC2571-9E41-42C5-A9CA-03F1DA58795F}" destId="{B9F36502-9F46-4F9B-9C7F-1790F27A9D8E}" srcOrd="0" destOrd="0" presId="urn:microsoft.com/office/officeart/2005/8/layout/radial1"/>
    <dgm:cxn modelId="{7E0D0F17-C6B4-4346-A64C-B8F5ADF44AEA}" type="presOf" srcId="{EFBA0A73-4F22-41A5-BA0D-5439D9A21E23}" destId="{95D7F000-DE6A-4F38-829D-1FEA29AFB17B}" srcOrd="1" destOrd="0" presId="urn:microsoft.com/office/officeart/2005/8/layout/radial1"/>
    <dgm:cxn modelId="{7DABEC2D-21AE-4FC4-B040-CB243FF561CB}" type="presOf" srcId="{B3F15DF8-14F3-4E42-ABDB-9F8D264682EB}" destId="{39D964CE-2B14-473A-89DB-ABBB3F7476CA}" srcOrd="0" destOrd="0" presId="urn:microsoft.com/office/officeart/2005/8/layout/radial1"/>
    <dgm:cxn modelId="{D5B33AE8-2869-4520-8F60-3AE9AE5BF6F8}" type="presOf" srcId="{5A9208C2-3B59-4052-AA11-C4D295B0CC8D}" destId="{6E7345E1-A836-4504-AFC3-C1B2287CCDF7}" srcOrd="1" destOrd="0" presId="urn:microsoft.com/office/officeart/2005/8/layout/radial1"/>
    <dgm:cxn modelId="{409C06EA-3600-4D36-812E-20585E8C83A8}" type="presParOf" srcId="{39D964CE-2B14-473A-89DB-ABBB3F7476CA}" destId="{86181B5E-90AF-43C3-9F95-BE87499569FE}" srcOrd="0" destOrd="0" presId="urn:microsoft.com/office/officeart/2005/8/layout/radial1"/>
    <dgm:cxn modelId="{777BC33C-6255-4B30-9AA8-A1FB38396208}" type="presParOf" srcId="{39D964CE-2B14-473A-89DB-ABBB3F7476CA}" destId="{B23BC3B1-1863-4051-A246-10D5DA97854D}" srcOrd="1" destOrd="0" presId="urn:microsoft.com/office/officeart/2005/8/layout/radial1"/>
    <dgm:cxn modelId="{8CA936D0-92CB-4C5E-A6E1-2AC819F5874E}" type="presParOf" srcId="{B23BC3B1-1863-4051-A246-10D5DA97854D}" destId="{DEB20B7B-56A9-4A33-B8D4-79B08A4B0C03}" srcOrd="0" destOrd="0" presId="urn:microsoft.com/office/officeart/2005/8/layout/radial1"/>
    <dgm:cxn modelId="{F3405244-B2F1-4923-8FD6-6682D0ADC9BC}" type="presParOf" srcId="{39D964CE-2B14-473A-89DB-ABBB3F7476CA}" destId="{9380B7F7-F2F6-4D5E-B3F5-49142709EA28}" srcOrd="2" destOrd="0" presId="urn:microsoft.com/office/officeart/2005/8/layout/radial1"/>
    <dgm:cxn modelId="{14FB78E1-72B0-418F-B41F-75D643FD8DD5}" type="presParOf" srcId="{39D964CE-2B14-473A-89DB-ABBB3F7476CA}" destId="{FFF0DD6B-5675-413C-A87E-2C3219B49735}" srcOrd="3" destOrd="0" presId="urn:microsoft.com/office/officeart/2005/8/layout/radial1"/>
    <dgm:cxn modelId="{EAD343B1-8AAD-4A48-B73E-DFE475637623}" type="presParOf" srcId="{FFF0DD6B-5675-413C-A87E-2C3219B49735}" destId="{6E7345E1-A836-4504-AFC3-C1B2287CCDF7}" srcOrd="0" destOrd="0" presId="urn:microsoft.com/office/officeart/2005/8/layout/radial1"/>
    <dgm:cxn modelId="{D0B273B5-F33A-4060-8F23-A308627765F4}" type="presParOf" srcId="{39D964CE-2B14-473A-89DB-ABBB3F7476CA}" destId="{6A9B5C62-6E97-4D0C-91E6-28261F48F97E}" srcOrd="4" destOrd="0" presId="urn:microsoft.com/office/officeart/2005/8/layout/radial1"/>
    <dgm:cxn modelId="{7296DDB1-A6FB-4348-8132-6476AF07C82A}" type="presParOf" srcId="{39D964CE-2B14-473A-89DB-ABBB3F7476CA}" destId="{1B2234E6-6E1D-4A37-8CFF-68DFB4378088}" srcOrd="5" destOrd="0" presId="urn:microsoft.com/office/officeart/2005/8/layout/radial1"/>
    <dgm:cxn modelId="{139B69A2-5CA6-4378-AF3F-4890FA163686}" type="presParOf" srcId="{1B2234E6-6E1D-4A37-8CFF-68DFB4378088}" destId="{95D7F000-DE6A-4F38-829D-1FEA29AFB17B}" srcOrd="0" destOrd="0" presId="urn:microsoft.com/office/officeart/2005/8/layout/radial1"/>
    <dgm:cxn modelId="{A9BDE5F3-C9EE-46F2-9F9E-0E380B2747A2}" type="presParOf" srcId="{39D964CE-2B14-473A-89DB-ABBB3F7476CA}" destId="{B9F36502-9F46-4F9B-9C7F-1790F27A9D8E}" srcOrd="6" destOrd="0" presId="urn:microsoft.com/office/officeart/2005/8/layout/radial1"/>
    <dgm:cxn modelId="{96B54039-8DE6-4ABC-9ABF-4851E4CB4B0A}" type="presParOf" srcId="{39D964CE-2B14-473A-89DB-ABBB3F7476CA}" destId="{9F3374C8-B8EB-4510-B860-6199F20D346B}" srcOrd="7" destOrd="0" presId="urn:microsoft.com/office/officeart/2005/8/layout/radial1"/>
    <dgm:cxn modelId="{97ACAB28-DDA6-4FA5-A366-0A2AF8469356}" type="presParOf" srcId="{9F3374C8-B8EB-4510-B860-6199F20D346B}" destId="{945BC791-B91C-423F-86D0-B8CF9D7D19A2}" srcOrd="0" destOrd="0" presId="urn:microsoft.com/office/officeart/2005/8/layout/radial1"/>
    <dgm:cxn modelId="{6CDE2C41-E449-49EC-8A0A-2CD8AE515323}" type="presParOf" srcId="{39D964CE-2B14-473A-89DB-ABBB3F7476CA}" destId="{56DB55AB-25F7-4725-BAE5-7D8938B17442}" srcOrd="8" destOrd="0" presId="urn:microsoft.com/office/officeart/2005/8/layout/radial1"/>
    <dgm:cxn modelId="{05ACAD58-2D37-4CC8-AEBD-EBF56E7F8CB5}" type="presParOf" srcId="{39D964CE-2B14-473A-89DB-ABBB3F7476CA}" destId="{00BECA6D-EFE4-43AB-BA48-0778953D9382}" srcOrd="9" destOrd="0" presId="urn:microsoft.com/office/officeart/2005/8/layout/radial1"/>
    <dgm:cxn modelId="{A0EF4075-9550-4BB2-9234-C3693B12ADBD}" type="presParOf" srcId="{00BECA6D-EFE4-43AB-BA48-0778953D9382}" destId="{D7025807-2025-49A6-BB93-6D78FB366881}" srcOrd="0" destOrd="0" presId="urn:microsoft.com/office/officeart/2005/8/layout/radial1"/>
    <dgm:cxn modelId="{06053D8B-F6E0-420D-9A4A-8633078AE5A8}" type="presParOf" srcId="{39D964CE-2B14-473A-89DB-ABBB3F7476CA}" destId="{21CE52B5-3D9D-4DB8-B458-3F315465AE4C}" srcOrd="10" destOrd="0" presId="urn:microsoft.com/office/officeart/2005/8/layout/radial1"/>
    <dgm:cxn modelId="{7BEE7378-4B6F-457D-A022-1609C11B59EE}" type="presParOf" srcId="{39D964CE-2B14-473A-89DB-ABBB3F7476CA}" destId="{181612A5-841E-49E6-B8AE-C9D94E35EEEB}" srcOrd="11" destOrd="0" presId="urn:microsoft.com/office/officeart/2005/8/layout/radial1"/>
    <dgm:cxn modelId="{193EEE57-D4F8-4825-B291-6EB405A9FFE4}" type="presParOf" srcId="{181612A5-841E-49E6-B8AE-C9D94E35EEEB}" destId="{0304F157-C318-4644-A73F-04032F41D2E6}" srcOrd="0" destOrd="0" presId="urn:microsoft.com/office/officeart/2005/8/layout/radial1"/>
    <dgm:cxn modelId="{33B7BFF3-510F-4B22-BDB5-BBE6E4287ABF}" type="presParOf" srcId="{39D964CE-2B14-473A-89DB-ABBB3F7476CA}" destId="{6BB53BC3-815F-4D76-A7F2-E06BF5CDB3FD}"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81B5E-90AF-43C3-9F95-BE87499569FE}">
      <dsp:nvSpPr>
        <dsp:cNvPr id="0" name=""/>
        <dsp:cNvSpPr/>
      </dsp:nvSpPr>
      <dsp:spPr>
        <a:xfrm>
          <a:off x="2573522" y="1712709"/>
          <a:ext cx="2674547" cy="1674683"/>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ky-KG" sz="2000" kern="1200" dirty="0" smtClean="0">
              <a:latin typeface="Times New Roman" panose="02020603050405020304" pitchFamily="18" charset="0"/>
              <a:cs typeface="Times New Roman" panose="02020603050405020304" pitchFamily="18" charset="0"/>
            </a:rPr>
            <a:t>Бактериалдык күйүк </a:t>
          </a:r>
          <a:endParaRPr lang="ky-KG" sz="2000" kern="1200" dirty="0">
            <a:latin typeface="Times New Roman" panose="02020603050405020304" pitchFamily="18" charset="0"/>
            <a:cs typeface="Times New Roman" panose="02020603050405020304" pitchFamily="18" charset="0"/>
          </a:endParaRPr>
        </a:p>
      </dsp:txBody>
      <dsp:txXfrm>
        <a:off x="2965200" y="1957961"/>
        <a:ext cx="1891191" cy="1184179"/>
      </dsp:txXfrm>
    </dsp:sp>
    <dsp:sp modelId="{B23BC3B1-1863-4051-A246-10D5DA97854D}">
      <dsp:nvSpPr>
        <dsp:cNvPr id="0" name=""/>
        <dsp:cNvSpPr/>
      </dsp:nvSpPr>
      <dsp:spPr>
        <a:xfrm rot="16238465">
          <a:off x="3768950" y="1543681"/>
          <a:ext cx="305850" cy="32265"/>
        </a:xfrm>
        <a:custGeom>
          <a:avLst/>
          <a:gdLst/>
          <a:ahLst/>
          <a:cxnLst/>
          <a:rect l="0" t="0" r="0" b="0"/>
          <a:pathLst>
            <a:path>
              <a:moveTo>
                <a:pt x="0" y="16132"/>
              </a:moveTo>
              <a:lnTo>
                <a:pt x="305850" y="1613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ky-KG" sz="500" kern="1200"/>
        </a:p>
      </dsp:txBody>
      <dsp:txXfrm>
        <a:off x="3914229" y="1552167"/>
        <a:ext cx="15292" cy="15292"/>
      </dsp:txXfrm>
    </dsp:sp>
    <dsp:sp modelId="{9380B7F7-F2F6-4D5E-B3F5-49142709EA28}">
      <dsp:nvSpPr>
        <dsp:cNvPr id="0" name=""/>
        <dsp:cNvSpPr/>
      </dsp:nvSpPr>
      <dsp:spPr>
        <a:xfrm>
          <a:off x="3110387" y="0"/>
          <a:ext cx="1642141" cy="1406930"/>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ky-KG" sz="2000" kern="1200" dirty="0" smtClean="0">
              <a:latin typeface="Times New Roman" panose="02020603050405020304" pitchFamily="18" charset="0"/>
              <a:cs typeface="Times New Roman" panose="02020603050405020304" pitchFamily="18" charset="0"/>
            </a:rPr>
            <a:t>Бутоо мезгилинде</a:t>
          </a:r>
          <a:endParaRPr lang="ky-KG" sz="2000" kern="1200" dirty="0">
            <a:latin typeface="Times New Roman" panose="02020603050405020304" pitchFamily="18" charset="0"/>
            <a:cs typeface="Times New Roman" panose="02020603050405020304" pitchFamily="18" charset="0"/>
          </a:endParaRPr>
        </a:p>
      </dsp:txBody>
      <dsp:txXfrm>
        <a:off x="3350873" y="206040"/>
        <a:ext cx="1161169" cy="994850"/>
      </dsp:txXfrm>
    </dsp:sp>
    <dsp:sp modelId="{FFF0DD6B-5675-413C-A87E-2C3219B49735}">
      <dsp:nvSpPr>
        <dsp:cNvPr id="0" name=""/>
        <dsp:cNvSpPr/>
      </dsp:nvSpPr>
      <dsp:spPr>
        <a:xfrm rot="20355604">
          <a:off x="5024546" y="1933669"/>
          <a:ext cx="942842" cy="32265"/>
        </a:xfrm>
        <a:custGeom>
          <a:avLst/>
          <a:gdLst/>
          <a:ahLst/>
          <a:cxnLst/>
          <a:rect l="0" t="0" r="0" b="0"/>
          <a:pathLst>
            <a:path>
              <a:moveTo>
                <a:pt x="0" y="16132"/>
              </a:moveTo>
              <a:lnTo>
                <a:pt x="942842" y="1613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ky-KG" sz="500" kern="1200"/>
        </a:p>
      </dsp:txBody>
      <dsp:txXfrm>
        <a:off x="5472396" y="1926230"/>
        <a:ext cx="47142" cy="47142"/>
      </dsp:txXfrm>
    </dsp:sp>
    <dsp:sp modelId="{6A9B5C62-6E97-4D0C-91E6-28261F48F97E}">
      <dsp:nvSpPr>
        <dsp:cNvPr id="0" name=""/>
        <dsp:cNvSpPr/>
      </dsp:nvSpPr>
      <dsp:spPr>
        <a:xfrm>
          <a:off x="5811340" y="741144"/>
          <a:ext cx="2037531" cy="1406930"/>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ky-KG" sz="2000" b="0" i="0" kern="1200" dirty="0" smtClean="0">
              <a:latin typeface="Times New Roman" panose="02020603050405020304" pitchFamily="18" charset="0"/>
              <a:cs typeface="Times New Roman" panose="02020603050405020304" pitchFamily="18" charset="0"/>
            </a:rPr>
            <a:t>Гүлдөө учурунда</a:t>
          </a:r>
          <a:endParaRPr lang="ky-KG" sz="2000" b="0" i="0" kern="1200" dirty="0">
            <a:latin typeface="Times New Roman" panose="02020603050405020304" pitchFamily="18" charset="0"/>
            <a:cs typeface="Times New Roman" panose="02020603050405020304" pitchFamily="18" charset="0"/>
          </a:endParaRPr>
        </a:p>
      </dsp:txBody>
      <dsp:txXfrm>
        <a:off x="6109730" y="947184"/>
        <a:ext cx="1440751" cy="994850"/>
      </dsp:txXfrm>
    </dsp:sp>
    <dsp:sp modelId="{1B2234E6-6E1D-4A37-8CFF-68DFB4378088}">
      <dsp:nvSpPr>
        <dsp:cNvPr id="0" name=""/>
        <dsp:cNvSpPr/>
      </dsp:nvSpPr>
      <dsp:spPr>
        <a:xfrm rot="12147703">
          <a:off x="1954027" y="1905590"/>
          <a:ext cx="873955" cy="32265"/>
        </a:xfrm>
        <a:custGeom>
          <a:avLst/>
          <a:gdLst/>
          <a:ahLst/>
          <a:cxnLst/>
          <a:rect l="0" t="0" r="0" b="0"/>
          <a:pathLst>
            <a:path>
              <a:moveTo>
                <a:pt x="0" y="16132"/>
              </a:moveTo>
              <a:lnTo>
                <a:pt x="873955" y="1613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ky-KG" sz="500" kern="1200"/>
        </a:p>
      </dsp:txBody>
      <dsp:txXfrm rot="10800000">
        <a:off x="2369156" y="1899873"/>
        <a:ext cx="43697" cy="43697"/>
      </dsp:txXfrm>
    </dsp:sp>
    <dsp:sp modelId="{B9F36502-9F46-4F9B-9C7F-1790F27A9D8E}">
      <dsp:nvSpPr>
        <dsp:cNvPr id="0" name=""/>
        <dsp:cNvSpPr/>
      </dsp:nvSpPr>
      <dsp:spPr>
        <a:xfrm>
          <a:off x="0" y="653419"/>
          <a:ext cx="2145400" cy="1446550"/>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ru-RU" sz="2000" kern="1200" dirty="0" smtClean="0">
              <a:latin typeface="Times New Roman" panose="02020603050405020304" pitchFamily="18" charset="0"/>
              <a:cs typeface="Times New Roman" panose="02020603050405020304" pitchFamily="18" charset="0"/>
            </a:rPr>
            <a:t>Козу карындык  оорулар пайда болгондо.</a:t>
          </a:r>
          <a:endParaRPr lang="ky-KG" sz="2000" kern="1200" dirty="0">
            <a:latin typeface="Times New Roman" panose="02020603050405020304" pitchFamily="18" charset="0"/>
            <a:cs typeface="Times New Roman" panose="02020603050405020304" pitchFamily="18" charset="0"/>
          </a:endParaRPr>
        </a:p>
      </dsp:txBody>
      <dsp:txXfrm>
        <a:off x="314187" y="865261"/>
        <a:ext cx="1517026" cy="1022866"/>
      </dsp:txXfrm>
    </dsp:sp>
    <dsp:sp modelId="{9F3374C8-B8EB-4510-B860-6199F20D346B}">
      <dsp:nvSpPr>
        <dsp:cNvPr id="0" name=""/>
        <dsp:cNvSpPr/>
      </dsp:nvSpPr>
      <dsp:spPr>
        <a:xfrm rot="9437031">
          <a:off x="2006030" y="3158625"/>
          <a:ext cx="825073" cy="32265"/>
        </a:xfrm>
        <a:custGeom>
          <a:avLst/>
          <a:gdLst/>
          <a:ahLst/>
          <a:cxnLst/>
          <a:rect l="0" t="0" r="0" b="0"/>
          <a:pathLst>
            <a:path>
              <a:moveTo>
                <a:pt x="0" y="16132"/>
              </a:moveTo>
              <a:lnTo>
                <a:pt x="825073" y="1613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ky-KG" sz="500" kern="1200"/>
        </a:p>
      </dsp:txBody>
      <dsp:txXfrm rot="10800000">
        <a:off x="2397940" y="3154131"/>
        <a:ext cx="41253" cy="41253"/>
      </dsp:txXfrm>
    </dsp:sp>
    <dsp:sp modelId="{56DB55AB-25F7-4725-BAE5-7D8938B17442}">
      <dsp:nvSpPr>
        <dsp:cNvPr id="0" name=""/>
        <dsp:cNvSpPr/>
      </dsp:nvSpPr>
      <dsp:spPr>
        <a:xfrm>
          <a:off x="0" y="3007445"/>
          <a:ext cx="2216183" cy="1431861"/>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endParaRPr lang="ky-KG" sz="900" kern="1200" baseline="0" dirty="0" smtClean="0"/>
        </a:p>
        <a:p>
          <a:pPr lvl="0" algn="ctr" defTabSz="400050">
            <a:lnSpc>
              <a:spcPct val="90000"/>
            </a:lnSpc>
            <a:spcBef>
              <a:spcPct val="0"/>
            </a:spcBef>
            <a:spcAft>
              <a:spcPct val="35000"/>
            </a:spcAft>
          </a:pPr>
          <a:r>
            <a:rPr lang="ky-KG" sz="2000" kern="1200" dirty="0" smtClean="0">
              <a:latin typeface="Times New Roman" panose="02020603050405020304" pitchFamily="18" charset="0"/>
              <a:cs typeface="Times New Roman" panose="02020603050405020304" pitchFamily="18" charset="0"/>
            </a:rPr>
            <a:t>Зыянкеч курт-кумурскадан  жабыркаган</a:t>
          </a:r>
          <a:br>
            <a:rPr lang="ky-KG" sz="2000" kern="1200" dirty="0" smtClean="0">
              <a:latin typeface="Times New Roman" panose="02020603050405020304" pitchFamily="18" charset="0"/>
              <a:cs typeface="Times New Roman" panose="02020603050405020304" pitchFamily="18" charset="0"/>
            </a:rPr>
          </a:br>
          <a:r>
            <a:rPr lang="ky-KG" sz="2000" kern="1200" dirty="0" smtClean="0">
              <a:latin typeface="Times New Roman" panose="02020603050405020304" pitchFamily="18" charset="0"/>
              <a:cs typeface="Times New Roman" panose="02020603050405020304" pitchFamily="18" charset="0"/>
            </a:rPr>
            <a:t>да</a:t>
          </a:r>
          <a:endParaRPr lang="ky-KG" sz="2000" kern="1200" dirty="0">
            <a:latin typeface="Times New Roman" panose="02020603050405020304" pitchFamily="18" charset="0"/>
            <a:cs typeface="Times New Roman" panose="02020603050405020304" pitchFamily="18" charset="0"/>
          </a:endParaRPr>
        </a:p>
        <a:p>
          <a:pPr marL="57150" lvl="1" indent="-57150" algn="l" defTabSz="311150">
            <a:lnSpc>
              <a:spcPct val="90000"/>
            </a:lnSpc>
            <a:spcBef>
              <a:spcPct val="0"/>
            </a:spcBef>
            <a:spcAft>
              <a:spcPct val="15000"/>
            </a:spcAft>
            <a:buChar char="••"/>
          </a:pPr>
          <a:endParaRPr lang="ky-KG" sz="700" kern="1200" dirty="0"/>
        </a:p>
      </dsp:txBody>
      <dsp:txXfrm>
        <a:off x="324552" y="3217136"/>
        <a:ext cx="1567079" cy="1012479"/>
      </dsp:txXfrm>
    </dsp:sp>
    <dsp:sp modelId="{00BECA6D-EFE4-43AB-BA48-0778953D9382}">
      <dsp:nvSpPr>
        <dsp:cNvPr id="0" name=""/>
        <dsp:cNvSpPr/>
      </dsp:nvSpPr>
      <dsp:spPr>
        <a:xfrm rot="1245678">
          <a:off x="5025739" y="3125949"/>
          <a:ext cx="893531" cy="32265"/>
        </a:xfrm>
        <a:custGeom>
          <a:avLst/>
          <a:gdLst/>
          <a:ahLst/>
          <a:cxnLst/>
          <a:rect l="0" t="0" r="0" b="0"/>
          <a:pathLst>
            <a:path>
              <a:moveTo>
                <a:pt x="0" y="16132"/>
              </a:moveTo>
              <a:lnTo>
                <a:pt x="893531" y="1613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ky-KG" sz="500" kern="1200"/>
        </a:p>
      </dsp:txBody>
      <dsp:txXfrm>
        <a:off x="5450167" y="3119744"/>
        <a:ext cx="44676" cy="44676"/>
      </dsp:txXfrm>
    </dsp:sp>
    <dsp:sp modelId="{21CE52B5-3D9D-4DB8-B458-3F315465AE4C}">
      <dsp:nvSpPr>
        <dsp:cNvPr id="0" name=""/>
        <dsp:cNvSpPr/>
      </dsp:nvSpPr>
      <dsp:spPr>
        <a:xfrm>
          <a:off x="5758031" y="2935486"/>
          <a:ext cx="2090840" cy="1422294"/>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ky-KG" sz="2000" kern="1200" baseline="0" dirty="0" smtClean="0">
              <a:latin typeface="Times New Roman" panose="02020603050405020304" pitchFamily="18" charset="0"/>
              <a:cs typeface="Times New Roman" panose="02020603050405020304" pitchFamily="18" charset="0"/>
            </a:rPr>
            <a:t>Бутактардын күчтүү өсүү мезгилинде</a:t>
          </a:r>
          <a:endParaRPr lang="ky-KG" sz="2000" kern="1200" baseline="0" dirty="0">
            <a:latin typeface="Times New Roman" panose="02020603050405020304" pitchFamily="18" charset="0"/>
            <a:cs typeface="Times New Roman" panose="02020603050405020304" pitchFamily="18" charset="0"/>
          </a:endParaRPr>
        </a:p>
      </dsp:txBody>
      <dsp:txXfrm>
        <a:off x="6064227" y="3143776"/>
        <a:ext cx="1478448" cy="1005714"/>
      </dsp:txXfrm>
    </dsp:sp>
    <dsp:sp modelId="{181612A5-841E-49E6-B8AE-C9D94E35EEEB}">
      <dsp:nvSpPr>
        <dsp:cNvPr id="0" name=""/>
        <dsp:cNvSpPr/>
      </dsp:nvSpPr>
      <dsp:spPr>
        <a:xfrm rot="5355252">
          <a:off x="3803504" y="3490972"/>
          <a:ext cx="239499" cy="32265"/>
        </a:xfrm>
        <a:custGeom>
          <a:avLst/>
          <a:gdLst/>
          <a:ahLst/>
          <a:cxnLst/>
          <a:rect l="0" t="0" r="0" b="0"/>
          <a:pathLst>
            <a:path>
              <a:moveTo>
                <a:pt x="0" y="16132"/>
              </a:moveTo>
              <a:lnTo>
                <a:pt x="239499" y="1613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ky-KG" sz="500" kern="1200"/>
        </a:p>
      </dsp:txBody>
      <dsp:txXfrm>
        <a:off x="3917266" y="3501117"/>
        <a:ext cx="11974" cy="11974"/>
      </dsp:txXfrm>
    </dsp:sp>
    <dsp:sp modelId="{6BB53BC3-815F-4D76-A7F2-E06BF5CDB3FD}">
      <dsp:nvSpPr>
        <dsp:cNvPr id="0" name=""/>
        <dsp:cNvSpPr/>
      </dsp:nvSpPr>
      <dsp:spPr>
        <a:xfrm>
          <a:off x="3115410" y="3626801"/>
          <a:ext cx="1637118" cy="1406930"/>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ky-KG" sz="2000" kern="1200" dirty="0" smtClean="0">
              <a:latin typeface="Times New Roman" panose="02020603050405020304" pitchFamily="18" charset="0"/>
              <a:cs typeface="Times New Roman" panose="02020603050405020304" pitchFamily="18" charset="0"/>
            </a:rPr>
            <a:t>Катуу шамал, жамгыр</a:t>
          </a:r>
          <a:br>
            <a:rPr lang="ky-KG" sz="2000" kern="1200" dirty="0" smtClean="0">
              <a:latin typeface="Times New Roman" panose="02020603050405020304" pitchFamily="18" charset="0"/>
              <a:cs typeface="Times New Roman" panose="02020603050405020304" pitchFamily="18" charset="0"/>
            </a:rPr>
          </a:br>
          <a:r>
            <a:rPr lang="ky-KG" sz="2000" kern="1200" dirty="0" smtClean="0">
              <a:latin typeface="Times New Roman" panose="02020603050405020304" pitchFamily="18" charset="0"/>
              <a:cs typeface="Times New Roman" panose="02020603050405020304" pitchFamily="18" charset="0"/>
            </a:rPr>
            <a:t>дан кийин</a:t>
          </a:r>
          <a:endParaRPr lang="ky-KG" sz="2000" kern="1200" dirty="0">
            <a:latin typeface="Times New Roman" panose="02020603050405020304" pitchFamily="18" charset="0"/>
            <a:cs typeface="Times New Roman" panose="02020603050405020304" pitchFamily="18" charset="0"/>
          </a:endParaRPr>
        </a:p>
      </dsp:txBody>
      <dsp:txXfrm>
        <a:off x="3355160" y="3832841"/>
        <a:ext cx="1157618" cy="994850"/>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y-KG"/>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BB0E59-652A-47C7-94AF-BDC839DAC986}" type="datetimeFigureOut">
              <a:rPr lang="ky-KG" smtClean="0"/>
              <a:t>02.04.21</a:t>
            </a:fld>
            <a:endParaRPr lang="ky-KG"/>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ky-KG"/>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ky-KG"/>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y-KG"/>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301561-A292-488F-B3FD-EA211972756E}" type="slidenum">
              <a:rPr lang="ky-KG" smtClean="0"/>
              <a:t>‹#›</a:t>
            </a:fld>
            <a:endParaRPr lang="ky-KG"/>
          </a:p>
        </p:txBody>
      </p:sp>
    </p:spTree>
    <p:extLst>
      <p:ext uri="{BB962C8B-B14F-4D97-AF65-F5344CB8AC3E}">
        <p14:creationId xmlns:p14="http://schemas.microsoft.com/office/powerpoint/2010/main" val="535806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ky-KG" dirty="0"/>
          </a:p>
        </p:txBody>
      </p:sp>
      <p:sp>
        <p:nvSpPr>
          <p:cNvPr id="4" name="Номер слайда 3"/>
          <p:cNvSpPr>
            <a:spLocks noGrp="1"/>
          </p:cNvSpPr>
          <p:nvPr>
            <p:ph type="sldNum" sz="quarter" idx="10"/>
          </p:nvPr>
        </p:nvSpPr>
        <p:spPr/>
        <p:txBody>
          <a:bodyPr/>
          <a:lstStyle/>
          <a:p>
            <a:fld id="{9F301561-A292-488F-B3FD-EA211972756E}" type="slidenum">
              <a:rPr lang="ky-KG" smtClean="0"/>
              <a:t>18</a:t>
            </a:fld>
            <a:endParaRPr lang="ky-KG"/>
          </a:p>
        </p:txBody>
      </p:sp>
    </p:spTree>
    <p:extLst>
      <p:ext uri="{BB962C8B-B14F-4D97-AF65-F5344CB8AC3E}">
        <p14:creationId xmlns:p14="http://schemas.microsoft.com/office/powerpoint/2010/main" val="3544989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85DDDC-6E12-4310-A442-6DF59835D985}" type="datetimeFigureOut">
              <a:rPr lang="ky-KG" smtClean="0"/>
              <a:t>02.04.21</a:t>
            </a:fld>
            <a:endParaRPr lang="ky-KG"/>
          </a:p>
        </p:txBody>
      </p:sp>
      <p:sp>
        <p:nvSpPr>
          <p:cNvPr id="5" name="Footer Placeholder 4"/>
          <p:cNvSpPr>
            <a:spLocks noGrp="1"/>
          </p:cNvSpPr>
          <p:nvPr>
            <p:ph type="ftr" sz="quarter" idx="11"/>
          </p:nvPr>
        </p:nvSpPr>
        <p:spPr/>
        <p:txBody>
          <a:bodyPr/>
          <a:lstStyle/>
          <a:p>
            <a:endParaRPr lang="ky-KG"/>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143D0C68-9977-437C-AAC6-34B6F0343D3E}" type="slidenum">
              <a:rPr lang="ky-KG" smtClean="0"/>
              <a:t>‹#›</a:t>
            </a:fld>
            <a:endParaRPr lang="ky-KG"/>
          </a:p>
        </p:txBody>
      </p:sp>
    </p:spTree>
    <p:extLst>
      <p:ext uri="{BB962C8B-B14F-4D97-AF65-F5344CB8AC3E}">
        <p14:creationId xmlns:p14="http://schemas.microsoft.com/office/powerpoint/2010/main" val="2809721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85DDDC-6E12-4310-A442-6DF59835D985}" type="datetimeFigureOut">
              <a:rPr lang="ky-KG" smtClean="0"/>
              <a:t>02.04.21</a:t>
            </a:fld>
            <a:endParaRPr lang="ky-KG"/>
          </a:p>
        </p:txBody>
      </p:sp>
      <p:sp>
        <p:nvSpPr>
          <p:cNvPr id="5" name="Footer Placeholder 4"/>
          <p:cNvSpPr>
            <a:spLocks noGrp="1"/>
          </p:cNvSpPr>
          <p:nvPr>
            <p:ph type="ftr" sz="quarter" idx="11"/>
          </p:nvPr>
        </p:nvSpPr>
        <p:spPr/>
        <p:txBody>
          <a:bodyPr/>
          <a:lstStyle/>
          <a:p>
            <a:endParaRPr lang="ky-KG"/>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143D0C68-9977-437C-AAC6-34B6F0343D3E}" type="slidenum">
              <a:rPr lang="ky-KG" smtClean="0"/>
              <a:t>‹#›</a:t>
            </a:fld>
            <a:endParaRPr lang="ky-KG"/>
          </a:p>
        </p:txBody>
      </p:sp>
    </p:spTree>
    <p:extLst>
      <p:ext uri="{BB962C8B-B14F-4D97-AF65-F5344CB8AC3E}">
        <p14:creationId xmlns:p14="http://schemas.microsoft.com/office/powerpoint/2010/main" val="359107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85DDDC-6E12-4310-A442-6DF59835D985}" type="datetimeFigureOut">
              <a:rPr lang="ky-KG" smtClean="0"/>
              <a:t>02.04.21</a:t>
            </a:fld>
            <a:endParaRPr lang="ky-KG"/>
          </a:p>
        </p:txBody>
      </p:sp>
      <p:sp>
        <p:nvSpPr>
          <p:cNvPr id="5" name="Footer Placeholder 4"/>
          <p:cNvSpPr>
            <a:spLocks noGrp="1"/>
          </p:cNvSpPr>
          <p:nvPr>
            <p:ph type="ftr" sz="quarter" idx="11"/>
          </p:nvPr>
        </p:nvSpPr>
        <p:spPr/>
        <p:txBody>
          <a:bodyPr/>
          <a:lstStyle/>
          <a:p>
            <a:endParaRPr lang="ky-KG"/>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143D0C68-9977-437C-AAC6-34B6F0343D3E}" type="slidenum">
              <a:rPr lang="ky-KG" smtClean="0"/>
              <a:t>‹#›</a:t>
            </a:fld>
            <a:endParaRPr lang="ky-KG"/>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82965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B485DDDC-6E12-4310-A442-6DF59835D985}" type="datetimeFigureOut">
              <a:rPr lang="ky-KG" smtClean="0"/>
              <a:t>02.04.21</a:t>
            </a:fld>
            <a:endParaRPr lang="ky-KG"/>
          </a:p>
        </p:txBody>
      </p:sp>
      <p:sp>
        <p:nvSpPr>
          <p:cNvPr id="6" name="Footer Placeholder 5"/>
          <p:cNvSpPr>
            <a:spLocks noGrp="1"/>
          </p:cNvSpPr>
          <p:nvPr>
            <p:ph type="ftr" sz="quarter" idx="11"/>
          </p:nvPr>
        </p:nvSpPr>
        <p:spPr/>
        <p:txBody>
          <a:bodyPr/>
          <a:lstStyle/>
          <a:p>
            <a:endParaRPr lang="ky-KG"/>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143D0C68-9977-437C-AAC6-34B6F0343D3E}" type="slidenum">
              <a:rPr lang="ky-KG" smtClean="0"/>
              <a:t>‹#›</a:t>
            </a:fld>
            <a:endParaRPr lang="ky-KG"/>
          </a:p>
        </p:txBody>
      </p:sp>
    </p:spTree>
    <p:extLst>
      <p:ext uri="{BB962C8B-B14F-4D97-AF65-F5344CB8AC3E}">
        <p14:creationId xmlns:p14="http://schemas.microsoft.com/office/powerpoint/2010/main" val="1260201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B485DDDC-6E12-4310-A442-6DF59835D985}" type="datetimeFigureOut">
              <a:rPr lang="ky-KG" smtClean="0"/>
              <a:t>02.04.21</a:t>
            </a:fld>
            <a:endParaRPr lang="ky-KG"/>
          </a:p>
        </p:txBody>
      </p:sp>
      <p:sp>
        <p:nvSpPr>
          <p:cNvPr id="6" name="Footer Placeholder 5"/>
          <p:cNvSpPr>
            <a:spLocks noGrp="1"/>
          </p:cNvSpPr>
          <p:nvPr>
            <p:ph type="ftr" sz="quarter" idx="11"/>
          </p:nvPr>
        </p:nvSpPr>
        <p:spPr/>
        <p:txBody>
          <a:bodyPr/>
          <a:lstStyle/>
          <a:p>
            <a:endParaRPr lang="ky-KG"/>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143D0C68-9977-437C-AAC6-34B6F0343D3E}" type="slidenum">
              <a:rPr lang="ky-KG" smtClean="0"/>
              <a:t>‹#›</a:t>
            </a:fld>
            <a:endParaRPr lang="ky-KG"/>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70136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B485DDDC-6E12-4310-A442-6DF59835D985}" type="datetimeFigureOut">
              <a:rPr lang="ky-KG" smtClean="0"/>
              <a:t>02.04.21</a:t>
            </a:fld>
            <a:endParaRPr lang="ky-KG"/>
          </a:p>
        </p:txBody>
      </p:sp>
      <p:sp>
        <p:nvSpPr>
          <p:cNvPr id="6" name="Footer Placeholder 5"/>
          <p:cNvSpPr>
            <a:spLocks noGrp="1"/>
          </p:cNvSpPr>
          <p:nvPr>
            <p:ph type="ftr" sz="quarter" idx="11"/>
          </p:nvPr>
        </p:nvSpPr>
        <p:spPr/>
        <p:txBody>
          <a:bodyPr/>
          <a:lstStyle/>
          <a:p>
            <a:endParaRPr lang="ky-KG"/>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143D0C68-9977-437C-AAC6-34B6F0343D3E}" type="slidenum">
              <a:rPr lang="ky-KG" smtClean="0"/>
              <a:t>‹#›</a:t>
            </a:fld>
            <a:endParaRPr lang="ky-KG"/>
          </a:p>
        </p:txBody>
      </p:sp>
    </p:spTree>
    <p:extLst>
      <p:ext uri="{BB962C8B-B14F-4D97-AF65-F5344CB8AC3E}">
        <p14:creationId xmlns:p14="http://schemas.microsoft.com/office/powerpoint/2010/main" val="4224469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85DDDC-6E12-4310-A442-6DF59835D985}" type="datetimeFigureOut">
              <a:rPr lang="ky-KG" smtClean="0"/>
              <a:t>02.04.21</a:t>
            </a:fld>
            <a:endParaRPr lang="ky-KG"/>
          </a:p>
        </p:txBody>
      </p:sp>
      <p:sp>
        <p:nvSpPr>
          <p:cNvPr id="5" name="Footer Placeholder 4"/>
          <p:cNvSpPr>
            <a:spLocks noGrp="1"/>
          </p:cNvSpPr>
          <p:nvPr>
            <p:ph type="ftr" sz="quarter" idx="11"/>
          </p:nvPr>
        </p:nvSpPr>
        <p:spPr/>
        <p:txBody>
          <a:bodyPr/>
          <a:lstStyle/>
          <a:p>
            <a:endParaRPr lang="ky-KG"/>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43D0C68-9977-437C-AAC6-34B6F0343D3E}" type="slidenum">
              <a:rPr lang="ky-KG" smtClean="0"/>
              <a:t>‹#›</a:t>
            </a:fld>
            <a:endParaRPr lang="ky-KG"/>
          </a:p>
        </p:txBody>
      </p:sp>
    </p:spTree>
    <p:extLst>
      <p:ext uri="{BB962C8B-B14F-4D97-AF65-F5344CB8AC3E}">
        <p14:creationId xmlns:p14="http://schemas.microsoft.com/office/powerpoint/2010/main" val="4285496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85DDDC-6E12-4310-A442-6DF59835D985}" type="datetimeFigureOut">
              <a:rPr lang="ky-KG" smtClean="0"/>
              <a:t>02.04.21</a:t>
            </a:fld>
            <a:endParaRPr lang="ky-KG"/>
          </a:p>
        </p:txBody>
      </p:sp>
      <p:sp>
        <p:nvSpPr>
          <p:cNvPr id="5" name="Footer Placeholder 4"/>
          <p:cNvSpPr>
            <a:spLocks noGrp="1"/>
          </p:cNvSpPr>
          <p:nvPr>
            <p:ph type="ftr" sz="quarter" idx="11"/>
          </p:nvPr>
        </p:nvSpPr>
        <p:spPr/>
        <p:txBody>
          <a:bodyPr/>
          <a:lstStyle/>
          <a:p>
            <a:endParaRPr lang="ky-KG"/>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43D0C68-9977-437C-AAC6-34B6F0343D3E}" type="slidenum">
              <a:rPr lang="ky-KG" smtClean="0"/>
              <a:t>‹#›</a:t>
            </a:fld>
            <a:endParaRPr lang="ky-KG"/>
          </a:p>
        </p:txBody>
      </p:sp>
    </p:spTree>
    <p:extLst>
      <p:ext uri="{BB962C8B-B14F-4D97-AF65-F5344CB8AC3E}">
        <p14:creationId xmlns:p14="http://schemas.microsoft.com/office/powerpoint/2010/main" val="343590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85DDDC-6E12-4310-A442-6DF59835D985}" type="datetimeFigureOut">
              <a:rPr lang="ky-KG" smtClean="0"/>
              <a:t>02.04.21</a:t>
            </a:fld>
            <a:endParaRPr lang="ky-KG"/>
          </a:p>
        </p:txBody>
      </p:sp>
      <p:sp>
        <p:nvSpPr>
          <p:cNvPr id="5" name="Footer Placeholder 4"/>
          <p:cNvSpPr>
            <a:spLocks noGrp="1"/>
          </p:cNvSpPr>
          <p:nvPr>
            <p:ph type="ftr" sz="quarter" idx="11"/>
          </p:nvPr>
        </p:nvSpPr>
        <p:spPr/>
        <p:txBody>
          <a:bodyPr/>
          <a:lstStyle/>
          <a:p>
            <a:endParaRPr lang="ky-KG"/>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43D0C68-9977-437C-AAC6-34B6F0343D3E}" type="slidenum">
              <a:rPr lang="ky-KG" smtClean="0"/>
              <a:t>‹#›</a:t>
            </a:fld>
            <a:endParaRPr lang="ky-KG"/>
          </a:p>
        </p:txBody>
      </p:sp>
    </p:spTree>
    <p:extLst>
      <p:ext uri="{BB962C8B-B14F-4D97-AF65-F5344CB8AC3E}">
        <p14:creationId xmlns:p14="http://schemas.microsoft.com/office/powerpoint/2010/main" val="1769853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85DDDC-6E12-4310-A442-6DF59835D985}" type="datetimeFigureOut">
              <a:rPr lang="ky-KG" smtClean="0"/>
              <a:t>02.04.21</a:t>
            </a:fld>
            <a:endParaRPr lang="ky-KG"/>
          </a:p>
        </p:txBody>
      </p:sp>
      <p:sp>
        <p:nvSpPr>
          <p:cNvPr id="5" name="Footer Placeholder 4"/>
          <p:cNvSpPr>
            <a:spLocks noGrp="1"/>
          </p:cNvSpPr>
          <p:nvPr>
            <p:ph type="ftr" sz="quarter" idx="11"/>
          </p:nvPr>
        </p:nvSpPr>
        <p:spPr/>
        <p:txBody>
          <a:bodyPr/>
          <a:lstStyle/>
          <a:p>
            <a:endParaRPr lang="ky-KG"/>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143D0C68-9977-437C-AAC6-34B6F0343D3E}" type="slidenum">
              <a:rPr lang="ky-KG" smtClean="0"/>
              <a:t>‹#›</a:t>
            </a:fld>
            <a:endParaRPr lang="ky-KG"/>
          </a:p>
        </p:txBody>
      </p:sp>
    </p:spTree>
    <p:extLst>
      <p:ext uri="{BB962C8B-B14F-4D97-AF65-F5344CB8AC3E}">
        <p14:creationId xmlns:p14="http://schemas.microsoft.com/office/powerpoint/2010/main" val="2118854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485DDDC-6E12-4310-A442-6DF59835D985}" type="datetimeFigureOut">
              <a:rPr lang="ky-KG" smtClean="0"/>
              <a:t>02.04.21</a:t>
            </a:fld>
            <a:endParaRPr lang="ky-KG"/>
          </a:p>
        </p:txBody>
      </p:sp>
      <p:sp>
        <p:nvSpPr>
          <p:cNvPr id="6" name="Footer Placeholder 5"/>
          <p:cNvSpPr>
            <a:spLocks noGrp="1"/>
          </p:cNvSpPr>
          <p:nvPr>
            <p:ph type="ftr" sz="quarter" idx="11"/>
          </p:nvPr>
        </p:nvSpPr>
        <p:spPr/>
        <p:txBody>
          <a:bodyPr/>
          <a:lstStyle/>
          <a:p>
            <a:endParaRPr lang="ky-KG"/>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143D0C68-9977-437C-AAC6-34B6F0343D3E}" type="slidenum">
              <a:rPr lang="ky-KG" smtClean="0"/>
              <a:t>‹#›</a:t>
            </a:fld>
            <a:endParaRPr lang="ky-KG"/>
          </a:p>
        </p:txBody>
      </p:sp>
    </p:spTree>
    <p:extLst>
      <p:ext uri="{BB962C8B-B14F-4D97-AF65-F5344CB8AC3E}">
        <p14:creationId xmlns:p14="http://schemas.microsoft.com/office/powerpoint/2010/main" val="2445234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85DDDC-6E12-4310-A442-6DF59835D985}" type="datetimeFigureOut">
              <a:rPr lang="ky-KG" smtClean="0"/>
              <a:t>02.04.21</a:t>
            </a:fld>
            <a:endParaRPr lang="ky-KG"/>
          </a:p>
        </p:txBody>
      </p:sp>
      <p:sp>
        <p:nvSpPr>
          <p:cNvPr id="8" name="Footer Placeholder 7"/>
          <p:cNvSpPr>
            <a:spLocks noGrp="1"/>
          </p:cNvSpPr>
          <p:nvPr>
            <p:ph type="ftr" sz="quarter" idx="11"/>
          </p:nvPr>
        </p:nvSpPr>
        <p:spPr/>
        <p:txBody>
          <a:bodyPr/>
          <a:lstStyle/>
          <a:p>
            <a:endParaRPr lang="ky-KG"/>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143D0C68-9977-437C-AAC6-34B6F0343D3E}" type="slidenum">
              <a:rPr lang="ky-KG" smtClean="0"/>
              <a:t>‹#›</a:t>
            </a:fld>
            <a:endParaRPr lang="ky-KG"/>
          </a:p>
        </p:txBody>
      </p:sp>
    </p:spTree>
    <p:extLst>
      <p:ext uri="{BB962C8B-B14F-4D97-AF65-F5344CB8AC3E}">
        <p14:creationId xmlns:p14="http://schemas.microsoft.com/office/powerpoint/2010/main" val="398297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85DDDC-6E12-4310-A442-6DF59835D985}" type="datetimeFigureOut">
              <a:rPr lang="ky-KG" smtClean="0"/>
              <a:t>02.04.21</a:t>
            </a:fld>
            <a:endParaRPr lang="ky-KG"/>
          </a:p>
        </p:txBody>
      </p:sp>
      <p:sp>
        <p:nvSpPr>
          <p:cNvPr id="4" name="Footer Placeholder 3"/>
          <p:cNvSpPr>
            <a:spLocks noGrp="1"/>
          </p:cNvSpPr>
          <p:nvPr>
            <p:ph type="ftr" sz="quarter" idx="11"/>
          </p:nvPr>
        </p:nvSpPr>
        <p:spPr/>
        <p:txBody>
          <a:bodyPr/>
          <a:lstStyle/>
          <a:p>
            <a:endParaRPr lang="ky-KG"/>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143D0C68-9977-437C-AAC6-34B6F0343D3E}" type="slidenum">
              <a:rPr lang="ky-KG" smtClean="0"/>
              <a:t>‹#›</a:t>
            </a:fld>
            <a:endParaRPr lang="ky-KG"/>
          </a:p>
        </p:txBody>
      </p:sp>
    </p:spTree>
    <p:extLst>
      <p:ext uri="{BB962C8B-B14F-4D97-AF65-F5344CB8AC3E}">
        <p14:creationId xmlns:p14="http://schemas.microsoft.com/office/powerpoint/2010/main" val="1068471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85DDDC-6E12-4310-A442-6DF59835D985}" type="datetimeFigureOut">
              <a:rPr lang="ky-KG" smtClean="0"/>
              <a:t>02.04.21</a:t>
            </a:fld>
            <a:endParaRPr lang="ky-KG"/>
          </a:p>
        </p:txBody>
      </p:sp>
      <p:sp>
        <p:nvSpPr>
          <p:cNvPr id="3" name="Footer Placeholder 2"/>
          <p:cNvSpPr>
            <a:spLocks noGrp="1"/>
          </p:cNvSpPr>
          <p:nvPr>
            <p:ph type="ftr" sz="quarter" idx="11"/>
          </p:nvPr>
        </p:nvSpPr>
        <p:spPr/>
        <p:txBody>
          <a:bodyPr/>
          <a:lstStyle/>
          <a:p>
            <a:endParaRPr lang="ky-KG"/>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143D0C68-9977-437C-AAC6-34B6F0343D3E}" type="slidenum">
              <a:rPr lang="ky-KG" smtClean="0"/>
              <a:t>‹#›</a:t>
            </a:fld>
            <a:endParaRPr lang="ky-KG"/>
          </a:p>
        </p:txBody>
      </p:sp>
    </p:spTree>
    <p:extLst>
      <p:ext uri="{BB962C8B-B14F-4D97-AF65-F5344CB8AC3E}">
        <p14:creationId xmlns:p14="http://schemas.microsoft.com/office/powerpoint/2010/main" val="2605183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85DDDC-6E12-4310-A442-6DF59835D985}" type="datetimeFigureOut">
              <a:rPr lang="ky-KG" smtClean="0"/>
              <a:t>02.04.21</a:t>
            </a:fld>
            <a:endParaRPr lang="ky-KG"/>
          </a:p>
        </p:txBody>
      </p:sp>
      <p:sp>
        <p:nvSpPr>
          <p:cNvPr id="6" name="Footer Placeholder 5"/>
          <p:cNvSpPr>
            <a:spLocks noGrp="1"/>
          </p:cNvSpPr>
          <p:nvPr>
            <p:ph type="ftr" sz="quarter" idx="11"/>
          </p:nvPr>
        </p:nvSpPr>
        <p:spPr/>
        <p:txBody>
          <a:bodyPr/>
          <a:lstStyle/>
          <a:p>
            <a:endParaRPr lang="ky-KG"/>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143D0C68-9977-437C-AAC6-34B6F0343D3E}" type="slidenum">
              <a:rPr lang="ky-KG" smtClean="0"/>
              <a:t>‹#›</a:t>
            </a:fld>
            <a:endParaRPr lang="ky-KG"/>
          </a:p>
        </p:txBody>
      </p:sp>
    </p:spTree>
    <p:extLst>
      <p:ext uri="{BB962C8B-B14F-4D97-AF65-F5344CB8AC3E}">
        <p14:creationId xmlns:p14="http://schemas.microsoft.com/office/powerpoint/2010/main" val="4125407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85DDDC-6E12-4310-A442-6DF59835D985}" type="datetimeFigureOut">
              <a:rPr lang="ky-KG" smtClean="0"/>
              <a:t>02.04.21</a:t>
            </a:fld>
            <a:endParaRPr lang="ky-KG"/>
          </a:p>
        </p:txBody>
      </p:sp>
      <p:sp>
        <p:nvSpPr>
          <p:cNvPr id="6" name="Footer Placeholder 5"/>
          <p:cNvSpPr>
            <a:spLocks noGrp="1"/>
          </p:cNvSpPr>
          <p:nvPr>
            <p:ph type="ftr" sz="quarter" idx="11"/>
          </p:nvPr>
        </p:nvSpPr>
        <p:spPr/>
        <p:txBody>
          <a:bodyPr/>
          <a:lstStyle/>
          <a:p>
            <a:endParaRPr lang="ky-KG"/>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143D0C68-9977-437C-AAC6-34B6F0343D3E}" type="slidenum">
              <a:rPr lang="ky-KG" smtClean="0"/>
              <a:t>‹#›</a:t>
            </a:fld>
            <a:endParaRPr lang="ky-KG"/>
          </a:p>
        </p:txBody>
      </p:sp>
    </p:spTree>
    <p:extLst>
      <p:ext uri="{BB962C8B-B14F-4D97-AF65-F5344CB8AC3E}">
        <p14:creationId xmlns:p14="http://schemas.microsoft.com/office/powerpoint/2010/main" val="2039374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B485DDDC-6E12-4310-A442-6DF59835D985}" type="datetimeFigureOut">
              <a:rPr lang="ky-KG" smtClean="0"/>
              <a:t>02.04.21</a:t>
            </a:fld>
            <a:endParaRPr lang="ky-KG"/>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ky-KG"/>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143D0C68-9977-437C-AAC6-34B6F0343D3E}" type="slidenum">
              <a:rPr lang="ky-KG" smtClean="0"/>
              <a:t>‹#›</a:t>
            </a:fld>
            <a:endParaRPr lang="ky-KG"/>
          </a:p>
        </p:txBody>
      </p:sp>
    </p:spTree>
    <p:extLst>
      <p:ext uri="{BB962C8B-B14F-4D97-AF65-F5344CB8AC3E}">
        <p14:creationId xmlns:p14="http://schemas.microsoft.com/office/powerpoint/2010/main" val="289753196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39652" y="1268760"/>
            <a:ext cx="7020780" cy="1872208"/>
          </a:xfrm>
          <a:noFill/>
        </p:spPr>
        <p:style>
          <a:lnRef idx="1">
            <a:schemeClr val="accent6"/>
          </a:lnRef>
          <a:fillRef idx="3">
            <a:schemeClr val="accent6"/>
          </a:fillRef>
          <a:effectRef idx="2">
            <a:schemeClr val="accent6"/>
          </a:effectRef>
          <a:fontRef idx="minor">
            <a:schemeClr val="lt1"/>
          </a:fontRef>
        </p:style>
        <p:txBody>
          <a:bodyPr>
            <a:noAutofit/>
          </a:bodyPr>
          <a:lstStyle/>
          <a:p>
            <a:pPr algn="ctr"/>
            <a:r>
              <a:rPr lang="ru-RU" sz="3200" dirty="0">
                <a:solidFill>
                  <a:schemeClr val="tx1"/>
                </a:solidFill>
                <a:latin typeface="Times New Roman" panose="02020603050405020304" pitchFamily="18" charset="0"/>
                <a:cs typeface="Times New Roman" panose="02020603050405020304" pitchFamily="18" charset="0"/>
              </a:rPr>
              <a:t>Бактериалдык </a:t>
            </a:r>
            <a:r>
              <a:rPr lang="ru-RU" sz="3200" dirty="0" err="1">
                <a:solidFill>
                  <a:schemeClr val="tx1"/>
                </a:solidFill>
                <a:latin typeface="Times New Roman" panose="02020603050405020304" pitchFamily="18" charset="0"/>
                <a:cs typeface="Times New Roman" panose="02020603050405020304" pitchFamily="18" charset="0"/>
              </a:rPr>
              <a:t>күйүк</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smtClean="0">
                <a:solidFill>
                  <a:schemeClr val="tx1"/>
                </a:solidFill>
                <a:latin typeface="Times New Roman" panose="02020603050405020304" pitchFamily="18" charset="0"/>
                <a:cs typeface="Times New Roman" panose="02020603050405020304" pitchFamily="18" charset="0"/>
              </a:rPr>
              <a:t>оорусуна</a:t>
            </a:r>
            <a:r>
              <a:rPr lang="ru-RU" sz="3200" dirty="0">
                <a:solidFill>
                  <a:schemeClr val="tx1"/>
                </a:solidFill>
                <a:latin typeface="Times New Roman" panose="02020603050405020304" pitchFamily="18" charset="0"/>
                <a:cs typeface="Times New Roman" panose="02020603050405020304" pitchFamily="18" charset="0"/>
              </a:rPr>
              <a:t/>
            </a:r>
            <a:br>
              <a:rPr lang="ru-RU" sz="3200" dirty="0">
                <a:solidFill>
                  <a:schemeClr val="tx1"/>
                </a:solidFill>
                <a:latin typeface="Times New Roman" panose="02020603050405020304" pitchFamily="18" charset="0"/>
                <a:cs typeface="Times New Roman" panose="02020603050405020304" pitchFamily="18" charset="0"/>
              </a:rPr>
            </a:br>
            <a:r>
              <a:rPr lang="ru-RU" sz="3200" dirty="0">
                <a:solidFill>
                  <a:schemeClr val="tx1"/>
                </a:solidFill>
                <a:latin typeface="Times New Roman" panose="02020603050405020304" pitchFamily="18" charset="0"/>
                <a:cs typeface="Times New Roman" panose="02020603050405020304" pitchFamily="18" charset="0"/>
              </a:rPr>
              <a:t>каршы күрөшүү </a:t>
            </a:r>
            <a:r>
              <a:rPr lang="ru-RU" sz="3200" dirty="0" err="1">
                <a:solidFill>
                  <a:schemeClr val="tx1"/>
                </a:solidFill>
                <a:latin typeface="Times New Roman" panose="02020603050405020304" pitchFamily="18" charset="0"/>
                <a:cs typeface="Times New Roman" panose="02020603050405020304" pitchFamily="18" charset="0"/>
              </a:rPr>
              <a:t>жолдорунун</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тартиби</a:t>
            </a:r>
            <a:endParaRPr lang="ru-RU" sz="3200" dirty="0">
              <a:solidFill>
                <a:schemeClr val="tx1"/>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439652" y="3789040"/>
            <a:ext cx="7092788" cy="2016224"/>
          </a:xfrm>
          <a:noFill/>
        </p:spPr>
        <p:style>
          <a:lnRef idx="2">
            <a:schemeClr val="accent6">
              <a:shade val="50000"/>
            </a:schemeClr>
          </a:lnRef>
          <a:fillRef idx="1">
            <a:schemeClr val="accent6"/>
          </a:fillRef>
          <a:effectRef idx="0">
            <a:schemeClr val="accent6"/>
          </a:effectRef>
          <a:fontRef idx="minor">
            <a:schemeClr val="lt1"/>
          </a:fontRef>
        </p:style>
        <p:txBody>
          <a:bodyPr>
            <a:normAutofit lnSpcReduction="10000"/>
          </a:bodyPr>
          <a:lstStyle/>
          <a:p>
            <a:pPr algn="ctr"/>
            <a:r>
              <a:rPr lang="ky-KG" sz="2400" dirty="0">
                <a:solidFill>
                  <a:schemeClr val="tx1"/>
                </a:solidFill>
                <a:latin typeface="Times New Roman" panose="02020603050405020304" pitchFamily="18" charset="0"/>
                <a:cs typeface="Times New Roman" panose="02020603050405020304" pitchFamily="18" charset="0"/>
              </a:rPr>
              <a:t>Кыргыз Республикасынын </a:t>
            </a:r>
            <a:r>
              <a:rPr lang="ky-KG" sz="2400" dirty="0" smtClean="0">
                <a:solidFill>
                  <a:schemeClr val="tx1"/>
                </a:solidFill>
                <a:latin typeface="Times New Roman" panose="02020603050405020304" pitchFamily="18" charset="0"/>
                <a:cs typeface="Times New Roman" panose="02020603050405020304" pitchFamily="18" charset="0"/>
              </a:rPr>
              <a:t>УИАнын Э</a:t>
            </a:r>
            <a:r>
              <a:rPr lang="ky-KG" sz="2400" dirty="0">
                <a:solidFill>
                  <a:schemeClr val="tx1"/>
                </a:solidFill>
                <a:latin typeface="Times New Roman" panose="02020603050405020304" pitchFamily="18" charset="0"/>
                <a:cs typeface="Times New Roman" panose="02020603050405020304" pitchFamily="18" charset="0"/>
              </a:rPr>
              <a:t>. Гареев атындагы Ботаникалык бак </a:t>
            </a:r>
            <a:r>
              <a:rPr lang="ky-KG" sz="2400" dirty="0" smtClean="0">
                <a:solidFill>
                  <a:schemeClr val="tx1"/>
                </a:solidFill>
                <a:latin typeface="Times New Roman" panose="02020603050405020304" pitchFamily="18" charset="0"/>
                <a:cs typeface="Times New Roman" panose="02020603050405020304" pitchFamily="18" charset="0"/>
              </a:rPr>
              <a:t>илимий-изилдөө </a:t>
            </a:r>
            <a:r>
              <a:rPr lang="ky-KG" sz="2400" dirty="0">
                <a:solidFill>
                  <a:schemeClr val="tx1"/>
                </a:solidFill>
                <a:latin typeface="Times New Roman" panose="02020603050405020304" pitchFamily="18" charset="0"/>
                <a:cs typeface="Times New Roman" panose="02020603050405020304" pitchFamily="18" charset="0"/>
              </a:rPr>
              <a:t>институту </a:t>
            </a:r>
          </a:p>
          <a:p>
            <a:pPr algn="ctr"/>
            <a:r>
              <a:rPr lang="ky-KG" sz="2400" dirty="0">
                <a:solidFill>
                  <a:schemeClr val="tx1"/>
                </a:solidFill>
                <a:latin typeface="Times New Roman" panose="02020603050405020304" pitchFamily="18" charset="0"/>
                <a:cs typeface="Times New Roman" panose="02020603050405020304" pitchFamily="18" charset="0"/>
              </a:rPr>
              <a:t>Мөмөлүү бактар </a:t>
            </a:r>
            <a:r>
              <a:rPr lang="ky-KG" sz="2400" dirty="0" smtClean="0">
                <a:solidFill>
                  <a:schemeClr val="tx1"/>
                </a:solidFill>
                <a:latin typeface="Times New Roman" panose="02020603050405020304" pitchFamily="18" charset="0"/>
                <a:cs typeface="Times New Roman" panose="02020603050405020304" pitchFamily="18" charset="0"/>
              </a:rPr>
              <a:t>лабораториясы </a:t>
            </a:r>
            <a:endParaRPr lang="ky-KG" sz="2400" dirty="0" smtClean="0">
              <a:solidFill>
                <a:schemeClr val="tx1"/>
              </a:solidFill>
              <a:latin typeface="Times New Roman" panose="02020603050405020304" pitchFamily="18" charset="0"/>
              <a:cs typeface="Times New Roman" panose="02020603050405020304" pitchFamily="18" charset="0"/>
            </a:endParaRPr>
          </a:p>
          <a:p>
            <a:pPr algn="ctr"/>
            <a:r>
              <a:rPr lang="ky-KG" sz="2400" dirty="0" smtClean="0">
                <a:solidFill>
                  <a:schemeClr val="tx1"/>
                </a:solidFill>
                <a:latin typeface="Times New Roman" panose="02020603050405020304" pitchFamily="18" charset="0"/>
                <a:cs typeface="Times New Roman" panose="02020603050405020304" pitchFamily="18" charset="0"/>
              </a:rPr>
              <a:t>И. к.</a:t>
            </a:r>
            <a:r>
              <a:rPr lang="ky-KG" sz="2400" dirty="0" smtClean="0">
                <a:solidFill>
                  <a:schemeClr val="tx1"/>
                </a:solidFill>
                <a:latin typeface="Times New Roman" panose="02020603050405020304" pitchFamily="18" charset="0"/>
                <a:cs typeface="Times New Roman" panose="02020603050405020304" pitchFamily="18" charset="0"/>
              </a:rPr>
              <a:t> Имаралиева </a:t>
            </a:r>
            <a:r>
              <a:rPr lang="ky-KG" sz="2400" dirty="0" smtClean="0">
                <a:solidFill>
                  <a:schemeClr val="tx1"/>
                </a:solidFill>
                <a:latin typeface="Times New Roman" panose="02020603050405020304" pitchFamily="18" charset="0"/>
                <a:cs typeface="Times New Roman" panose="02020603050405020304" pitchFamily="18" charset="0"/>
              </a:rPr>
              <a:t>Т. Ш.</a:t>
            </a:r>
          </a:p>
          <a:p>
            <a:pPr algn="ctr"/>
            <a:endParaRPr lang="ky-KG" sz="1800"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19926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85646" y="476672"/>
            <a:ext cx="7560840" cy="720080"/>
          </a:xfrm>
        </p:spPr>
        <p:txBody>
          <a:bodyPr>
            <a:noAutofit/>
          </a:bodyPr>
          <a:lstStyle/>
          <a:p>
            <a:pPr algn="ctr"/>
            <a:r>
              <a:rPr lang="ru-RU" sz="2800" dirty="0" smtClean="0">
                <a:solidFill>
                  <a:schemeClr val="tx1"/>
                </a:solidFill>
                <a:latin typeface="Times New Roman" panose="02020603050405020304" pitchFamily="18" charset="0"/>
                <a:cs typeface="Times New Roman" panose="02020603050405020304" pitchFamily="18" charset="0"/>
              </a:rPr>
              <a:t>Бактериалдык </a:t>
            </a:r>
            <a:r>
              <a:rPr lang="ru-RU" sz="2800" dirty="0" err="1" smtClean="0">
                <a:solidFill>
                  <a:schemeClr val="tx1"/>
                </a:solidFill>
                <a:latin typeface="Times New Roman" panose="02020603050405020304" pitchFamily="18" charset="0"/>
                <a:cs typeface="Times New Roman" panose="02020603050405020304" pitchFamily="18" charset="0"/>
              </a:rPr>
              <a:t>күйүк</a:t>
            </a:r>
            <a:r>
              <a:rPr lang="ru-RU" sz="2800" dirty="0" smtClean="0">
                <a:solidFill>
                  <a:schemeClr val="tx1"/>
                </a:solidFill>
                <a:latin typeface="Times New Roman" panose="02020603050405020304" pitchFamily="18" charset="0"/>
                <a:cs typeface="Times New Roman" panose="02020603050405020304" pitchFamily="18" charset="0"/>
              </a:rPr>
              <a:t> </a:t>
            </a:r>
            <a:r>
              <a:rPr lang="ru-RU" sz="2800" dirty="0" err="1" smtClean="0">
                <a:solidFill>
                  <a:schemeClr val="tx1"/>
                </a:solidFill>
                <a:latin typeface="Times New Roman" panose="02020603050405020304" pitchFamily="18" charset="0"/>
                <a:cs typeface="Times New Roman" panose="02020603050405020304" pitchFamily="18" charset="0"/>
              </a:rPr>
              <a:t>оорусунун</a:t>
            </a:r>
            <a:r>
              <a:rPr lang="ru-RU" sz="2800" dirty="0" smtClean="0">
                <a:solidFill>
                  <a:schemeClr val="tx1"/>
                </a:solidFill>
                <a:latin typeface="Times New Roman" panose="02020603050405020304" pitchFamily="18" charset="0"/>
                <a:cs typeface="Times New Roman" panose="02020603050405020304" pitchFamily="18" charset="0"/>
              </a:rPr>
              <a:t> </a:t>
            </a:r>
            <a:r>
              <a:rPr lang="ru-RU" sz="2800" dirty="0" err="1" smtClean="0">
                <a:solidFill>
                  <a:schemeClr val="tx1"/>
                </a:solidFill>
                <a:latin typeface="Times New Roman" panose="02020603050405020304" pitchFamily="18" charset="0"/>
                <a:cs typeface="Times New Roman" panose="02020603050405020304" pitchFamily="18" charset="0"/>
              </a:rPr>
              <a:t>козгогучу</a:t>
            </a:r>
            <a:r>
              <a:rPr lang="ru-RU" sz="2800" dirty="0" smtClean="0">
                <a:solidFill>
                  <a:schemeClr val="tx1"/>
                </a:solidFill>
                <a:latin typeface="Times New Roman" panose="02020603050405020304" pitchFamily="18" charset="0"/>
                <a:cs typeface="Times New Roman" panose="02020603050405020304" pitchFamily="18" charset="0"/>
              </a:rPr>
              <a:t> </a:t>
            </a:r>
            <a:endParaRPr lang="ru-RU" sz="2800"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259632" y="1196752"/>
            <a:ext cx="7632848" cy="5256584"/>
          </a:xfrm>
        </p:spPr>
        <p:txBody>
          <a:bodyPr>
            <a:normAutofit lnSpcReduction="10000"/>
          </a:bodyPr>
          <a:lstStyle/>
          <a:p>
            <a:pPr lvl="0"/>
            <a:r>
              <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Бактериалдык </a:t>
            </a:r>
            <a:r>
              <a:rPr lang="ru-RU" sz="2000"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күйүк</a:t>
            </a:r>
            <a:r>
              <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оорусу</a:t>
            </a:r>
            <a:r>
              <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менен</a:t>
            </a:r>
            <a:r>
              <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к</a:t>
            </a:r>
            <a:r>
              <a:rPr lang="ky-KG"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үр</a:t>
            </a:r>
            <a:r>
              <a:rPr lang="ru-RU" sz="2000" dirty="0" err="1"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өөшүүдөн</a:t>
            </a:r>
            <a:r>
              <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dirty="0" err="1"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мурда</a:t>
            </a:r>
            <a:r>
              <a:rPr lang="ru-RU" sz="2000"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dirty="0" err="1"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оору</a:t>
            </a:r>
            <a:r>
              <a:rPr lang="ru-RU" sz="2000"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dirty="0" err="1"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козгогучтун</a:t>
            </a:r>
            <a:r>
              <a:rPr lang="ru-RU" sz="2000"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табиятын</a:t>
            </a:r>
            <a:r>
              <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жана</a:t>
            </a:r>
            <a:r>
              <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өрчүүсүн</a:t>
            </a:r>
            <a:r>
              <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билүүбүз</a:t>
            </a:r>
            <a:r>
              <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зарыл.</a:t>
            </a:r>
            <a:endPar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endParaRPr>
          </a:p>
          <a:p>
            <a:pPr lvl="0"/>
            <a:r>
              <a:rPr lang="ky-KG"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Бактериалдык күйүк оорусунун козгогучу Erwinia amylovora, айлана-чөйрөнүн шарттарына салыштырмалуу туруктуу. Экссудаттын тамчыларындагы бактериялар </a:t>
            </a:r>
            <a:r>
              <a:rPr lang="ky-KG" sz="2000"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күндүн </a:t>
            </a:r>
            <a:r>
              <a:rPr lang="ky-KG"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нурунда 22 сааттан кийин гана өлөт. Күн нуру жок жерде экссудаттагы бактериялар 2 айдан ашык сакталаары аныкталган. Топуракта, ыңгайлуу шарттарда бактериялар 38 күнгө чейин, кесилген бутактарда </a:t>
            </a:r>
            <a:r>
              <a:rPr lang="ky-KG" sz="2000"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шартка </a:t>
            </a:r>
            <a:r>
              <a:rPr lang="ky-KG"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жараша 3-29 күн жашайт</a:t>
            </a:r>
            <a:r>
              <a:rPr lang="ky-KG" sz="2000"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a:t>
            </a:r>
          </a:p>
          <a:p>
            <a:pPr lvl="0"/>
            <a:r>
              <a:rPr lang="ru-RU" sz="2000" b="1"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Г</a:t>
            </a:r>
            <a:r>
              <a:rPr lang="ru-RU" sz="2000" b="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b="1"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Распопов </a:t>
            </a:r>
            <a:r>
              <a:rPr lang="ru-RU" sz="2000" dirty="0" err="1"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өзүнүн</a:t>
            </a:r>
            <a:r>
              <a:rPr lang="ru-RU" sz="2000"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статьяларында</a:t>
            </a:r>
            <a:r>
              <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бактериалдык </a:t>
            </a:r>
            <a:r>
              <a:rPr lang="ru-RU" sz="2000"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күйүк</a:t>
            </a:r>
            <a:r>
              <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оорусунун</a:t>
            </a:r>
            <a:r>
              <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таркашынын</a:t>
            </a:r>
            <a:r>
              <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беш</a:t>
            </a:r>
            <a:r>
              <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өзгөчөлүктөрүн</a:t>
            </a:r>
            <a:r>
              <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белгилейт</a:t>
            </a:r>
            <a:r>
              <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a:t>
            </a:r>
          </a:p>
          <a:p>
            <a:r>
              <a:rPr lang="ru-RU" sz="2000" b="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Тынч</a:t>
            </a:r>
            <a:r>
              <a:rPr lang="ru-RU" sz="2000" b="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b="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болуп</a:t>
            </a:r>
            <a:r>
              <a:rPr lang="ru-RU" sz="2000" b="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b="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көрүнүү</a:t>
            </a:r>
            <a:r>
              <a:rPr lang="ru-RU" sz="2000" b="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b="1"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b="1" dirty="0" err="1"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Эрвиниянын</a:t>
            </a:r>
            <a:r>
              <a:rPr lang="ru-RU" sz="2000" b="1"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b="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биринчи</a:t>
            </a:r>
            <a:r>
              <a:rPr lang="ru-RU" sz="2000" b="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b="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касиети</a:t>
            </a:r>
            <a:r>
              <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r>
            <a:br>
              <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br>
            <a:r>
              <a:rPr lang="ky-KG"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Бакчага кокустан кирип алган Эрвиния өзүн акырын алып жүрөт, кабыктын жаракасынан кабык астындагы тамырчаларына кирип, акырындык менен санын көбөйтөт. Анын негизги милдети - кыш мезгилинде өлүп калбоо. Биринчи кышында, ал 90% </a:t>
            </a:r>
            <a:r>
              <a:rPr lang="ky-KG" sz="2000"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ти өлөт</a:t>
            </a:r>
            <a:r>
              <a:rPr lang="ky-KG"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a:t>
            </a:r>
            <a:endPar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spTree>
    <p:extLst>
      <p:ext uri="{BB962C8B-B14F-4D97-AF65-F5344CB8AC3E}">
        <p14:creationId xmlns:p14="http://schemas.microsoft.com/office/powerpoint/2010/main" val="5135861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476672"/>
            <a:ext cx="7560839" cy="720080"/>
          </a:xfrm>
        </p:spPr>
        <p:txBody>
          <a:bodyPr>
            <a:normAutofit/>
          </a:bodyPr>
          <a:lstStyle/>
          <a:p>
            <a:pPr algn="ctr"/>
            <a:r>
              <a:rPr lang="ru-RU" sz="2800" dirty="0">
                <a:solidFill>
                  <a:schemeClr val="tx1"/>
                </a:solidFill>
                <a:latin typeface="Times New Roman" panose="02020603050405020304" pitchFamily="18" charset="0"/>
                <a:cs typeface="Times New Roman" panose="02020603050405020304" pitchFamily="18" charset="0"/>
              </a:rPr>
              <a:t>Бактериалдык </a:t>
            </a:r>
            <a:r>
              <a:rPr lang="ru-RU" sz="2800" dirty="0" err="1">
                <a:solidFill>
                  <a:schemeClr val="tx1"/>
                </a:solidFill>
                <a:latin typeface="Times New Roman" panose="02020603050405020304" pitchFamily="18" charset="0"/>
                <a:cs typeface="Times New Roman" panose="02020603050405020304" pitchFamily="18" charset="0"/>
              </a:rPr>
              <a:t>күйүк</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оорусунун</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козгогучу</a:t>
            </a:r>
            <a:r>
              <a:rPr lang="ru-RU" sz="2800" dirty="0">
                <a:solidFill>
                  <a:schemeClr val="tx1"/>
                </a:solidFill>
                <a:latin typeface="Times New Roman" panose="02020603050405020304" pitchFamily="18" charset="0"/>
                <a:cs typeface="Times New Roman" panose="02020603050405020304" pitchFamily="18" charset="0"/>
              </a:rPr>
              <a:t> </a:t>
            </a:r>
            <a:endParaRPr lang="ky-KG" sz="2800"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115616" y="1340768"/>
            <a:ext cx="7848871" cy="5256584"/>
          </a:xfrm>
        </p:spPr>
        <p:txBody>
          <a:bodyPr>
            <a:noAutofit/>
          </a:bodyPr>
          <a:lstStyle/>
          <a:p>
            <a:r>
              <a:rPr lang="ru-RU" sz="2000" b="1"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2. </a:t>
            </a:r>
            <a:r>
              <a:rPr lang="ru-RU" sz="2000" b="1" dirty="0" err="1"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Эрвиниянын</a:t>
            </a:r>
            <a:r>
              <a:rPr lang="ru-RU" sz="2000" b="1"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b="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экинчи</a:t>
            </a:r>
            <a:r>
              <a:rPr lang="ru-RU" sz="2000" b="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b="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чоң</a:t>
            </a:r>
            <a:r>
              <a:rPr lang="ru-RU" sz="2000" b="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сыры – </a:t>
            </a:r>
            <a:r>
              <a:rPr lang="ru-RU" sz="2000" b="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гүлдүн</a:t>
            </a:r>
            <a:r>
              <a:rPr lang="ru-RU" sz="2000" b="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b="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энелигинде</a:t>
            </a:r>
            <a:r>
              <a:rPr lang="ru-RU" sz="2000" b="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тез </a:t>
            </a:r>
            <a:r>
              <a:rPr lang="ru-RU" sz="2000" b="1" dirty="0" err="1"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көбөйүүс</a:t>
            </a:r>
            <a:r>
              <a:rPr lang="ru-RU" sz="2000" b="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ү</a:t>
            </a:r>
            <a:r>
              <a:rPr lang="ru-RU" sz="2000" b="1"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dirty="0" err="1"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Бир</a:t>
            </a:r>
            <a:r>
              <a:rPr lang="ru-RU" sz="2000"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жумада</a:t>
            </a:r>
            <a:r>
              <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эле </a:t>
            </a:r>
            <a:r>
              <a:rPr lang="ru-RU" sz="2000"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миллиондон</a:t>
            </a:r>
            <a:r>
              <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миллионго</a:t>
            </a:r>
            <a:r>
              <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тез </a:t>
            </a:r>
            <a:r>
              <a:rPr lang="ru-RU" sz="2000"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көбөйүүгө</a:t>
            </a:r>
            <a:r>
              <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жөндөмдүү</a:t>
            </a:r>
            <a:r>
              <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Окумуштуулар</a:t>
            </a:r>
            <a:r>
              <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гүлдүн</a:t>
            </a:r>
            <a:r>
              <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энелигинде</a:t>
            </a:r>
            <a:r>
              <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гүлдүн</a:t>
            </a:r>
            <a:r>
              <a:rPr lang="ru-RU" sz="2000"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dirty="0" err="1"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таттуу</a:t>
            </a:r>
            <a:r>
              <a:rPr lang="ru-RU" sz="2000"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dirty="0" err="1"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ширесинде</a:t>
            </a:r>
            <a:r>
              <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нымдуу</a:t>
            </a:r>
            <a:r>
              <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шарттарда</a:t>
            </a:r>
            <a:r>
              <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температура +20 ° C </a:t>
            </a:r>
            <a:r>
              <a:rPr lang="ru-RU" sz="2000"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жогору</a:t>
            </a:r>
            <a:r>
              <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болсо</a:t>
            </a:r>
            <a:r>
              <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Эрвиния 20 </a:t>
            </a:r>
            <a:r>
              <a:rPr lang="ru-RU" sz="2000"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мүнөт</a:t>
            </a:r>
            <a:r>
              <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сайын</a:t>
            </a:r>
            <a:r>
              <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бөлүнүп</a:t>
            </a:r>
            <a:r>
              <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анын</a:t>
            </a:r>
            <a:r>
              <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саны </a:t>
            </a:r>
            <a:r>
              <a:rPr lang="ru-RU" sz="2000"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геометриялык</a:t>
            </a:r>
            <a:r>
              <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прогрессия </a:t>
            </a:r>
            <a:r>
              <a:rPr lang="ru-RU" sz="2000"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менен</a:t>
            </a:r>
            <a:r>
              <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dirty="0" err="1"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көбөйүүсүн</a:t>
            </a:r>
            <a:r>
              <a:rPr lang="ru-RU" sz="2000"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аныкташкан</a:t>
            </a:r>
            <a:r>
              <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p>
          <a:p>
            <a:r>
              <a:rPr lang="ru-RU" sz="2000" b="1"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3</a:t>
            </a:r>
            <a:r>
              <a:rPr lang="ru-RU" sz="2000" b="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ky-KG" sz="2000" b="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Эрвиниянын үчүнчү сыры - бул "достук" </a:t>
            </a:r>
            <a:r>
              <a:rPr lang="ky-KG" sz="2000" b="1"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генинде</a:t>
            </a:r>
            <a:r>
              <a:rPr lang="ru-RU" sz="2000" b="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ru-RU" sz="2000" b="1"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ky-KG" sz="2000"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Эрвиния </a:t>
            </a:r>
            <a:r>
              <a:rPr lang="ky-KG"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энеликте же өсүмдүктөрдүн </a:t>
            </a:r>
            <a:r>
              <a:rPr lang="ky-KG" sz="2000"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ичиндеги тамырчаларында </a:t>
            </a:r>
            <a:r>
              <a:rPr lang="ky-KG"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чоң </a:t>
            </a:r>
            <a:r>
              <a:rPr lang="ky-KG" sz="2000"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колонияны </a:t>
            </a:r>
            <a:r>
              <a:rPr lang="ky-KG"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түзөөрү менен, бул ген ишке кирип, бактериянын тез </a:t>
            </a:r>
            <a:r>
              <a:rPr lang="ky-KG" sz="2000"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таркашына </a:t>
            </a:r>
            <a:r>
              <a:rPr lang="ky-KG"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шарт түзөт. Андан кийин токсиндерди өндүрүүгө жооптуу дагы эки ген ишке кирет. Токсиндердин бири ткандардын некрозун пайда кылат жана өсүмдүктүн экссудат бөлүп </a:t>
            </a:r>
            <a:r>
              <a:rPr lang="ky-KG" sz="2000"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чыгарышын күчөтөт</a:t>
            </a:r>
            <a:r>
              <a:rPr lang="ky-KG"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экинчиси өсүмдүктүн иммунитетин төмөндөтөт</a:t>
            </a:r>
            <a:r>
              <a:rPr lang="ky-KG" sz="2000"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a:t>
            </a:r>
            <a:endParaRPr lang="ru-RU"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spTree>
    <p:extLst>
      <p:ext uri="{BB962C8B-B14F-4D97-AF65-F5344CB8AC3E}">
        <p14:creationId xmlns:p14="http://schemas.microsoft.com/office/powerpoint/2010/main" val="3505118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7" y="404664"/>
            <a:ext cx="7560841" cy="576064"/>
          </a:xfrm>
        </p:spPr>
        <p:txBody>
          <a:bodyPr>
            <a:noAutofit/>
          </a:bodyPr>
          <a:lstStyle/>
          <a:p>
            <a:pPr algn="ctr"/>
            <a:r>
              <a:rPr lang="ru-RU" sz="2800" dirty="0">
                <a:latin typeface="Times New Roman" panose="02020603050405020304" pitchFamily="18" charset="0"/>
                <a:cs typeface="Times New Roman" panose="02020603050405020304" pitchFamily="18" charset="0"/>
              </a:rPr>
              <a:t>Бактериалдык </a:t>
            </a:r>
            <a:r>
              <a:rPr lang="ru-RU" sz="2800" dirty="0" err="1">
                <a:latin typeface="Times New Roman" panose="02020603050405020304" pitchFamily="18" charset="0"/>
                <a:cs typeface="Times New Roman" panose="02020603050405020304" pitchFamily="18" charset="0"/>
              </a:rPr>
              <a:t>күйүк</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оорусунун</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козгогучу</a:t>
            </a:r>
            <a:r>
              <a:rPr lang="ru-RU" sz="2800" dirty="0">
                <a:latin typeface="Times New Roman" panose="02020603050405020304" pitchFamily="18" charset="0"/>
                <a:cs typeface="Times New Roman" panose="02020603050405020304" pitchFamily="18" charset="0"/>
              </a:rPr>
              <a:t> </a:t>
            </a:r>
            <a:endParaRPr lang="ky-KG" sz="2800" dirty="0"/>
          </a:p>
        </p:txBody>
      </p:sp>
      <p:sp>
        <p:nvSpPr>
          <p:cNvPr id="3" name="Объект 2"/>
          <p:cNvSpPr>
            <a:spLocks noGrp="1"/>
          </p:cNvSpPr>
          <p:nvPr>
            <p:ph idx="1"/>
          </p:nvPr>
        </p:nvSpPr>
        <p:spPr>
          <a:xfrm>
            <a:off x="971600" y="980728"/>
            <a:ext cx="8028893" cy="5760640"/>
          </a:xfrm>
        </p:spPr>
        <p:txBody>
          <a:bodyPr>
            <a:noAutofit/>
          </a:bodyPr>
          <a:lstStyle/>
          <a:p>
            <a:r>
              <a:rPr lang="ru-RU" sz="1700" b="1" dirty="0">
                <a:solidFill>
                  <a:schemeClr val="tx1"/>
                </a:solidFill>
                <a:latin typeface="Times New Roman" panose="02020603050405020304" pitchFamily="18" charset="0"/>
                <a:cs typeface="Times New Roman" panose="02020603050405020304" pitchFamily="18" charset="0"/>
              </a:rPr>
              <a:t>4. </a:t>
            </a:r>
            <a:r>
              <a:rPr lang="ky-KG" sz="1900" b="1" dirty="0" smtClean="0">
                <a:solidFill>
                  <a:schemeClr val="tx1"/>
                </a:solidFill>
                <a:latin typeface="Times New Roman" panose="02020603050405020304" pitchFamily="18" charset="0"/>
                <a:cs typeface="Times New Roman" panose="02020603050405020304" pitchFamily="18" charset="0"/>
              </a:rPr>
              <a:t>Эрвиниянын төртүнчү өзгөчөлүгү - жылуу, нымдуу аба ырайында суу тамчыларында көбөйүүгө жөндөмдүү!  </a:t>
            </a:r>
            <a:r>
              <a:rPr lang="ky-KG" sz="1900" dirty="0" smtClean="0">
                <a:solidFill>
                  <a:schemeClr val="tx1"/>
                </a:solidFill>
                <a:latin typeface="Times New Roman" panose="02020603050405020304" pitchFamily="18" charset="0"/>
                <a:cs typeface="Times New Roman" panose="02020603050405020304" pitchFamily="18" charset="0"/>
              </a:rPr>
              <a:t>Жазында</a:t>
            </a:r>
            <a:r>
              <a:rPr lang="ky-KG" sz="1900" b="1" dirty="0" smtClean="0">
                <a:solidFill>
                  <a:schemeClr val="tx1"/>
                </a:solidFill>
                <a:latin typeface="Times New Roman" panose="02020603050405020304" pitchFamily="18" charset="0"/>
                <a:cs typeface="Times New Roman" panose="02020603050405020304" pitchFamily="18" charset="0"/>
              </a:rPr>
              <a:t> </a:t>
            </a:r>
            <a:r>
              <a:rPr lang="ky-KG" sz="1900" dirty="0" smtClean="0">
                <a:solidFill>
                  <a:schemeClr val="tx1"/>
                </a:solidFill>
                <a:latin typeface="Times New Roman" panose="02020603050405020304" pitchFamily="18" charset="0"/>
                <a:cs typeface="Times New Roman" panose="02020603050405020304" pitchFamily="18" charset="0"/>
              </a:rPr>
              <a:t>жамгыр тамчыларынын таасиринен тынч абалдагы миллиондогон </a:t>
            </a:r>
            <a:r>
              <a:rPr lang="ky-KG" sz="20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Erwinia </a:t>
            </a:r>
            <a:r>
              <a:rPr lang="ky-KG" sz="2000"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amylovora</a:t>
            </a:r>
            <a:r>
              <a:rPr lang="ky-KG" sz="1900" dirty="0" smtClean="0">
                <a:solidFill>
                  <a:schemeClr val="tx1"/>
                </a:solidFill>
                <a:latin typeface="Times New Roman" panose="02020603050405020304" pitchFamily="18" charset="0"/>
                <a:cs typeface="Times New Roman" panose="02020603050405020304" pitchFamily="18" charset="0"/>
              </a:rPr>
              <a:t> бир нече күндүн ичинде аба-ырайы жагымдуу болсо, миллиардарга айланат. Эгерде ошолдой тамчы даракка түшсө, анда бир да жалбырак, бир да бит же алма жегич курт инфекциясыз калбайт. Алардын бардыгы инфекцияны андан </a:t>
            </a:r>
            <a:r>
              <a:rPr lang="ru-RU" sz="1900" dirty="0" smtClean="0">
                <a:solidFill>
                  <a:schemeClr val="tx1"/>
                </a:solidFill>
                <a:latin typeface="Times New Roman" panose="02020603050405020304" pitchFamily="18" charset="0"/>
                <a:cs typeface="Times New Roman" panose="02020603050405020304" pitchFamily="18" charset="0"/>
              </a:rPr>
              <a:t>ары </a:t>
            </a:r>
            <a:r>
              <a:rPr lang="ky-KG" sz="1900" dirty="0" smtClean="0">
                <a:solidFill>
                  <a:schemeClr val="tx1"/>
                </a:solidFill>
                <a:latin typeface="Times New Roman" panose="02020603050405020304" pitchFamily="18" charset="0"/>
                <a:cs typeface="Times New Roman" panose="02020603050405020304" pitchFamily="18" charset="0"/>
              </a:rPr>
              <a:t>таратат.</a:t>
            </a:r>
          </a:p>
          <a:p>
            <a:r>
              <a:rPr lang="ky-KG" sz="1900" b="1" dirty="0" smtClean="0">
                <a:solidFill>
                  <a:schemeClr val="tx1"/>
                </a:solidFill>
                <a:latin typeface="Times New Roman" panose="02020603050405020304" pitchFamily="18" charset="0"/>
                <a:cs typeface="Times New Roman" panose="02020603050405020304" pitchFamily="18" charset="0"/>
              </a:rPr>
              <a:t>5. Эрвиниянын бешинчи өзгөчөл</a:t>
            </a:r>
            <a:r>
              <a:rPr lang="ky-KG" sz="1900" dirty="0" smtClean="0">
                <a:latin typeface="Times New Roman" panose="02020603050405020304" pitchFamily="18" charset="0"/>
                <a:cs typeface="Times New Roman" panose="02020603050405020304" pitchFamily="18" charset="0"/>
              </a:rPr>
              <a:t>ү</a:t>
            </a:r>
            <a:r>
              <a:rPr lang="ky-KG" sz="1900" b="1" dirty="0" smtClean="0">
                <a:solidFill>
                  <a:schemeClr val="tx1"/>
                </a:solidFill>
                <a:latin typeface="Times New Roman" panose="02020603050405020304" pitchFamily="18" charset="0"/>
                <a:cs typeface="Times New Roman" panose="02020603050405020304" pitchFamily="18" charset="0"/>
              </a:rPr>
              <a:t>гү - бул башка бактериялар менен, андан кийин козу карындар менен симбиозго кирүүсү. </a:t>
            </a:r>
            <a:br>
              <a:rPr lang="ky-KG" sz="1900" b="1" dirty="0" smtClean="0">
                <a:solidFill>
                  <a:schemeClr val="tx1"/>
                </a:solidFill>
                <a:latin typeface="Times New Roman" panose="02020603050405020304" pitchFamily="18" charset="0"/>
                <a:cs typeface="Times New Roman" panose="02020603050405020304" pitchFamily="18" charset="0"/>
              </a:rPr>
            </a:br>
            <a:r>
              <a:rPr lang="ky-KG" sz="1900" dirty="0" smtClean="0">
                <a:solidFill>
                  <a:schemeClr val="tx1"/>
                </a:solidFill>
                <a:latin typeface="Times New Roman" panose="02020603050405020304" pitchFamily="18" charset="0"/>
                <a:cs typeface="Times New Roman" panose="02020603050405020304" pitchFamily="18" charset="0"/>
              </a:rPr>
              <a:t>Эрвиния жалгыз бактын жалбырагында жана кабыгында жашай албайт. Мисалы, жалбыракта паршанын тактары болсо, аны менен бирге ар дайым бактериозго мүнөздүү болгон даана көрүнгөн ачык түстөгү, майлуу тактар ​​пайда болот, андан кийин гана парша козу карыны</a:t>
            </a:r>
            <a:r>
              <a:rPr lang="ru-RU" sz="1900" dirty="0" smtClean="0">
                <a:solidFill>
                  <a:schemeClr val="tx1"/>
                </a:solidFill>
                <a:latin typeface="Times New Roman" panose="02020603050405020304" pitchFamily="18" charset="0"/>
                <a:cs typeface="Times New Roman" panose="02020603050405020304" pitchFamily="18" charset="0"/>
              </a:rPr>
              <a:t>, </a:t>
            </a:r>
            <a:r>
              <a:rPr lang="ru-RU" sz="1900" dirty="0" err="1">
                <a:solidFill>
                  <a:schemeClr val="tx1"/>
                </a:solidFill>
                <a:latin typeface="Times New Roman" panose="02020603050405020304" pitchFamily="18" charset="0"/>
                <a:cs typeface="Times New Roman" panose="02020603050405020304" pitchFamily="18" charset="0"/>
              </a:rPr>
              <a:t>монилия</a:t>
            </a:r>
            <a:r>
              <a:rPr lang="ru-RU" sz="1900" dirty="0">
                <a:solidFill>
                  <a:schemeClr val="tx1"/>
                </a:solidFill>
                <a:latin typeface="Times New Roman" panose="02020603050405020304" pitchFamily="18" charset="0"/>
                <a:cs typeface="Times New Roman" panose="02020603050405020304" pitchFamily="18" charset="0"/>
              </a:rPr>
              <a:t> козу </a:t>
            </a:r>
            <a:r>
              <a:rPr lang="ru-RU" sz="1900" dirty="0" err="1">
                <a:solidFill>
                  <a:schemeClr val="tx1"/>
                </a:solidFill>
                <a:latin typeface="Times New Roman" panose="02020603050405020304" pitchFamily="18" charset="0"/>
                <a:cs typeface="Times New Roman" panose="02020603050405020304" pitchFamily="18" charset="0"/>
              </a:rPr>
              <a:t>карыны</a:t>
            </a:r>
            <a:r>
              <a:rPr lang="ru-RU" sz="1900" dirty="0">
                <a:solidFill>
                  <a:schemeClr val="tx1"/>
                </a:solidFill>
                <a:latin typeface="Times New Roman" panose="02020603050405020304" pitchFamily="18" charset="0"/>
                <a:cs typeface="Times New Roman" panose="02020603050405020304" pitchFamily="18" charset="0"/>
              </a:rPr>
              <a:t>, </a:t>
            </a:r>
            <a:r>
              <a:rPr lang="ru-RU" sz="1900" dirty="0" smtClean="0">
                <a:solidFill>
                  <a:schemeClr val="tx1"/>
                </a:solidFill>
                <a:latin typeface="Times New Roman" panose="02020603050405020304" pitchFamily="18" charset="0"/>
                <a:cs typeface="Times New Roman" panose="02020603050405020304" pitchFamily="18" charset="0"/>
              </a:rPr>
              <a:t>кара </a:t>
            </a:r>
            <a:r>
              <a:rPr lang="ru-RU" sz="1900" dirty="0">
                <a:solidFill>
                  <a:schemeClr val="tx1"/>
                </a:solidFill>
                <a:latin typeface="Times New Roman" panose="02020603050405020304" pitchFamily="18" charset="0"/>
                <a:cs typeface="Times New Roman" panose="02020603050405020304" pitchFamily="18" charset="0"/>
              </a:rPr>
              <a:t>рак козу </a:t>
            </a:r>
            <a:r>
              <a:rPr lang="ru-RU" sz="1900" dirty="0" err="1">
                <a:solidFill>
                  <a:schemeClr val="tx1"/>
                </a:solidFill>
                <a:latin typeface="Times New Roman" panose="02020603050405020304" pitchFamily="18" charset="0"/>
                <a:cs typeface="Times New Roman" panose="02020603050405020304" pitchFamily="18" charset="0"/>
              </a:rPr>
              <a:t>карыны</a:t>
            </a:r>
            <a:r>
              <a:rPr lang="ru-RU" sz="1900" dirty="0">
                <a:solidFill>
                  <a:schemeClr val="tx1"/>
                </a:solidFill>
                <a:latin typeface="Times New Roman" panose="02020603050405020304" pitchFamily="18" charset="0"/>
                <a:cs typeface="Times New Roman" panose="02020603050405020304" pitchFamily="18" charset="0"/>
              </a:rPr>
              <a:t>, </a:t>
            </a:r>
            <a:r>
              <a:rPr lang="ru-RU" sz="1900" dirty="0" err="1" smtClean="0">
                <a:solidFill>
                  <a:schemeClr val="tx1"/>
                </a:solidFill>
                <a:latin typeface="Times New Roman" panose="02020603050405020304" pitchFamily="18" charset="0"/>
                <a:cs typeface="Times New Roman" panose="02020603050405020304" pitchFamily="18" charset="0"/>
              </a:rPr>
              <a:t>цитоспороз</a:t>
            </a:r>
            <a:r>
              <a:rPr lang="ru-RU" sz="1900" dirty="0" smtClean="0">
                <a:solidFill>
                  <a:schemeClr val="tx1"/>
                </a:solidFill>
                <a:latin typeface="Times New Roman" panose="02020603050405020304" pitchFamily="18" charset="0"/>
                <a:cs typeface="Times New Roman" panose="02020603050405020304" pitchFamily="18" charset="0"/>
              </a:rPr>
              <a:t> </a:t>
            </a:r>
            <a:r>
              <a:rPr lang="ru-RU" sz="1900" dirty="0">
                <a:solidFill>
                  <a:schemeClr val="tx1"/>
                </a:solidFill>
                <a:latin typeface="Times New Roman" panose="02020603050405020304" pitchFamily="18" charset="0"/>
                <a:cs typeface="Times New Roman" panose="02020603050405020304" pitchFamily="18" charset="0"/>
              </a:rPr>
              <a:t>козу </a:t>
            </a:r>
            <a:r>
              <a:rPr lang="ru-RU" sz="1900" dirty="0" err="1">
                <a:solidFill>
                  <a:schemeClr val="tx1"/>
                </a:solidFill>
                <a:latin typeface="Times New Roman" panose="02020603050405020304" pitchFamily="18" charset="0"/>
                <a:cs typeface="Times New Roman" panose="02020603050405020304" pitchFamily="18" charset="0"/>
              </a:rPr>
              <a:t>карыны</a:t>
            </a:r>
            <a:r>
              <a:rPr lang="ru-RU" sz="1900" dirty="0">
                <a:solidFill>
                  <a:schemeClr val="tx1"/>
                </a:solidFill>
                <a:latin typeface="Times New Roman" panose="02020603050405020304" pitchFamily="18" charset="0"/>
                <a:cs typeface="Times New Roman" panose="02020603050405020304" pitchFamily="18" charset="0"/>
              </a:rPr>
              <a:t> </a:t>
            </a:r>
            <a:r>
              <a:rPr lang="ru-RU" sz="1900" dirty="0" smtClean="0">
                <a:solidFill>
                  <a:schemeClr val="tx1"/>
                </a:solidFill>
                <a:latin typeface="Times New Roman" panose="02020603050405020304" pitchFamily="18" charset="0"/>
                <a:cs typeface="Times New Roman" panose="02020603050405020304" pitchFamily="18" charset="0"/>
              </a:rPr>
              <a:t> </a:t>
            </a:r>
            <a:r>
              <a:rPr lang="ru-RU" sz="1900" dirty="0" err="1" smtClean="0">
                <a:solidFill>
                  <a:schemeClr val="tx1"/>
                </a:solidFill>
                <a:latin typeface="Times New Roman" panose="02020603050405020304" pitchFamily="18" charset="0"/>
                <a:cs typeface="Times New Roman" panose="02020603050405020304" pitchFamily="18" charset="0"/>
              </a:rPr>
              <a:t>ошол</a:t>
            </a:r>
            <a:r>
              <a:rPr lang="ru-RU" sz="1900" dirty="0" smtClean="0">
                <a:solidFill>
                  <a:schemeClr val="tx1"/>
                </a:solidFill>
                <a:latin typeface="Times New Roman" panose="02020603050405020304" pitchFamily="18" charset="0"/>
                <a:cs typeface="Times New Roman" panose="02020603050405020304" pitchFamily="18" charset="0"/>
              </a:rPr>
              <a:t> </a:t>
            </a:r>
            <a:r>
              <a:rPr lang="ky-KG" sz="1900" dirty="0" smtClean="0">
                <a:solidFill>
                  <a:schemeClr val="tx1"/>
                </a:solidFill>
                <a:latin typeface="Times New Roman" panose="02020603050405020304" pitchFamily="18" charset="0"/>
                <a:cs typeface="Times New Roman" panose="02020603050405020304" pitchFamily="18" charset="0"/>
              </a:rPr>
              <a:t>былжырда</a:t>
            </a:r>
            <a:r>
              <a:rPr lang="ru-RU" sz="1900" dirty="0" smtClean="0">
                <a:solidFill>
                  <a:schemeClr val="tx1"/>
                </a:solidFill>
                <a:latin typeface="Times New Roman" panose="02020603050405020304" pitchFamily="18" charset="0"/>
                <a:cs typeface="Times New Roman" panose="02020603050405020304" pitchFamily="18" charset="0"/>
              </a:rPr>
              <a:t> </a:t>
            </a:r>
            <a:r>
              <a:rPr lang="ru-RU" sz="1900" dirty="0" err="1" smtClean="0">
                <a:solidFill>
                  <a:schemeClr val="tx1"/>
                </a:solidFill>
                <a:latin typeface="Times New Roman" panose="02020603050405020304" pitchFamily="18" charset="0"/>
                <a:cs typeface="Times New Roman" panose="02020603050405020304" pitchFamily="18" charset="0"/>
              </a:rPr>
              <a:t>көбөйөт</a:t>
            </a:r>
            <a:r>
              <a:rPr lang="ru-RU" sz="1900" dirty="0" smtClean="0">
                <a:solidFill>
                  <a:schemeClr val="tx1"/>
                </a:solidFill>
                <a:latin typeface="Times New Roman" panose="02020603050405020304" pitchFamily="18" charset="0"/>
                <a:cs typeface="Times New Roman" panose="02020603050405020304" pitchFamily="18" charset="0"/>
              </a:rPr>
              <a:t> да </a:t>
            </a:r>
            <a:r>
              <a:rPr lang="ru-RU" sz="1900" dirty="0" err="1" smtClean="0">
                <a:solidFill>
                  <a:schemeClr val="tx1"/>
                </a:solidFill>
                <a:latin typeface="Times New Roman" panose="02020603050405020304" pitchFamily="18" charset="0"/>
                <a:cs typeface="Times New Roman" panose="02020603050405020304" pitchFamily="18" charset="0"/>
              </a:rPr>
              <a:t>жалбырак</a:t>
            </a:r>
            <a:r>
              <a:rPr lang="ru-RU" sz="1900" dirty="0" smtClean="0">
                <a:solidFill>
                  <a:schemeClr val="tx1"/>
                </a:solidFill>
                <a:latin typeface="Times New Roman" panose="02020603050405020304" pitchFamily="18" charset="0"/>
                <a:cs typeface="Times New Roman" panose="02020603050405020304" pitchFamily="18" charset="0"/>
              </a:rPr>
              <a:t> </a:t>
            </a:r>
            <a:r>
              <a:rPr lang="ru-RU" sz="1900" dirty="0" err="1">
                <a:solidFill>
                  <a:schemeClr val="tx1"/>
                </a:solidFill>
                <a:latin typeface="Times New Roman" panose="02020603050405020304" pitchFamily="18" charset="0"/>
                <a:cs typeface="Times New Roman" panose="02020603050405020304" pitchFamily="18" charset="0"/>
              </a:rPr>
              <a:t>менен</a:t>
            </a:r>
            <a:r>
              <a:rPr lang="ru-RU" sz="1900" dirty="0">
                <a:solidFill>
                  <a:schemeClr val="tx1"/>
                </a:solidFill>
                <a:latin typeface="Times New Roman" panose="02020603050405020304" pitchFamily="18" charset="0"/>
                <a:cs typeface="Times New Roman" panose="02020603050405020304" pitchFamily="18" charset="0"/>
              </a:rPr>
              <a:t> </a:t>
            </a:r>
            <a:r>
              <a:rPr lang="ru-RU" sz="1900" dirty="0" err="1">
                <a:solidFill>
                  <a:schemeClr val="tx1"/>
                </a:solidFill>
                <a:latin typeface="Times New Roman" panose="02020603050405020304" pitchFamily="18" charset="0"/>
                <a:cs typeface="Times New Roman" panose="02020603050405020304" pitchFamily="18" charset="0"/>
              </a:rPr>
              <a:t>кабыктын</a:t>
            </a:r>
            <a:r>
              <a:rPr lang="ru-RU" sz="1900" dirty="0">
                <a:solidFill>
                  <a:schemeClr val="tx1"/>
                </a:solidFill>
                <a:latin typeface="Times New Roman" panose="02020603050405020304" pitchFamily="18" charset="0"/>
                <a:cs typeface="Times New Roman" panose="02020603050405020304" pitchFamily="18" charset="0"/>
              </a:rPr>
              <a:t> </a:t>
            </a:r>
            <a:r>
              <a:rPr lang="ru-RU" sz="1900" dirty="0" err="1">
                <a:solidFill>
                  <a:schemeClr val="tx1"/>
                </a:solidFill>
                <a:latin typeface="Times New Roman" panose="02020603050405020304" pitchFamily="18" charset="0"/>
                <a:cs typeface="Times New Roman" panose="02020603050405020304" pitchFamily="18" charset="0"/>
              </a:rPr>
              <a:t>коргоочу</a:t>
            </a:r>
            <a:r>
              <a:rPr lang="ru-RU" sz="1900" dirty="0">
                <a:solidFill>
                  <a:schemeClr val="tx1"/>
                </a:solidFill>
                <a:latin typeface="Times New Roman" panose="02020603050405020304" pitchFamily="18" charset="0"/>
                <a:cs typeface="Times New Roman" panose="02020603050405020304" pitchFamily="18" charset="0"/>
              </a:rPr>
              <a:t> </a:t>
            </a:r>
            <a:r>
              <a:rPr lang="ru-RU" sz="1900" dirty="0" err="1">
                <a:solidFill>
                  <a:schemeClr val="tx1"/>
                </a:solidFill>
                <a:latin typeface="Times New Roman" panose="02020603050405020304" pitchFamily="18" charset="0"/>
                <a:cs typeface="Times New Roman" panose="02020603050405020304" pitchFamily="18" charset="0"/>
              </a:rPr>
              <a:t>катмарын</a:t>
            </a:r>
            <a:r>
              <a:rPr lang="ru-RU" sz="1900" dirty="0">
                <a:solidFill>
                  <a:schemeClr val="tx1"/>
                </a:solidFill>
                <a:latin typeface="Times New Roman" panose="02020603050405020304" pitchFamily="18" charset="0"/>
                <a:cs typeface="Times New Roman" panose="02020603050405020304" pitchFamily="18" charset="0"/>
              </a:rPr>
              <a:t> </a:t>
            </a:r>
            <a:r>
              <a:rPr lang="ru-RU" sz="1900" dirty="0" err="1">
                <a:solidFill>
                  <a:schemeClr val="tx1"/>
                </a:solidFill>
                <a:latin typeface="Times New Roman" panose="02020603050405020304" pitchFamily="18" charset="0"/>
                <a:cs typeface="Times New Roman" panose="02020603050405020304" pitchFamily="18" charset="0"/>
              </a:rPr>
              <a:t>өлтүрүүчү</a:t>
            </a:r>
            <a:r>
              <a:rPr lang="ru-RU" sz="1900" dirty="0">
                <a:solidFill>
                  <a:schemeClr val="tx1"/>
                </a:solidFill>
                <a:latin typeface="Times New Roman" panose="02020603050405020304" pitchFamily="18" charset="0"/>
                <a:cs typeface="Times New Roman" panose="02020603050405020304" pitchFamily="18" charset="0"/>
              </a:rPr>
              <a:t> </a:t>
            </a:r>
            <a:r>
              <a:rPr lang="ru-RU" sz="1900" dirty="0" err="1">
                <a:solidFill>
                  <a:schemeClr val="tx1"/>
                </a:solidFill>
                <a:latin typeface="Times New Roman" panose="02020603050405020304" pitchFamily="18" charset="0"/>
                <a:cs typeface="Times New Roman" panose="02020603050405020304" pitchFamily="18" charset="0"/>
              </a:rPr>
              <a:t>ферменттерди</a:t>
            </a:r>
            <a:r>
              <a:rPr lang="ru-RU" sz="1900" dirty="0">
                <a:solidFill>
                  <a:schemeClr val="tx1"/>
                </a:solidFill>
                <a:latin typeface="Times New Roman" panose="02020603050405020304" pitchFamily="18" charset="0"/>
                <a:cs typeface="Times New Roman" panose="02020603050405020304" pitchFamily="18" charset="0"/>
              </a:rPr>
              <a:t> </a:t>
            </a:r>
            <a:r>
              <a:rPr lang="ru-RU" sz="1900" dirty="0" err="1" smtClean="0">
                <a:solidFill>
                  <a:schemeClr val="tx1"/>
                </a:solidFill>
                <a:latin typeface="Times New Roman" panose="02020603050405020304" pitchFamily="18" charset="0"/>
                <a:cs typeface="Times New Roman" panose="02020603050405020304" pitchFamily="18" charset="0"/>
              </a:rPr>
              <a:t>чыгарышат</a:t>
            </a:r>
            <a:r>
              <a:rPr lang="ru-RU" sz="1900" dirty="0" smtClean="0">
                <a:solidFill>
                  <a:schemeClr val="tx1"/>
                </a:solidFill>
                <a:latin typeface="Times New Roman" panose="02020603050405020304" pitchFamily="18" charset="0"/>
                <a:cs typeface="Times New Roman" panose="02020603050405020304" pitchFamily="18" charset="0"/>
              </a:rPr>
              <a:t>. </a:t>
            </a:r>
            <a:r>
              <a:rPr lang="ru-RU" sz="1900" dirty="0" err="1">
                <a:solidFill>
                  <a:schemeClr val="tx1"/>
                </a:solidFill>
                <a:latin typeface="Times New Roman" panose="02020603050405020304" pitchFamily="18" charset="0"/>
                <a:cs typeface="Times New Roman" panose="02020603050405020304" pitchFamily="18" charset="0"/>
              </a:rPr>
              <a:t>Андан</a:t>
            </a:r>
            <a:r>
              <a:rPr lang="ru-RU" sz="1900" dirty="0">
                <a:solidFill>
                  <a:schemeClr val="tx1"/>
                </a:solidFill>
                <a:latin typeface="Times New Roman" panose="02020603050405020304" pitchFamily="18" charset="0"/>
                <a:cs typeface="Times New Roman" panose="02020603050405020304" pitchFamily="18" charset="0"/>
              </a:rPr>
              <a:t> </a:t>
            </a:r>
            <a:r>
              <a:rPr lang="ru-RU" sz="1900" dirty="0" err="1">
                <a:solidFill>
                  <a:schemeClr val="tx1"/>
                </a:solidFill>
                <a:latin typeface="Times New Roman" panose="02020603050405020304" pitchFamily="18" charset="0"/>
                <a:cs typeface="Times New Roman" panose="02020603050405020304" pitchFamily="18" charset="0"/>
              </a:rPr>
              <a:t>кийин</a:t>
            </a:r>
            <a:r>
              <a:rPr lang="ru-RU" sz="1900" dirty="0">
                <a:solidFill>
                  <a:schemeClr val="tx1"/>
                </a:solidFill>
                <a:latin typeface="Times New Roman" panose="02020603050405020304" pitchFamily="18" charset="0"/>
                <a:cs typeface="Times New Roman" panose="02020603050405020304" pitchFamily="18" charset="0"/>
              </a:rPr>
              <a:t> козу </a:t>
            </a:r>
            <a:r>
              <a:rPr lang="ru-RU" sz="1900" dirty="0" err="1" smtClean="0">
                <a:solidFill>
                  <a:schemeClr val="tx1"/>
                </a:solidFill>
                <a:latin typeface="Times New Roman" panose="02020603050405020304" pitchFamily="18" charset="0"/>
                <a:cs typeface="Times New Roman" panose="02020603050405020304" pitchFamily="18" charset="0"/>
              </a:rPr>
              <a:t>карындар</a:t>
            </a:r>
            <a:r>
              <a:rPr lang="ru-RU" sz="1900" dirty="0" smtClean="0">
                <a:solidFill>
                  <a:schemeClr val="tx1"/>
                </a:solidFill>
                <a:latin typeface="Times New Roman" panose="02020603050405020304" pitchFamily="18" charset="0"/>
                <a:cs typeface="Times New Roman" panose="02020603050405020304" pitchFamily="18" charset="0"/>
              </a:rPr>
              <a:t> </a:t>
            </a:r>
            <a:r>
              <a:rPr lang="ru-RU" sz="1900" dirty="0" err="1">
                <a:solidFill>
                  <a:schemeClr val="tx1"/>
                </a:solidFill>
                <a:latin typeface="Times New Roman" panose="02020603050405020304" pitchFamily="18" charset="0"/>
                <a:cs typeface="Times New Roman" panose="02020603050405020304" pitchFamily="18" charset="0"/>
              </a:rPr>
              <a:t>менен</a:t>
            </a:r>
            <a:r>
              <a:rPr lang="ru-RU" sz="1900" dirty="0">
                <a:solidFill>
                  <a:schemeClr val="tx1"/>
                </a:solidFill>
                <a:latin typeface="Times New Roman" panose="02020603050405020304" pitchFamily="18" charset="0"/>
                <a:cs typeface="Times New Roman" panose="02020603050405020304" pitchFamily="18" charset="0"/>
              </a:rPr>
              <a:t> </a:t>
            </a:r>
            <a:r>
              <a:rPr lang="ru-RU" sz="1900" dirty="0" err="1" smtClean="0">
                <a:solidFill>
                  <a:schemeClr val="tx1"/>
                </a:solidFill>
                <a:latin typeface="Times New Roman" panose="02020603050405020304" pitchFamily="18" charset="0"/>
                <a:cs typeface="Times New Roman" panose="02020603050405020304" pitchFamily="18" charset="0"/>
              </a:rPr>
              <a:t>бирге</a:t>
            </a:r>
            <a:r>
              <a:rPr lang="ru-RU" sz="1900" dirty="0" smtClean="0">
                <a:solidFill>
                  <a:schemeClr val="tx1"/>
                </a:solidFill>
                <a:latin typeface="Times New Roman" panose="02020603050405020304" pitchFamily="18" charset="0"/>
                <a:cs typeface="Times New Roman" panose="02020603050405020304" pitchFamily="18" charset="0"/>
              </a:rPr>
              <a:t> </a:t>
            </a:r>
            <a:r>
              <a:rPr lang="ru-RU" sz="1900" dirty="0" err="1" smtClean="0">
                <a:solidFill>
                  <a:schemeClr val="tx1"/>
                </a:solidFill>
                <a:latin typeface="Times New Roman" panose="02020603050405020304" pitchFamily="18" charset="0"/>
                <a:cs typeface="Times New Roman" panose="02020603050405020304" pitchFamily="18" charset="0"/>
              </a:rPr>
              <a:t>Эрвиния</a:t>
            </a:r>
            <a:r>
              <a:rPr lang="ru-RU" sz="1900" dirty="0" smtClean="0">
                <a:solidFill>
                  <a:schemeClr val="tx1"/>
                </a:solidFill>
                <a:latin typeface="Times New Roman" panose="02020603050405020304" pitchFamily="18" charset="0"/>
                <a:cs typeface="Times New Roman" panose="02020603050405020304" pitchFamily="18" charset="0"/>
              </a:rPr>
              <a:t> </a:t>
            </a:r>
            <a:r>
              <a:rPr lang="ru-RU" sz="1900" dirty="0" err="1" smtClean="0">
                <a:solidFill>
                  <a:schemeClr val="tx1"/>
                </a:solidFill>
                <a:latin typeface="Times New Roman" panose="02020603050405020304" pitchFamily="18" charset="0"/>
                <a:cs typeface="Times New Roman" panose="02020603050405020304" pitchFamily="18" charset="0"/>
              </a:rPr>
              <a:t>өсүмдүктүн</a:t>
            </a:r>
            <a:r>
              <a:rPr lang="ru-RU" sz="1900" dirty="0" smtClean="0">
                <a:solidFill>
                  <a:schemeClr val="tx1"/>
                </a:solidFill>
                <a:latin typeface="Times New Roman" panose="02020603050405020304" pitchFamily="18" charset="0"/>
                <a:cs typeface="Times New Roman" panose="02020603050405020304" pitchFamily="18" charset="0"/>
              </a:rPr>
              <a:t> </a:t>
            </a:r>
            <a:r>
              <a:rPr lang="ru-RU" sz="1900" dirty="0" err="1" smtClean="0">
                <a:solidFill>
                  <a:schemeClr val="tx1"/>
                </a:solidFill>
                <a:latin typeface="Times New Roman" panose="02020603050405020304" pitchFamily="18" charset="0"/>
                <a:cs typeface="Times New Roman" panose="02020603050405020304" pitchFamily="18" charset="0"/>
              </a:rPr>
              <a:t>ичиндеги</a:t>
            </a:r>
            <a:r>
              <a:rPr lang="ru-RU" sz="1900" dirty="0" smtClean="0">
                <a:solidFill>
                  <a:schemeClr val="tx1"/>
                </a:solidFill>
                <a:latin typeface="Times New Roman" panose="02020603050405020304" pitchFamily="18" charset="0"/>
                <a:cs typeface="Times New Roman" panose="02020603050405020304" pitchFamily="18" charset="0"/>
              </a:rPr>
              <a:t> </a:t>
            </a:r>
            <a:r>
              <a:rPr lang="ru-RU" sz="1900" dirty="0" err="1" smtClean="0">
                <a:solidFill>
                  <a:schemeClr val="tx1"/>
                </a:solidFill>
                <a:latin typeface="Times New Roman" panose="02020603050405020304" pitchFamily="18" charset="0"/>
                <a:cs typeface="Times New Roman" panose="02020603050405020304" pitchFamily="18" charset="0"/>
              </a:rPr>
              <a:t>тамырчаларына</a:t>
            </a:r>
            <a:r>
              <a:rPr lang="ru-RU" sz="1900" dirty="0">
                <a:solidFill>
                  <a:schemeClr val="tx1"/>
                </a:solidFill>
                <a:latin typeface="Times New Roman" panose="02020603050405020304" pitchFamily="18" charset="0"/>
                <a:cs typeface="Times New Roman" panose="02020603050405020304" pitchFamily="18" charset="0"/>
              </a:rPr>
              <a:t> </a:t>
            </a:r>
            <a:r>
              <a:rPr lang="ru-RU" sz="1900" dirty="0" err="1" smtClean="0">
                <a:solidFill>
                  <a:schemeClr val="tx1"/>
                </a:solidFill>
                <a:latin typeface="Times New Roman" panose="02020603050405020304" pitchFamily="18" charset="0"/>
                <a:cs typeface="Times New Roman" panose="02020603050405020304" pitchFamily="18" charset="0"/>
              </a:rPr>
              <a:t>жетет</a:t>
            </a:r>
            <a:r>
              <a:rPr lang="ru-RU" sz="1900" dirty="0">
                <a:solidFill>
                  <a:schemeClr val="tx1"/>
                </a:solidFill>
                <a:latin typeface="Times New Roman" panose="02020603050405020304" pitchFamily="18" charset="0"/>
                <a:cs typeface="Times New Roman" panose="02020603050405020304" pitchFamily="18" charset="0"/>
              </a:rPr>
              <a:t>.</a:t>
            </a:r>
            <a:r>
              <a:rPr lang="ru-RU" sz="1900" dirty="0">
                <a:latin typeface="Times New Roman" panose="02020603050405020304" pitchFamily="18" charset="0"/>
                <a:cs typeface="Times New Roman" panose="02020603050405020304" pitchFamily="18" charset="0"/>
              </a:rPr>
              <a:t/>
            </a:r>
            <a:br>
              <a:rPr lang="ru-RU" sz="1900" dirty="0">
                <a:latin typeface="Times New Roman" panose="02020603050405020304" pitchFamily="18" charset="0"/>
                <a:cs typeface="Times New Roman" panose="02020603050405020304" pitchFamily="18" charset="0"/>
              </a:rPr>
            </a:br>
            <a:r>
              <a:rPr lang="ru-RU" sz="1900" dirty="0" smtClean="0">
                <a:latin typeface="Times New Roman" panose="02020603050405020304" pitchFamily="18" charset="0"/>
                <a:cs typeface="Times New Roman" panose="02020603050405020304" pitchFamily="18" charset="0"/>
              </a:rPr>
              <a:t> </a:t>
            </a:r>
            <a:endParaRPr lang="ky-KG" sz="1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491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476672"/>
            <a:ext cx="7632848" cy="864096"/>
          </a:xfrm>
        </p:spPr>
        <p:txBody>
          <a:bodyPr>
            <a:noAutofit/>
          </a:bodyPr>
          <a:lstStyle/>
          <a:p>
            <a:pPr algn="ctr"/>
            <a:r>
              <a:rPr lang="ru-RU" sz="2800" dirty="0">
                <a:latin typeface="Times New Roman" panose="02020603050405020304" pitchFamily="18" charset="0"/>
                <a:cs typeface="Times New Roman" panose="02020603050405020304" pitchFamily="18" charset="0"/>
              </a:rPr>
              <a:t>Бактериалдык </a:t>
            </a:r>
            <a:r>
              <a:rPr lang="ru-RU" sz="2800" dirty="0" err="1">
                <a:latin typeface="Times New Roman" panose="02020603050405020304" pitchFamily="18" charset="0"/>
                <a:cs typeface="Times New Roman" panose="02020603050405020304" pitchFamily="18" charset="0"/>
              </a:rPr>
              <a:t>күйүк</a:t>
            </a:r>
            <a:r>
              <a:rPr lang="ru-RU" sz="2800" dirty="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оорусуна</a:t>
            </a:r>
            <a:r>
              <a:rPr lang="ru-RU" sz="2800" dirty="0" smtClean="0">
                <a:latin typeface="Times New Roman" panose="02020603050405020304" pitchFamily="18" charset="0"/>
                <a:cs typeface="Times New Roman" panose="02020603050405020304" pitchFamily="18" charset="0"/>
              </a:rPr>
              <a:t> </a:t>
            </a:r>
            <a:r>
              <a:rPr lang="ru-RU" sz="2800" dirty="0">
                <a:solidFill>
                  <a:schemeClr val="tx1"/>
                </a:solidFill>
                <a:latin typeface="Times New Roman" panose="02020603050405020304" pitchFamily="18" charset="0"/>
                <a:cs typeface="Times New Roman" panose="02020603050405020304" pitchFamily="18" charset="0"/>
              </a:rPr>
              <a:t>каршы күрөшүү </a:t>
            </a:r>
            <a:r>
              <a:rPr lang="ru-RU" sz="2800" dirty="0" err="1" smtClean="0">
                <a:solidFill>
                  <a:schemeClr val="tx1"/>
                </a:solidFill>
                <a:latin typeface="Times New Roman" panose="02020603050405020304" pitchFamily="18" charset="0"/>
                <a:cs typeface="Times New Roman" panose="02020603050405020304" pitchFamily="18" charset="0"/>
              </a:rPr>
              <a:t>жолдору</a:t>
            </a:r>
            <a:r>
              <a:rPr lang="ru-RU" sz="2800" dirty="0" smtClean="0">
                <a:solidFill>
                  <a:schemeClr val="tx1"/>
                </a:solidFill>
                <a:latin typeface="Times New Roman" panose="02020603050405020304" pitchFamily="18" charset="0"/>
                <a:cs typeface="Times New Roman" panose="02020603050405020304" pitchFamily="18" charset="0"/>
              </a:rPr>
              <a:t> </a:t>
            </a:r>
            <a:endParaRPr lang="ru-RU" sz="28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115616" y="1340768"/>
            <a:ext cx="7776864" cy="5322720"/>
          </a:xfrm>
        </p:spPr>
        <p:txBody>
          <a:bodyPr>
            <a:noAutofit/>
          </a:bodyPr>
          <a:lstStyle/>
          <a:p>
            <a:pPr>
              <a:spcBef>
                <a:spcPts val="0"/>
              </a:spcBef>
            </a:pPr>
            <a:r>
              <a:rPr lang="ru-RU" sz="2000" dirty="0" err="1">
                <a:solidFill>
                  <a:schemeClr val="tx1"/>
                </a:solidFill>
                <a:latin typeface="Times New Roman" panose="02020603050405020304" pitchFamily="18" charset="0"/>
                <a:cs typeface="Times New Roman" panose="02020603050405020304" pitchFamily="18" charset="0"/>
              </a:rPr>
              <a:t>Ушул</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кезге</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чейин</a:t>
            </a:r>
            <a:r>
              <a:rPr lang="ru-RU" sz="2000" dirty="0">
                <a:solidFill>
                  <a:schemeClr val="tx1"/>
                </a:solidFill>
                <a:latin typeface="Times New Roman" panose="02020603050405020304" pitchFamily="18" charset="0"/>
                <a:cs typeface="Times New Roman" panose="02020603050405020304" pitchFamily="18" charset="0"/>
              </a:rPr>
              <a:t> бактериалдык күйүккө каршы </a:t>
            </a:r>
            <a:r>
              <a:rPr lang="ru-RU" sz="2000" dirty="0" err="1">
                <a:solidFill>
                  <a:schemeClr val="tx1"/>
                </a:solidFill>
                <a:latin typeface="Times New Roman" panose="02020603050405020304" pitchFamily="18" charset="0"/>
                <a:cs typeface="Times New Roman" panose="02020603050405020304" pitchFamily="18" charset="0"/>
              </a:rPr>
              <a:t>күрөшүүнүн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бир</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дагы</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ыкмасы</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жугуштуу</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ооруну</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айыктырууга</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толук</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кепилдик</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бере</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албайт</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smtClean="0">
                <a:solidFill>
                  <a:schemeClr val="tx1"/>
                </a:solidFill>
                <a:latin typeface="Times New Roman" panose="02020603050405020304" pitchFamily="18" charset="0"/>
                <a:cs typeface="Times New Roman" panose="02020603050405020304" pitchFamily="18" charset="0"/>
              </a:rPr>
              <a:t>Алмурут</a:t>
            </a:r>
            <a:r>
              <a:rPr lang="ru-RU" sz="2000" dirty="0" smtClean="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жана</a:t>
            </a:r>
            <a:r>
              <a:rPr lang="ru-RU" sz="2000" dirty="0">
                <a:solidFill>
                  <a:schemeClr val="tx1"/>
                </a:solidFill>
                <a:latin typeface="Times New Roman" panose="02020603050405020304" pitchFamily="18" charset="0"/>
                <a:cs typeface="Times New Roman" panose="02020603050405020304" pitchFamily="18" charset="0"/>
              </a:rPr>
              <a:t> алма </a:t>
            </a:r>
            <a:r>
              <a:rPr lang="ru-RU" sz="2000" dirty="0" err="1" smtClean="0">
                <a:solidFill>
                  <a:schemeClr val="tx1"/>
                </a:solidFill>
                <a:latin typeface="Times New Roman" panose="02020603050405020304" pitchFamily="18" charset="0"/>
                <a:cs typeface="Times New Roman" panose="02020603050405020304" pitchFamily="18" charset="0"/>
              </a:rPr>
              <a:t>бактарын</a:t>
            </a:r>
            <a:r>
              <a:rPr lang="ru-RU" sz="2000" dirty="0" smtClean="0">
                <a:solidFill>
                  <a:schemeClr val="tx1"/>
                </a:solidFill>
                <a:latin typeface="Times New Roman" panose="02020603050405020304" pitchFamily="18" charset="0"/>
                <a:cs typeface="Times New Roman" panose="02020603050405020304" pitchFamily="18" charset="0"/>
              </a:rPr>
              <a:t> </a:t>
            </a:r>
            <a:r>
              <a:rPr lang="ru-RU" sz="2000" dirty="0">
                <a:solidFill>
                  <a:schemeClr val="tx1"/>
                </a:solidFill>
                <a:latin typeface="Times New Roman" panose="02020603050405020304" pitchFamily="18" charset="0"/>
                <a:cs typeface="Times New Roman" panose="02020603050405020304" pitchFamily="18" charset="0"/>
              </a:rPr>
              <a:t>бактериалдык </a:t>
            </a:r>
            <a:r>
              <a:rPr lang="ru-RU" sz="2000" dirty="0" err="1">
                <a:solidFill>
                  <a:schemeClr val="tx1"/>
                </a:solidFill>
                <a:latin typeface="Times New Roman" panose="02020603050405020304" pitchFamily="18" charset="0"/>
                <a:cs typeface="Times New Roman" panose="02020603050405020304" pitchFamily="18" charset="0"/>
              </a:rPr>
              <a:t>күйүктөн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сактоо</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smtClean="0">
                <a:solidFill>
                  <a:schemeClr val="tx1"/>
                </a:solidFill>
                <a:latin typeface="Times New Roman" panose="02020603050405020304" pitchFamily="18" charset="0"/>
                <a:cs typeface="Times New Roman" panose="02020603050405020304" pitchFamily="18" charset="0"/>
              </a:rPr>
              <a:t>үчүн</a:t>
            </a:r>
            <a:r>
              <a:rPr lang="ru-RU" sz="2000" dirty="0" smtClean="0">
                <a:solidFill>
                  <a:schemeClr val="tx1"/>
                </a:solidFill>
                <a:latin typeface="Times New Roman" panose="02020603050405020304" pitchFamily="18" charset="0"/>
                <a:cs typeface="Times New Roman" panose="02020603050405020304" pitchFamily="18" charset="0"/>
              </a:rPr>
              <a:t> </a:t>
            </a:r>
            <a:r>
              <a:rPr lang="ru-RU" sz="2000" dirty="0" err="1" smtClean="0">
                <a:solidFill>
                  <a:schemeClr val="tx1"/>
                </a:solidFill>
                <a:latin typeface="Times New Roman" panose="02020603050405020304" pitchFamily="18" charset="0"/>
                <a:cs typeface="Times New Roman" panose="02020603050405020304" pitchFamily="18" charset="0"/>
              </a:rPr>
              <a:t>өсүмдүктөрдү</a:t>
            </a:r>
            <a:r>
              <a:rPr lang="ru-RU" sz="2000" dirty="0" smtClean="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коргоо</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чараларынын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тутумун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smtClean="0">
                <a:solidFill>
                  <a:schemeClr val="tx1"/>
                </a:solidFill>
                <a:latin typeface="Times New Roman" panose="02020603050405020304" pitchFamily="18" charset="0"/>
                <a:cs typeface="Times New Roman" panose="02020603050405020304" pitchFamily="18" charset="0"/>
              </a:rPr>
              <a:t>сактоо</a:t>
            </a:r>
            <a:r>
              <a:rPr lang="ru-RU" sz="2000" dirty="0" smtClean="0">
                <a:solidFill>
                  <a:schemeClr val="tx1"/>
                </a:solidFill>
                <a:latin typeface="Times New Roman" panose="02020603050405020304" pitchFamily="18" charset="0"/>
                <a:cs typeface="Times New Roman" panose="02020603050405020304" pitchFamily="18" charset="0"/>
              </a:rPr>
              <a:t> </a:t>
            </a:r>
            <a:r>
              <a:rPr lang="ru-RU" sz="2000" dirty="0" err="1" smtClean="0">
                <a:solidFill>
                  <a:schemeClr val="tx1"/>
                </a:solidFill>
                <a:latin typeface="Times New Roman" panose="02020603050405020304" pitchFamily="18" charset="0"/>
                <a:cs typeface="Times New Roman" panose="02020603050405020304" pitchFamily="18" charset="0"/>
              </a:rPr>
              <a:t>жана</a:t>
            </a:r>
            <a:r>
              <a:rPr lang="ru-RU" sz="2000" dirty="0" smtClean="0">
                <a:solidFill>
                  <a:schemeClr val="tx1"/>
                </a:solidFill>
                <a:latin typeface="Times New Roman" panose="02020603050405020304" pitchFamily="18" charset="0"/>
                <a:cs typeface="Times New Roman" panose="02020603050405020304" pitchFamily="18" charset="0"/>
              </a:rPr>
              <a:t> </a:t>
            </a:r>
            <a:r>
              <a:rPr lang="ru-RU" sz="2000" dirty="0" err="1" smtClean="0">
                <a:solidFill>
                  <a:schemeClr val="tx1"/>
                </a:solidFill>
                <a:latin typeface="Times New Roman" panose="02020603050405020304" pitchFamily="18" charset="0"/>
                <a:cs typeface="Times New Roman" panose="02020603050405020304" pitchFamily="18" charset="0"/>
              </a:rPr>
              <a:t>иштеп</a:t>
            </a:r>
            <a:r>
              <a:rPr lang="ru-RU" sz="2000" dirty="0" smtClean="0">
                <a:solidFill>
                  <a:schemeClr val="tx1"/>
                </a:solidFill>
                <a:latin typeface="Times New Roman" panose="02020603050405020304" pitchFamily="18" charset="0"/>
                <a:cs typeface="Times New Roman" panose="02020603050405020304" pitchFamily="18" charset="0"/>
              </a:rPr>
              <a:t> </a:t>
            </a:r>
            <a:r>
              <a:rPr lang="ru-RU" sz="2000" dirty="0" err="1" smtClean="0">
                <a:solidFill>
                  <a:schemeClr val="tx1"/>
                </a:solidFill>
                <a:latin typeface="Times New Roman" panose="02020603050405020304" pitchFamily="18" charset="0"/>
                <a:cs typeface="Times New Roman" panose="02020603050405020304" pitchFamily="18" charset="0"/>
              </a:rPr>
              <a:t>чыгуу</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smtClean="0">
                <a:solidFill>
                  <a:schemeClr val="tx1"/>
                </a:solidFill>
                <a:latin typeface="Times New Roman" panose="02020603050405020304" pitchFamily="18" charset="0"/>
                <a:cs typeface="Times New Roman" panose="02020603050405020304" pitchFamily="18" charset="0"/>
              </a:rPr>
              <a:t>керек</a:t>
            </a:r>
            <a:r>
              <a:rPr lang="ru-RU" sz="2000" dirty="0">
                <a:solidFill>
                  <a:schemeClr val="tx1"/>
                </a:solidFill>
                <a:latin typeface="Times New Roman" panose="02020603050405020304" pitchFamily="18" charset="0"/>
                <a:cs typeface="Times New Roman" panose="02020603050405020304" pitchFamily="18" charset="0"/>
              </a:rPr>
              <a:t>. </a:t>
            </a:r>
          </a:p>
          <a:p>
            <a:pPr>
              <a:spcBef>
                <a:spcPts val="0"/>
              </a:spcBef>
            </a:pPr>
            <a:r>
              <a:rPr lang="ru-RU" sz="2000" dirty="0" err="1">
                <a:solidFill>
                  <a:schemeClr val="tx1"/>
                </a:solidFill>
                <a:latin typeface="Times New Roman" panose="02020603050405020304" pitchFamily="18" charset="0"/>
                <a:cs typeface="Times New Roman" panose="02020603050405020304" pitchFamily="18" charset="0"/>
              </a:rPr>
              <a:t>Бакчада</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агротехникалык</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иш-чараларды</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жүргүзүүдө</a:t>
            </a:r>
            <a:r>
              <a:rPr lang="ru-RU" sz="2000" dirty="0">
                <a:solidFill>
                  <a:schemeClr val="tx1"/>
                </a:solidFill>
                <a:latin typeface="Times New Roman" panose="02020603050405020304" pitchFamily="18" charset="0"/>
                <a:cs typeface="Times New Roman" panose="02020603050405020304" pitchFamily="18" charset="0"/>
              </a:rPr>
              <a:t> ар </a:t>
            </a:r>
            <a:r>
              <a:rPr lang="ru-RU" sz="2000" dirty="0" err="1">
                <a:solidFill>
                  <a:schemeClr val="tx1"/>
                </a:solidFill>
                <a:latin typeface="Times New Roman" panose="02020603050405020304" pitchFamily="18" charset="0"/>
                <a:cs typeface="Times New Roman" panose="02020603050405020304" pitchFamily="18" charset="0"/>
              </a:rPr>
              <a:t>дайым</a:t>
            </a:r>
            <a:r>
              <a:rPr lang="ru-RU" sz="2000" dirty="0">
                <a:solidFill>
                  <a:schemeClr val="tx1"/>
                </a:solidFill>
                <a:latin typeface="Times New Roman" panose="02020603050405020304" pitchFamily="18" charset="0"/>
                <a:cs typeface="Times New Roman" panose="02020603050405020304" pitchFamily="18" charset="0"/>
              </a:rPr>
              <a:t> бактериалдык </a:t>
            </a:r>
            <a:r>
              <a:rPr lang="ru-RU" sz="2000" dirty="0" err="1">
                <a:solidFill>
                  <a:schemeClr val="tx1"/>
                </a:solidFill>
                <a:latin typeface="Times New Roman" panose="02020603050405020304" pitchFamily="18" charset="0"/>
                <a:cs typeface="Times New Roman" panose="02020603050405020304" pitchFamily="18" charset="0"/>
              </a:rPr>
              <a:t>күйүк</a:t>
            </a:r>
            <a:r>
              <a:rPr lang="ru-RU" sz="2000" dirty="0">
                <a:solidFill>
                  <a:schemeClr val="tx1"/>
                </a:solidFill>
                <a:latin typeface="Times New Roman" panose="02020603050405020304" pitchFamily="18" charset="0"/>
                <a:cs typeface="Times New Roman" panose="02020603050405020304" pitchFamily="18" charset="0"/>
              </a:rPr>
              <a:t> бар </a:t>
            </a:r>
            <a:r>
              <a:rPr lang="ru-RU" sz="2000" dirty="0" err="1">
                <a:solidFill>
                  <a:schemeClr val="tx1"/>
                </a:solidFill>
                <a:latin typeface="Times New Roman" panose="02020603050405020304" pitchFamily="18" charset="0"/>
                <a:cs typeface="Times New Roman" panose="02020603050405020304" pitchFamily="18" charset="0"/>
              </a:rPr>
              <a:t>экендигин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эске</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алуу</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керек</a:t>
            </a:r>
            <a:r>
              <a:rPr lang="ru-RU" sz="2000" dirty="0">
                <a:solidFill>
                  <a:schemeClr val="tx1"/>
                </a:solidFill>
                <a:latin typeface="Times New Roman" panose="02020603050405020304" pitchFamily="18" charset="0"/>
                <a:cs typeface="Times New Roman" panose="02020603050405020304" pitchFamily="18" charset="0"/>
              </a:rPr>
              <a:t>. Бактериалдык </a:t>
            </a:r>
            <a:r>
              <a:rPr lang="ru-RU" sz="2000" dirty="0" err="1">
                <a:solidFill>
                  <a:schemeClr val="tx1"/>
                </a:solidFill>
                <a:latin typeface="Times New Roman" panose="02020603050405020304" pitchFamily="18" charset="0"/>
                <a:cs typeface="Times New Roman" panose="02020603050405020304" pitchFamily="18" charset="0"/>
              </a:rPr>
              <a:t>күйүк</a:t>
            </a:r>
            <a:r>
              <a:rPr lang="ru-RU" sz="2000" dirty="0">
                <a:solidFill>
                  <a:schemeClr val="tx1"/>
                </a:solidFill>
                <a:latin typeface="Times New Roman" panose="02020603050405020304" pitchFamily="18" charset="0"/>
                <a:cs typeface="Times New Roman" panose="02020603050405020304" pitchFamily="18" charset="0"/>
              </a:rPr>
              <a:t> 1-2 </a:t>
            </a:r>
            <a:r>
              <a:rPr lang="ru-RU" sz="2000" dirty="0" err="1">
                <a:solidFill>
                  <a:schemeClr val="tx1"/>
                </a:solidFill>
                <a:latin typeface="Times New Roman" panose="02020603050405020304" pitchFamily="18" charset="0"/>
                <a:cs typeface="Times New Roman" panose="02020603050405020304" pitchFamily="18" charset="0"/>
              </a:rPr>
              <a:t>жолу</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дарылоо</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менен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айыкпай</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турган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оору</a:t>
            </a:r>
            <a:r>
              <a:rPr lang="ru-RU" sz="2000" dirty="0">
                <a:solidFill>
                  <a:schemeClr val="tx1"/>
                </a:solidFill>
                <a:latin typeface="Times New Roman" panose="02020603050405020304" pitchFamily="18" charset="0"/>
                <a:cs typeface="Times New Roman" panose="02020603050405020304" pitchFamily="18" charset="0"/>
              </a:rPr>
              <a:t>. Бактериалдык </a:t>
            </a:r>
            <a:r>
              <a:rPr lang="ru-RU" sz="2000" dirty="0" err="1">
                <a:solidFill>
                  <a:schemeClr val="tx1"/>
                </a:solidFill>
                <a:latin typeface="Times New Roman" panose="02020603050405020304" pitchFamily="18" charset="0"/>
                <a:cs typeface="Times New Roman" panose="02020603050405020304" pitchFamily="18" charset="0"/>
              </a:rPr>
              <a:t>күйүк</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оорусуна</a:t>
            </a:r>
            <a:r>
              <a:rPr lang="ru-RU" sz="2000" dirty="0">
                <a:solidFill>
                  <a:schemeClr val="tx1"/>
                </a:solidFill>
                <a:latin typeface="Times New Roman" panose="02020603050405020304" pitchFamily="18" charset="0"/>
                <a:cs typeface="Times New Roman" panose="02020603050405020304" pitchFamily="18" charset="0"/>
              </a:rPr>
              <a:t> каршы </a:t>
            </a:r>
            <a:r>
              <a:rPr lang="ru-RU" sz="2000" dirty="0" err="1">
                <a:solidFill>
                  <a:schemeClr val="tx1"/>
                </a:solidFill>
                <a:latin typeface="Times New Roman" panose="02020603050405020304" pitchFamily="18" charset="0"/>
                <a:cs typeface="Times New Roman" panose="02020603050405020304" pitchFamily="18" charset="0"/>
              </a:rPr>
              <a:t>күрөшүүнү</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өсүмдүктөрдүн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вегетациялык</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мезгилинин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башынан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аягына</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чейин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жүргүзүү</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smtClean="0">
                <a:solidFill>
                  <a:schemeClr val="tx1"/>
                </a:solidFill>
                <a:latin typeface="Times New Roman" panose="02020603050405020304" pitchFamily="18" charset="0"/>
                <a:cs typeface="Times New Roman" panose="02020603050405020304" pitchFamily="18" charset="0"/>
              </a:rPr>
              <a:t>сунушталат</a:t>
            </a:r>
            <a:r>
              <a:rPr lang="ru-RU" sz="2000" dirty="0" smtClean="0">
                <a:solidFill>
                  <a:schemeClr val="tx1"/>
                </a:solidFill>
                <a:latin typeface="Times New Roman" panose="02020603050405020304" pitchFamily="18" charset="0"/>
                <a:cs typeface="Times New Roman" panose="02020603050405020304" pitchFamily="18" charset="0"/>
              </a:rPr>
              <a:t>.</a:t>
            </a:r>
          </a:p>
          <a:p>
            <a:pPr>
              <a:spcBef>
                <a:spcPts val="0"/>
              </a:spcBef>
            </a:pPr>
            <a:r>
              <a:rPr lang="ru-RU" sz="2000" dirty="0" err="1" smtClean="0">
                <a:solidFill>
                  <a:schemeClr val="tx1"/>
                </a:solidFill>
                <a:latin typeface="Times New Roman" panose="02020603050405020304" pitchFamily="18" charset="0"/>
                <a:cs typeface="Times New Roman" panose="02020603050405020304" pitchFamily="18" charset="0"/>
              </a:rPr>
              <a:t>Биринчи</a:t>
            </a:r>
            <a:r>
              <a:rPr lang="ru-RU" sz="2000" dirty="0" smtClean="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кезекте</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бакта</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өскөн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жана</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бактын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айланасында</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өскөн</a:t>
            </a:r>
            <a:r>
              <a:rPr lang="ru-RU" sz="2000" dirty="0">
                <a:solidFill>
                  <a:schemeClr val="tx1"/>
                </a:solidFill>
                <a:latin typeface="Times New Roman" panose="02020603050405020304" pitchFamily="18" charset="0"/>
                <a:cs typeface="Times New Roman" panose="02020603050405020304" pitchFamily="18" charset="0"/>
              </a:rPr>
              <a:t> 500 </a:t>
            </a:r>
            <a:r>
              <a:rPr lang="ru-RU" sz="2000" dirty="0" err="1">
                <a:solidFill>
                  <a:schemeClr val="tx1"/>
                </a:solidFill>
                <a:latin typeface="Times New Roman" panose="02020603050405020304" pitchFamily="18" charset="0"/>
                <a:cs typeface="Times New Roman" panose="02020603050405020304" pitchFamily="18" charset="0"/>
              </a:rPr>
              <a:t>метрге</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жакын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аралыктагы</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жапайы</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мөмө-жемиш</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өсүмдүктөрүн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алып</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салуу</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сунушталат</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Бул</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айрыкча</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оорунун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булагы</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болгон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долоного</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тиешелүү</a:t>
            </a:r>
            <a:r>
              <a:rPr lang="ru-RU" sz="2000" dirty="0" smtClean="0">
                <a:solidFill>
                  <a:schemeClr val="tx1"/>
                </a:solidFill>
                <a:latin typeface="Times New Roman" panose="02020603050405020304" pitchFamily="18" charset="0"/>
                <a:cs typeface="Times New Roman" panose="02020603050405020304" pitchFamily="18" charset="0"/>
              </a:rPr>
              <a:t>. </a:t>
            </a:r>
            <a:endParaRPr lang="ru-RU" sz="2000" dirty="0">
              <a:solidFill>
                <a:schemeClr val="tx1"/>
              </a:solidFill>
              <a:latin typeface="Times New Roman" panose="02020603050405020304" pitchFamily="18" charset="0"/>
              <a:cs typeface="Times New Roman" panose="02020603050405020304" pitchFamily="18" charset="0"/>
            </a:endParaRPr>
          </a:p>
          <a:p>
            <a:pPr>
              <a:spcBef>
                <a:spcPts val="0"/>
              </a:spcBef>
            </a:pPr>
            <a:endParaRPr lang="ru-RU" sz="2000" dirty="0">
              <a:solidFill>
                <a:schemeClr val="tx1"/>
              </a:solidFill>
              <a:latin typeface="Times New Roman" panose="02020603050405020304" pitchFamily="18" charset="0"/>
              <a:cs typeface="Times New Roman" panose="02020603050405020304" pitchFamily="18" charset="0"/>
            </a:endParaRPr>
          </a:p>
          <a:p>
            <a:pPr>
              <a:spcBef>
                <a:spcPts val="0"/>
              </a:spcBef>
            </a:pPr>
            <a:endParaRPr lang="ru-RU" sz="2000" dirty="0" smtClean="0">
              <a:solidFill>
                <a:schemeClr val="tx1"/>
              </a:solidFill>
              <a:latin typeface="Times New Roman" panose="02020603050405020304" pitchFamily="18" charset="0"/>
              <a:cs typeface="Times New Roman" panose="02020603050405020304" pitchFamily="18" charset="0"/>
            </a:endParaRPr>
          </a:p>
          <a:p>
            <a:endParaRPr lang="ky-KG" sz="2000" dirty="0"/>
          </a:p>
        </p:txBody>
      </p:sp>
    </p:spTree>
    <p:extLst>
      <p:ext uri="{BB962C8B-B14F-4D97-AF65-F5344CB8AC3E}">
        <p14:creationId xmlns:p14="http://schemas.microsoft.com/office/powerpoint/2010/main" val="5097249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260648"/>
            <a:ext cx="7632848" cy="936104"/>
          </a:xfrm>
        </p:spPr>
        <p:txBody>
          <a:bodyPr>
            <a:noAutofit/>
          </a:bodyPr>
          <a:lstStyle/>
          <a:p>
            <a:pPr algn="ctr"/>
            <a:r>
              <a:rPr lang="ru-RU" sz="2800" dirty="0">
                <a:latin typeface="Times New Roman" panose="02020603050405020304" pitchFamily="18" charset="0"/>
                <a:cs typeface="Times New Roman" panose="02020603050405020304" pitchFamily="18" charset="0"/>
              </a:rPr>
              <a:t>Бактериалдык </a:t>
            </a:r>
            <a:r>
              <a:rPr lang="ru-RU" sz="2800" dirty="0" err="1">
                <a:latin typeface="Times New Roman" panose="02020603050405020304" pitchFamily="18" charset="0"/>
                <a:cs typeface="Times New Roman" panose="02020603050405020304" pitchFamily="18" charset="0"/>
              </a:rPr>
              <a:t>күйүк</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оорусуна</a:t>
            </a:r>
            <a:r>
              <a:rPr lang="ru-RU" sz="2800" dirty="0">
                <a:latin typeface="Times New Roman" panose="02020603050405020304" pitchFamily="18" charset="0"/>
                <a:cs typeface="Times New Roman" panose="02020603050405020304" pitchFamily="18" charset="0"/>
              </a:rPr>
              <a:t> </a:t>
            </a:r>
            <a:r>
              <a:rPr lang="ru-RU" sz="2800" dirty="0">
                <a:solidFill>
                  <a:schemeClr val="tx1"/>
                </a:solidFill>
                <a:latin typeface="Times New Roman" panose="02020603050405020304" pitchFamily="18" charset="0"/>
                <a:cs typeface="Times New Roman" panose="02020603050405020304" pitchFamily="18" charset="0"/>
              </a:rPr>
              <a:t>каршы күрөшүү </a:t>
            </a:r>
            <a:r>
              <a:rPr lang="ru-RU" sz="2800" dirty="0" err="1">
                <a:solidFill>
                  <a:schemeClr val="tx1"/>
                </a:solidFill>
                <a:latin typeface="Times New Roman" panose="02020603050405020304" pitchFamily="18" charset="0"/>
                <a:cs typeface="Times New Roman" panose="02020603050405020304" pitchFamily="18" charset="0"/>
              </a:rPr>
              <a:t>жолдору</a:t>
            </a:r>
            <a:r>
              <a:rPr lang="ru-RU" sz="2800" dirty="0">
                <a:solidFill>
                  <a:schemeClr val="tx1"/>
                </a:solidFill>
                <a:latin typeface="Times New Roman" panose="02020603050405020304" pitchFamily="18" charset="0"/>
                <a:cs typeface="Times New Roman" panose="02020603050405020304" pitchFamily="18" charset="0"/>
              </a:rPr>
              <a:t> </a:t>
            </a:r>
            <a:endParaRPr lang="ru-RU" sz="28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115616" y="1124744"/>
            <a:ext cx="7920880" cy="5616624"/>
          </a:xfrm>
        </p:spPr>
        <p:txBody>
          <a:bodyPr>
            <a:noAutofit/>
          </a:bodyPr>
          <a:lstStyle/>
          <a:p>
            <a:pPr>
              <a:spcBef>
                <a:spcPts val="0"/>
              </a:spcBef>
            </a:pPr>
            <a:r>
              <a:rPr lang="ky-KG" sz="1900" dirty="0">
                <a:solidFill>
                  <a:schemeClr val="tx1"/>
                </a:solidFill>
                <a:latin typeface="Times New Roman" panose="02020603050405020304" pitchFamily="18" charset="0"/>
                <a:cs typeface="Times New Roman" panose="02020603050405020304" pitchFamily="18" charset="0"/>
              </a:rPr>
              <a:t>Эрте жазда бак-дарактардын штамбынын кабыгын жана скелет бутактарынын түбүн </a:t>
            </a:r>
            <a:r>
              <a:rPr lang="ky-KG" sz="1900" dirty="0" smtClean="0">
                <a:solidFill>
                  <a:schemeClr val="tx1"/>
                </a:solidFill>
                <a:latin typeface="Times New Roman" panose="02020603050405020304" pitchFamily="18" charset="0"/>
                <a:cs typeface="Times New Roman" panose="02020603050405020304" pitchFamily="18" charset="0"/>
              </a:rPr>
              <a:t>жыгач </a:t>
            </a:r>
            <a:r>
              <a:rPr lang="ky-KG" sz="1900" dirty="0">
                <a:solidFill>
                  <a:schemeClr val="tx1"/>
                </a:solidFill>
                <a:latin typeface="Times New Roman" panose="02020603050405020304" pitchFamily="18" charset="0"/>
                <a:cs typeface="Times New Roman" panose="02020603050405020304" pitchFamily="18" charset="0"/>
              </a:rPr>
              <a:t>кыргыч менен </a:t>
            </a:r>
            <a:r>
              <a:rPr lang="ky-KG" sz="1900" dirty="0" smtClean="0">
                <a:solidFill>
                  <a:schemeClr val="tx1"/>
                </a:solidFill>
                <a:latin typeface="Times New Roman" panose="02020603050405020304" pitchFamily="18" charset="0"/>
                <a:cs typeface="Times New Roman" panose="02020603050405020304" pitchFamily="18" charset="0"/>
              </a:rPr>
              <a:t>тазалоо керек. </a:t>
            </a:r>
            <a:r>
              <a:rPr lang="ky-KG" sz="1900" dirty="0">
                <a:solidFill>
                  <a:schemeClr val="tx1"/>
                </a:solidFill>
                <a:latin typeface="Times New Roman" panose="02020603050405020304" pitchFamily="18" charset="0"/>
                <a:cs typeface="Times New Roman" panose="02020603050405020304" pitchFamily="18" charset="0"/>
              </a:rPr>
              <a:t>Ал эски, өлгөн кабыкты кетирет, таза жаш кабыкка тийүүнүн кажети жок</a:t>
            </a:r>
            <a:r>
              <a:rPr lang="ky-KG" sz="1900" dirty="0" smtClean="0">
                <a:solidFill>
                  <a:schemeClr val="tx1"/>
                </a:solidFill>
                <a:latin typeface="Times New Roman" panose="02020603050405020304" pitchFamily="18" charset="0"/>
                <a:cs typeface="Times New Roman" panose="02020603050405020304" pitchFamily="18" charset="0"/>
              </a:rPr>
              <a:t>. Андан кийин ысык</a:t>
            </a:r>
            <a:r>
              <a:rPr lang="ky-KG" sz="1900" dirty="0">
                <a:solidFill>
                  <a:schemeClr val="tx1"/>
                </a:solidFill>
                <a:latin typeface="Times New Roman" panose="02020603050405020304" pitchFamily="18" charset="0"/>
                <a:cs typeface="Times New Roman" panose="02020603050405020304" pitchFamily="18" charset="0"/>
              </a:rPr>
              <a:t>, сууктан кабыктын жарылуусунун алдын алуу үчүн бактарды  актоо керек, себеби кабыктын жарылган жери бактериалдык күйүк оорусунун башталышына шарт түзөт.  </a:t>
            </a:r>
            <a:endParaRPr lang="ky-KG" sz="1900" dirty="0" smtClean="0">
              <a:solidFill>
                <a:schemeClr val="tx1"/>
              </a:solidFill>
              <a:latin typeface="Times New Roman" panose="02020603050405020304" pitchFamily="18" charset="0"/>
              <a:cs typeface="Times New Roman" panose="02020603050405020304" pitchFamily="18" charset="0"/>
            </a:endParaRPr>
          </a:p>
          <a:p>
            <a:pPr>
              <a:spcBef>
                <a:spcPts val="0"/>
              </a:spcBef>
            </a:pPr>
            <a:r>
              <a:rPr lang="ky-KG" sz="1900" dirty="0" smtClean="0">
                <a:solidFill>
                  <a:schemeClr val="tx1"/>
                </a:solidFill>
                <a:latin typeface="Times New Roman" panose="02020603050405020304" pitchFamily="18" charset="0"/>
                <a:cs typeface="Times New Roman" panose="02020603050405020304" pitchFamily="18" charset="0"/>
              </a:rPr>
              <a:t>Эрте </a:t>
            </a:r>
            <a:r>
              <a:rPr lang="ky-KG" sz="1900" dirty="0">
                <a:solidFill>
                  <a:schemeClr val="tx1"/>
                </a:solidFill>
                <a:latin typeface="Times New Roman" panose="02020603050405020304" pitchFamily="18" charset="0"/>
                <a:cs typeface="Times New Roman" panose="02020603050405020304" pitchFamily="18" charset="0"/>
              </a:rPr>
              <a:t>жазда бак-дарактардын айланасын казууда жана катар аралыктарды айдоодо, сөңгөктүн жана негизги бутактардын кабыгына доо кетирүүдөн сак болуңуз. Себеби кабыктын доо кеткен жерине бактериалдык күйүктүн бактериялары, курт-кумурскалар жана шамалдын жардамы менен кирип калуусу </a:t>
            </a:r>
            <a:r>
              <a:rPr lang="ky-KG" sz="1900" dirty="0" smtClean="0">
                <a:solidFill>
                  <a:schemeClr val="tx1"/>
                </a:solidFill>
                <a:latin typeface="Times New Roman" panose="02020603050405020304" pitchFamily="18" charset="0"/>
                <a:cs typeface="Times New Roman" panose="02020603050405020304" pitchFamily="18" charset="0"/>
              </a:rPr>
              <a:t>мүмкүн</a:t>
            </a:r>
            <a:r>
              <a:rPr lang="ky-KG" sz="1900" dirty="0">
                <a:solidFill>
                  <a:schemeClr val="tx1"/>
                </a:solidFill>
                <a:latin typeface="Times New Roman" panose="02020603050405020304" pitchFamily="18" charset="0"/>
                <a:cs typeface="Times New Roman" panose="02020603050405020304" pitchFamily="18" charset="0"/>
              </a:rPr>
              <a:t>. </a:t>
            </a:r>
            <a:endParaRPr lang="ky-KG" sz="1900" dirty="0" smtClean="0">
              <a:solidFill>
                <a:schemeClr val="tx1"/>
              </a:solidFill>
              <a:latin typeface="Times New Roman" panose="02020603050405020304" pitchFamily="18" charset="0"/>
              <a:cs typeface="Times New Roman" panose="02020603050405020304" pitchFamily="18" charset="0"/>
            </a:endParaRPr>
          </a:p>
          <a:p>
            <a:pPr>
              <a:spcBef>
                <a:spcPts val="0"/>
              </a:spcBef>
            </a:pPr>
            <a:r>
              <a:rPr lang="ky-KG" sz="1900" dirty="0" smtClean="0">
                <a:solidFill>
                  <a:schemeClr val="tx1"/>
                </a:solidFill>
                <a:latin typeface="Times New Roman" panose="02020603050405020304" pitchFamily="18" charset="0"/>
                <a:cs typeface="Times New Roman" panose="02020603050405020304" pitchFamily="18" charset="0"/>
              </a:rPr>
              <a:t>Ооруну таратуучу зыянкеч курт кумуркаларды </a:t>
            </a:r>
            <a:r>
              <a:rPr lang="ky-KG" sz="1900" dirty="0">
                <a:solidFill>
                  <a:schemeClr val="tx1"/>
                </a:solidFill>
                <a:latin typeface="Times New Roman" panose="02020603050405020304" pitchFamily="18" charset="0"/>
                <a:cs typeface="Times New Roman" panose="02020603050405020304" pitchFamily="18" charset="0"/>
              </a:rPr>
              <a:t>ө</a:t>
            </a:r>
            <a:r>
              <a:rPr lang="ky-KG" sz="1900" dirty="0" smtClean="0">
                <a:solidFill>
                  <a:schemeClr val="tx1"/>
                </a:solidFill>
                <a:latin typeface="Times New Roman" panose="02020603050405020304" pitchFamily="18" charset="0"/>
                <a:cs typeface="Times New Roman" panose="02020603050405020304" pitchFamily="18" charset="0"/>
              </a:rPr>
              <a:t>з убагында аныктоо жана күрөшү</a:t>
            </a:r>
            <a:r>
              <a:rPr lang="ky-KG" sz="1900" dirty="0">
                <a:solidFill>
                  <a:schemeClr val="tx1"/>
                </a:solidFill>
                <a:latin typeface="Times New Roman" panose="02020603050405020304" pitchFamily="18" charset="0"/>
                <a:cs typeface="Times New Roman" panose="02020603050405020304" pitchFamily="18" charset="0"/>
              </a:rPr>
              <a:t>ү</a:t>
            </a:r>
            <a:r>
              <a:rPr lang="ky-KG" sz="1900" dirty="0" smtClean="0">
                <a:solidFill>
                  <a:schemeClr val="tx1"/>
                </a:solidFill>
                <a:latin typeface="Times New Roman" panose="02020603050405020304" pitchFamily="18" charset="0"/>
                <a:cs typeface="Times New Roman" panose="02020603050405020304" pitchFamily="18" charset="0"/>
              </a:rPr>
              <a:t> керек.</a:t>
            </a:r>
          </a:p>
          <a:p>
            <a:pPr>
              <a:spcBef>
                <a:spcPts val="0"/>
              </a:spcBef>
            </a:pPr>
            <a:r>
              <a:rPr lang="ky-KG" sz="1900" dirty="0" smtClean="0">
                <a:solidFill>
                  <a:schemeClr val="tx1"/>
                </a:solidFill>
                <a:latin typeface="Times New Roman" panose="02020603050405020304" pitchFamily="18" charset="0"/>
                <a:cs typeface="Times New Roman" panose="02020603050405020304" pitchFamily="18" charset="0"/>
              </a:rPr>
              <a:t>Козу карындык ооруларга каршы алдын алып чара к</a:t>
            </a:r>
            <a:r>
              <a:rPr lang="ky-KG" sz="1900" dirty="0">
                <a:solidFill>
                  <a:schemeClr val="tx1"/>
                </a:solidFill>
                <a:latin typeface="Times New Roman" panose="02020603050405020304" pitchFamily="18" charset="0"/>
                <a:cs typeface="Times New Roman" panose="02020603050405020304" pitchFamily="18" charset="0"/>
              </a:rPr>
              <a:t>ө</a:t>
            </a:r>
            <a:r>
              <a:rPr lang="ky-KG" sz="1900" dirty="0" smtClean="0">
                <a:solidFill>
                  <a:schemeClr val="tx1"/>
                </a:solidFill>
                <a:latin typeface="Times New Roman" panose="02020603050405020304" pitchFamily="18" charset="0"/>
                <a:cs typeface="Times New Roman" panose="02020603050405020304" pitchFamily="18" charset="0"/>
              </a:rPr>
              <a:t>рүү керек.</a:t>
            </a:r>
          </a:p>
          <a:p>
            <a:pPr>
              <a:spcBef>
                <a:spcPts val="0"/>
              </a:spcBef>
            </a:pPr>
            <a:r>
              <a:rPr lang="ky-KG" sz="1900" dirty="0">
                <a:solidFill>
                  <a:schemeClr val="tx1"/>
                </a:solidFill>
                <a:latin typeface="Times New Roman" panose="02020603050405020304" pitchFamily="18" charset="0"/>
                <a:cs typeface="Times New Roman" panose="02020603050405020304" pitchFamily="18" charset="0"/>
              </a:rPr>
              <a:t>Мөмөлүү бактарга өз убагында профилактикалык жана жок кылуучу даарылоолорду </a:t>
            </a:r>
            <a:r>
              <a:rPr lang="ky-KG" sz="1900" dirty="0" smtClean="0">
                <a:solidFill>
                  <a:schemeClr val="tx1"/>
                </a:solidFill>
                <a:latin typeface="Times New Roman" panose="02020603050405020304" pitchFamily="18" charset="0"/>
                <a:cs typeface="Times New Roman" panose="02020603050405020304" pitchFamily="18" charset="0"/>
              </a:rPr>
              <a:t>жүргүзүү </a:t>
            </a:r>
            <a:r>
              <a:rPr lang="ky-KG" sz="1900" dirty="0">
                <a:solidFill>
                  <a:schemeClr val="tx1"/>
                </a:solidFill>
                <a:latin typeface="Times New Roman" panose="02020603050405020304" pitchFamily="18" charset="0"/>
                <a:cs typeface="Times New Roman" panose="02020603050405020304" pitchFamily="18" charset="0"/>
              </a:rPr>
              <a:t>эң </a:t>
            </a:r>
            <a:r>
              <a:rPr lang="ky-KG" sz="1900" dirty="0" smtClean="0">
                <a:solidFill>
                  <a:schemeClr val="tx1"/>
                </a:solidFill>
                <a:latin typeface="Times New Roman" panose="02020603050405020304" pitchFamily="18" charset="0"/>
                <a:cs typeface="Times New Roman" panose="02020603050405020304" pitchFamily="18" charset="0"/>
              </a:rPr>
              <a:t>маанилүү. </a:t>
            </a:r>
            <a:r>
              <a:rPr lang="ru-RU" sz="1900" dirty="0" err="1" smtClean="0">
                <a:solidFill>
                  <a:schemeClr val="tx1"/>
                </a:solidFill>
                <a:latin typeface="Times New Roman" panose="02020603050405020304" pitchFamily="18" charset="0"/>
                <a:cs typeface="Times New Roman" panose="02020603050405020304" pitchFamily="18" charset="0"/>
              </a:rPr>
              <a:t>Бактарды</a:t>
            </a:r>
            <a:r>
              <a:rPr lang="ru-RU" sz="1900" dirty="0" smtClean="0">
                <a:solidFill>
                  <a:schemeClr val="tx1"/>
                </a:solidFill>
                <a:latin typeface="Times New Roman" panose="02020603050405020304" pitchFamily="18" charset="0"/>
                <a:cs typeface="Times New Roman" panose="02020603050405020304" pitchFamily="18" charset="0"/>
              </a:rPr>
              <a:t> </a:t>
            </a:r>
            <a:r>
              <a:rPr lang="ru-RU" sz="1900" dirty="0" err="1" smtClean="0">
                <a:solidFill>
                  <a:schemeClr val="tx1"/>
                </a:solidFill>
                <a:latin typeface="Times New Roman" panose="02020603050405020304" pitchFamily="18" charset="0"/>
                <a:cs typeface="Times New Roman" panose="02020603050405020304" pitchFamily="18" charset="0"/>
              </a:rPr>
              <a:t>дарылоодо</a:t>
            </a:r>
            <a:r>
              <a:rPr lang="ru-RU" sz="1900" dirty="0" smtClean="0">
                <a:solidFill>
                  <a:schemeClr val="tx1"/>
                </a:solidFill>
                <a:latin typeface="Times New Roman" panose="02020603050405020304" pitchFamily="18" charset="0"/>
                <a:cs typeface="Times New Roman" panose="02020603050405020304" pitchFamily="18" charset="0"/>
              </a:rPr>
              <a:t> </a:t>
            </a:r>
            <a:r>
              <a:rPr lang="ru-RU" sz="1900" dirty="0" err="1" smtClean="0">
                <a:solidFill>
                  <a:schemeClr val="tx1"/>
                </a:solidFill>
                <a:latin typeface="Times New Roman" panose="02020603050405020304" pitchFamily="18" charset="0"/>
                <a:cs typeface="Times New Roman" panose="02020603050405020304" pitchFamily="18" charset="0"/>
              </a:rPr>
              <a:t>бардык</a:t>
            </a:r>
            <a:r>
              <a:rPr lang="ru-RU" sz="1900" dirty="0" smtClean="0">
                <a:solidFill>
                  <a:schemeClr val="tx1"/>
                </a:solidFill>
                <a:latin typeface="Times New Roman" panose="02020603050405020304" pitchFamily="18" charset="0"/>
                <a:cs typeface="Times New Roman" panose="02020603050405020304" pitchFamily="18" charset="0"/>
              </a:rPr>
              <a:t> </a:t>
            </a:r>
            <a:r>
              <a:rPr lang="ru-RU" sz="1900" dirty="0" err="1" smtClean="0">
                <a:solidFill>
                  <a:schemeClr val="tx1"/>
                </a:solidFill>
                <a:latin typeface="Times New Roman" panose="02020603050405020304" pitchFamily="18" charset="0"/>
                <a:cs typeface="Times New Roman" panose="02020603050405020304" pitchFamily="18" charset="0"/>
              </a:rPr>
              <a:t>эрежелерди</a:t>
            </a:r>
            <a:r>
              <a:rPr lang="ru-RU" sz="1900" dirty="0" smtClean="0">
                <a:solidFill>
                  <a:schemeClr val="tx1"/>
                </a:solidFill>
                <a:latin typeface="Times New Roman" panose="02020603050405020304" pitchFamily="18" charset="0"/>
                <a:cs typeface="Times New Roman" panose="02020603050405020304" pitchFamily="18" charset="0"/>
              </a:rPr>
              <a:t> </a:t>
            </a:r>
            <a:r>
              <a:rPr lang="ru-RU" sz="1900" dirty="0" err="1" smtClean="0">
                <a:solidFill>
                  <a:schemeClr val="tx1"/>
                </a:solidFill>
                <a:latin typeface="Times New Roman" panose="02020603050405020304" pitchFamily="18" charset="0"/>
                <a:cs typeface="Times New Roman" panose="02020603050405020304" pitchFamily="18" charset="0"/>
              </a:rPr>
              <a:t>жана</a:t>
            </a:r>
            <a:r>
              <a:rPr lang="ru-RU" sz="1900" dirty="0" smtClean="0">
                <a:solidFill>
                  <a:schemeClr val="tx1"/>
                </a:solidFill>
                <a:latin typeface="Times New Roman" panose="02020603050405020304" pitchFamily="18" charset="0"/>
                <a:cs typeface="Times New Roman" panose="02020603050405020304" pitchFamily="18" charset="0"/>
              </a:rPr>
              <a:t> </a:t>
            </a:r>
            <a:r>
              <a:rPr lang="ru-RU" sz="1900" dirty="0" err="1" smtClean="0">
                <a:solidFill>
                  <a:schemeClr val="tx1"/>
                </a:solidFill>
                <a:latin typeface="Times New Roman" panose="02020603050405020304" pitchFamily="18" charset="0"/>
                <a:cs typeface="Times New Roman" panose="02020603050405020304" pitchFamily="18" charset="0"/>
              </a:rPr>
              <a:t>нормаларды</a:t>
            </a:r>
            <a:r>
              <a:rPr lang="ru-RU" sz="1900" dirty="0" smtClean="0">
                <a:solidFill>
                  <a:schemeClr val="tx1"/>
                </a:solidFill>
                <a:latin typeface="Times New Roman" panose="02020603050405020304" pitchFamily="18" charset="0"/>
                <a:cs typeface="Times New Roman" panose="02020603050405020304" pitchFamily="18" charset="0"/>
              </a:rPr>
              <a:t> </a:t>
            </a:r>
            <a:r>
              <a:rPr lang="ru-RU" sz="1900" dirty="0" err="1" smtClean="0">
                <a:solidFill>
                  <a:schemeClr val="tx1"/>
                </a:solidFill>
                <a:latin typeface="Times New Roman" panose="02020603050405020304" pitchFamily="18" charset="0"/>
                <a:cs typeface="Times New Roman" panose="02020603050405020304" pitchFamily="18" charset="0"/>
              </a:rPr>
              <a:t>сактоо</a:t>
            </a:r>
            <a:r>
              <a:rPr lang="ru-RU" sz="1900" dirty="0" smtClean="0">
                <a:solidFill>
                  <a:schemeClr val="tx1"/>
                </a:solidFill>
                <a:latin typeface="Times New Roman" panose="02020603050405020304" pitchFamily="18" charset="0"/>
                <a:cs typeface="Times New Roman" panose="02020603050405020304" pitchFamily="18" charset="0"/>
              </a:rPr>
              <a:t> </a:t>
            </a:r>
            <a:r>
              <a:rPr lang="ru-RU" sz="1900" dirty="0" err="1" smtClean="0">
                <a:solidFill>
                  <a:schemeClr val="tx1"/>
                </a:solidFill>
                <a:latin typeface="Times New Roman" panose="02020603050405020304" pitchFamily="18" charset="0"/>
                <a:cs typeface="Times New Roman" panose="02020603050405020304" pitchFamily="18" charset="0"/>
              </a:rPr>
              <a:t>менен</a:t>
            </a:r>
            <a:r>
              <a:rPr lang="ru-RU" sz="1900" dirty="0" smtClean="0">
                <a:solidFill>
                  <a:schemeClr val="tx1"/>
                </a:solidFill>
                <a:latin typeface="Times New Roman" panose="02020603050405020304" pitchFamily="18" charset="0"/>
                <a:cs typeface="Times New Roman" panose="02020603050405020304" pitchFamily="18" charset="0"/>
              </a:rPr>
              <a:t> ж</a:t>
            </a:r>
            <a:r>
              <a:rPr lang="ky-KG" sz="1900" dirty="0">
                <a:solidFill>
                  <a:schemeClr val="tx1"/>
                </a:solidFill>
                <a:latin typeface="Times New Roman" panose="02020603050405020304" pitchFamily="18" charset="0"/>
                <a:cs typeface="Times New Roman" panose="02020603050405020304" pitchFamily="18" charset="0"/>
              </a:rPr>
              <a:t>ү</a:t>
            </a:r>
            <a:r>
              <a:rPr lang="ru-RU" sz="1900" dirty="0" err="1" smtClean="0">
                <a:solidFill>
                  <a:schemeClr val="tx1"/>
                </a:solidFill>
                <a:latin typeface="Times New Roman" panose="02020603050405020304" pitchFamily="18" charset="0"/>
                <a:cs typeface="Times New Roman" panose="02020603050405020304" pitchFamily="18" charset="0"/>
              </a:rPr>
              <a:t>рг</a:t>
            </a:r>
            <a:r>
              <a:rPr lang="ky-KG" sz="1900" dirty="0">
                <a:solidFill>
                  <a:schemeClr val="tx1"/>
                </a:solidFill>
                <a:latin typeface="Times New Roman" panose="02020603050405020304" pitchFamily="18" charset="0"/>
                <a:cs typeface="Times New Roman" panose="02020603050405020304" pitchFamily="18" charset="0"/>
              </a:rPr>
              <a:t>ү</a:t>
            </a:r>
            <a:r>
              <a:rPr lang="ru-RU" sz="1900" dirty="0" smtClean="0">
                <a:solidFill>
                  <a:schemeClr val="tx1"/>
                </a:solidFill>
                <a:latin typeface="Times New Roman" panose="02020603050405020304" pitchFamily="18" charset="0"/>
                <a:cs typeface="Times New Roman" panose="02020603050405020304" pitchFamily="18" charset="0"/>
              </a:rPr>
              <a:t>з</a:t>
            </a:r>
            <a:r>
              <a:rPr lang="ky-KG" sz="1900" dirty="0" smtClean="0">
                <a:solidFill>
                  <a:schemeClr val="tx1"/>
                </a:solidFill>
                <a:latin typeface="Times New Roman" panose="02020603050405020304" pitchFamily="18" charset="0"/>
                <a:cs typeface="Times New Roman" panose="02020603050405020304" pitchFamily="18" charset="0"/>
              </a:rPr>
              <a:t>үү</a:t>
            </a:r>
            <a:r>
              <a:rPr lang="ru-RU" sz="1900" dirty="0" smtClean="0">
                <a:solidFill>
                  <a:schemeClr val="tx1"/>
                </a:solidFill>
                <a:latin typeface="Times New Roman" panose="02020603050405020304" pitchFamily="18" charset="0"/>
                <a:cs typeface="Times New Roman" panose="02020603050405020304" pitchFamily="18" charset="0"/>
              </a:rPr>
              <a:t> </a:t>
            </a:r>
            <a:r>
              <a:rPr lang="ru-RU" sz="1900" dirty="0" err="1" smtClean="0">
                <a:solidFill>
                  <a:schemeClr val="tx1"/>
                </a:solidFill>
                <a:latin typeface="Times New Roman" panose="02020603050405020304" pitchFamily="18" charset="0"/>
                <a:cs typeface="Times New Roman" panose="02020603050405020304" pitchFamily="18" charset="0"/>
              </a:rPr>
              <a:t>керек</a:t>
            </a:r>
            <a:r>
              <a:rPr lang="ru-RU" sz="1900" dirty="0" smtClean="0">
                <a:solidFill>
                  <a:schemeClr val="tx1"/>
                </a:solidFill>
                <a:latin typeface="Times New Roman" panose="02020603050405020304" pitchFamily="18" charset="0"/>
                <a:cs typeface="Times New Roman" panose="02020603050405020304" pitchFamily="18" charset="0"/>
              </a:rPr>
              <a:t>.  </a:t>
            </a:r>
            <a:r>
              <a:rPr lang="ru-RU" sz="1900" dirty="0" err="1" smtClean="0">
                <a:solidFill>
                  <a:schemeClr val="tx1"/>
                </a:solidFill>
                <a:latin typeface="Times New Roman" panose="02020603050405020304" pitchFamily="18" charset="0"/>
                <a:cs typeface="Times New Roman" panose="02020603050405020304" pitchFamily="18" charset="0"/>
              </a:rPr>
              <a:t>Багбанчылыктын</a:t>
            </a:r>
            <a:r>
              <a:rPr lang="ru-RU" sz="1900" dirty="0" smtClean="0">
                <a:solidFill>
                  <a:schemeClr val="tx1"/>
                </a:solidFill>
                <a:latin typeface="Times New Roman" panose="02020603050405020304" pitchFamily="18" charset="0"/>
                <a:cs typeface="Times New Roman" panose="02020603050405020304" pitchFamily="18" charset="0"/>
              </a:rPr>
              <a:t> </a:t>
            </a:r>
            <a:r>
              <a:rPr lang="ru-RU" sz="1900" dirty="0" err="1" smtClean="0">
                <a:solidFill>
                  <a:schemeClr val="tx1"/>
                </a:solidFill>
                <a:latin typeface="Times New Roman" panose="02020603050405020304" pitchFamily="18" charset="0"/>
                <a:cs typeface="Times New Roman" panose="02020603050405020304" pitchFamily="18" charset="0"/>
              </a:rPr>
              <a:t>бардык</a:t>
            </a:r>
            <a:r>
              <a:rPr lang="ru-RU" sz="1900" dirty="0" smtClean="0">
                <a:solidFill>
                  <a:schemeClr val="tx1"/>
                </a:solidFill>
                <a:latin typeface="Times New Roman" panose="02020603050405020304" pitchFamily="18" charset="0"/>
                <a:cs typeface="Times New Roman" panose="02020603050405020304" pitchFamily="18" charset="0"/>
              </a:rPr>
              <a:t> б</a:t>
            </a:r>
            <a:r>
              <a:rPr lang="ky-KG" sz="1900" dirty="0">
                <a:solidFill>
                  <a:schemeClr val="tx1"/>
                </a:solidFill>
                <a:latin typeface="Times New Roman" panose="02020603050405020304" pitchFamily="18" charset="0"/>
                <a:cs typeface="Times New Roman" panose="02020603050405020304" pitchFamily="18" charset="0"/>
              </a:rPr>
              <a:t>ө</a:t>
            </a:r>
            <a:r>
              <a:rPr lang="ru-RU" sz="1900" dirty="0" smtClean="0">
                <a:solidFill>
                  <a:schemeClr val="tx1"/>
                </a:solidFill>
                <a:latin typeface="Times New Roman" panose="02020603050405020304" pitchFamily="18" charset="0"/>
                <a:cs typeface="Times New Roman" panose="02020603050405020304" pitchFamily="18" charset="0"/>
              </a:rPr>
              <a:t>л</a:t>
            </a:r>
            <a:r>
              <a:rPr lang="ky-KG" sz="1900" dirty="0">
                <a:solidFill>
                  <a:schemeClr val="tx1"/>
                </a:solidFill>
                <a:latin typeface="Times New Roman" panose="02020603050405020304" pitchFamily="18" charset="0"/>
                <a:cs typeface="Times New Roman" panose="02020603050405020304" pitchFamily="18" charset="0"/>
              </a:rPr>
              <a:t>ү</a:t>
            </a:r>
            <a:r>
              <a:rPr lang="ru-RU" sz="1900" dirty="0" err="1" smtClean="0">
                <a:solidFill>
                  <a:schemeClr val="tx1"/>
                </a:solidFill>
                <a:latin typeface="Times New Roman" panose="02020603050405020304" pitchFamily="18" charset="0"/>
                <a:cs typeface="Times New Roman" panose="02020603050405020304" pitchFamily="18" charset="0"/>
              </a:rPr>
              <a:t>кт</a:t>
            </a:r>
            <a:r>
              <a:rPr lang="ky-KG" sz="1900" dirty="0">
                <a:solidFill>
                  <a:schemeClr val="tx1"/>
                </a:solidFill>
                <a:latin typeface="Times New Roman" panose="02020603050405020304" pitchFamily="18" charset="0"/>
                <a:cs typeface="Times New Roman" panose="02020603050405020304" pitchFamily="18" charset="0"/>
              </a:rPr>
              <a:t>ө</a:t>
            </a:r>
            <a:r>
              <a:rPr lang="ru-RU" sz="1900" dirty="0" smtClean="0">
                <a:solidFill>
                  <a:schemeClr val="tx1"/>
                </a:solidFill>
                <a:latin typeface="Times New Roman" panose="02020603050405020304" pitchFamily="18" charset="0"/>
                <a:cs typeface="Times New Roman" panose="02020603050405020304" pitchFamily="18" charset="0"/>
              </a:rPr>
              <a:t>р</a:t>
            </a:r>
            <a:r>
              <a:rPr lang="ky-KG" sz="1900" dirty="0">
                <a:solidFill>
                  <a:schemeClr val="tx1"/>
                </a:solidFill>
                <a:latin typeface="Times New Roman" panose="02020603050405020304" pitchFamily="18" charset="0"/>
                <a:cs typeface="Times New Roman" panose="02020603050405020304" pitchFamily="18" charset="0"/>
              </a:rPr>
              <a:t>ү</a:t>
            </a:r>
            <a:r>
              <a:rPr lang="ru-RU" sz="1900" dirty="0" err="1" smtClean="0">
                <a:solidFill>
                  <a:schemeClr val="tx1"/>
                </a:solidFill>
                <a:latin typeface="Times New Roman" panose="02020603050405020304" pitchFamily="18" charset="0"/>
                <a:cs typeface="Times New Roman" panose="02020603050405020304" pitchFamily="18" charset="0"/>
              </a:rPr>
              <a:t>нд</a:t>
            </a:r>
            <a:r>
              <a:rPr lang="ky-KG" sz="1900" dirty="0">
                <a:solidFill>
                  <a:schemeClr val="tx1"/>
                </a:solidFill>
                <a:latin typeface="Times New Roman" panose="02020603050405020304" pitchFamily="18" charset="0"/>
                <a:cs typeface="Times New Roman" panose="02020603050405020304" pitchFamily="18" charset="0"/>
              </a:rPr>
              <a:t>ө</a:t>
            </a:r>
            <a:r>
              <a:rPr lang="ru-RU" sz="1900" dirty="0" smtClean="0">
                <a:solidFill>
                  <a:schemeClr val="tx1"/>
                </a:solidFill>
                <a:latin typeface="Times New Roman" panose="02020603050405020304" pitchFamily="18" charset="0"/>
                <a:cs typeface="Times New Roman" panose="02020603050405020304" pitchFamily="18" charset="0"/>
              </a:rPr>
              <a:t> </a:t>
            </a:r>
            <a:r>
              <a:rPr lang="ru-RU" sz="1900" dirty="0" err="1" smtClean="0">
                <a:solidFill>
                  <a:schemeClr val="tx1"/>
                </a:solidFill>
                <a:latin typeface="Times New Roman" panose="02020603050405020304" pitchFamily="18" charset="0"/>
                <a:cs typeface="Times New Roman" panose="02020603050405020304" pitchFamily="18" charset="0"/>
              </a:rPr>
              <a:t>бир</a:t>
            </a:r>
            <a:r>
              <a:rPr lang="ru-RU" sz="1900" dirty="0" smtClean="0">
                <a:solidFill>
                  <a:schemeClr val="tx1"/>
                </a:solidFill>
                <a:latin typeface="Times New Roman" panose="02020603050405020304" pitchFamily="18" charset="0"/>
                <a:cs typeface="Times New Roman" panose="02020603050405020304" pitchFamily="18" charset="0"/>
              </a:rPr>
              <a:t> </a:t>
            </a:r>
            <a:r>
              <a:rPr lang="ru-RU" sz="1900" dirty="0" err="1" smtClean="0">
                <a:solidFill>
                  <a:schemeClr val="tx1"/>
                </a:solidFill>
                <a:latin typeface="Times New Roman" panose="02020603050405020304" pitchFamily="18" charset="0"/>
                <a:cs typeface="Times New Roman" panose="02020603050405020304" pitchFamily="18" charset="0"/>
              </a:rPr>
              <a:t>мезгилде</a:t>
            </a:r>
            <a:r>
              <a:rPr lang="ru-RU" sz="1900" dirty="0" smtClean="0">
                <a:solidFill>
                  <a:schemeClr val="tx1"/>
                </a:solidFill>
                <a:latin typeface="Times New Roman" panose="02020603050405020304" pitchFamily="18" charset="0"/>
                <a:cs typeface="Times New Roman" panose="02020603050405020304" pitchFamily="18" charset="0"/>
              </a:rPr>
              <a:t> </a:t>
            </a:r>
            <a:r>
              <a:rPr lang="ru-RU" sz="1900" dirty="0" err="1" smtClean="0">
                <a:solidFill>
                  <a:schemeClr val="tx1"/>
                </a:solidFill>
                <a:latin typeface="Times New Roman" panose="02020603050405020304" pitchFamily="18" charset="0"/>
                <a:cs typeface="Times New Roman" panose="02020603050405020304" pitchFamily="18" charset="0"/>
              </a:rPr>
              <a:t>биргеликте</a:t>
            </a:r>
            <a:r>
              <a:rPr lang="ru-RU" sz="1900" dirty="0" smtClean="0">
                <a:solidFill>
                  <a:schemeClr val="tx1"/>
                </a:solidFill>
                <a:latin typeface="Times New Roman" panose="02020603050405020304" pitchFamily="18" charset="0"/>
                <a:cs typeface="Times New Roman" panose="02020603050405020304" pitchFamily="18" charset="0"/>
              </a:rPr>
              <a:t> </a:t>
            </a:r>
            <a:r>
              <a:rPr lang="ru-RU" sz="1900" dirty="0" err="1" smtClean="0">
                <a:solidFill>
                  <a:schemeClr val="tx1"/>
                </a:solidFill>
                <a:latin typeface="Times New Roman" panose="02020603050405020304" pitchFamily="18" charset="0"/>
                <a:cs typeface="Times New Roman" panose="02020603050405020304" pitchFamily="18" charset="0"/>
              </a:rPr>
              <a:t>коллективд</a:t>
            </a:r>
            <a:r>
              <a:rPr lang="ky-KG" sz="1900" dirty="0" smtClean="0">
                <a:solidFill>
                  <a:schemeClr val="tx1"/>
                </a:solidFill>
                <a:latin typeface="Times New Roman" panose="02020603050405020304" pitchFamily="18" charset="0"/>
                <a:cs typeface="Times New Roman" panose="02020603050405020304" pitchFamily="18" charset="0"/>
              </a:rPr>
              <a:t>үү</a:t>
            </a:r>
            <a:r>
              <a:rPr lang="ru-RU" sz="1900" dirty="0" smtClean="0">
                <a:solidFill>
                  <a:schemeClr val="tx1"/>
                </a:solidFill>
                <a:latin typeface="Times New Roman" panose="02020603050405020304" pitchFamily="18" charset="0"/>
                <a:cs typeface="Times New Roman" panose="02020603050405020304" pitchFamily="18" charset="0"/>
              </a:rPr>
              <a:t> чара к</a:t>
            </a:r>
            <a:r>
              <a:rPr lang="ky-KG" sz="1900" dirty="0">
                <a:solidFill>
                  <a:schemeClr val="tx1"/>
                </a:solidFill>
                <a:latin typeface="Times New Roman" panose="02020603050405020304" pitchFamily="18" charset="0"/>
                <a:cs typeface="Times New Roman" panose="02020603050405020304" pitchFamily="18" charset="0"/>
              </a:rPr>
              <a:t>ө</a:t>
            </a:r>
            <a:r>
              <a:rPr lang="ru-RU" sz="1900" dirty="0" smtClean="0">
                <a:solidFill>
                  <a:schemeClr val="tx1"/>
                </a:solidFill>
                <a:latin typeface="Times New Roman" panose="02020603050405020304" pitchFamily="18" charset="0"/>
                <a:cs typeface="Times New Roman" panose="02020603050405020304" pitchFamily="18" charset="0"/>
              </a:rPr>
              <a:t>р</a:t>
            </a:r>
            <a:r>
              <a:rPr lang="ky-KG" sz="1900" dirty="0" smtClean="0">
                <a:solidFill>
                  <a:schemeClr val="tx1"/>
                </a:solidFill>
                <a:latin typeface="Times New Roman" panose="02020603050405020304" pitchFamily="18" charset="0"/>
                <a:cs typeface="Times New Roman" panose="02020603050405020304" pitchFamily="18" charset="0"/>
              </a:rPr>
              <a:t>үү</a:t>
            </a:r>
            <a:r>
              <a:rPr lang="ru-RU" sz="1900" dirty="0" smtClean="0">
                <a:solidFill>
                  <a:schemeClr val="tx1"/>
                </a:solidFill>
                <a:latin typeface="Times New Roman" panose="02020603050405020304" pitchFamily="18" charset="0"/>
                <a:cs typeface="Times New Roman" panose="02020603050405020304" pitchFamily="18" charset="0"/>
              </a:rPr>
              <a:t> </a:t>
            </a:r>
            <a:r>
              <a:rPr lang="ru-RU" sz="1900" dirty="0" err="1" smtClean="0">
                <a:solidFill>
                  <a:schemeClr val="tx1"/>
                </a:solidFill>
                <a:latin typeface="Times New Roman" panose="02020603050405020304" pitchFamily="18" charset="0"/>
                <a:cs typeface="Times New Roman" panose="02020603050405020304" pitchFamily="18" charset="0"/>
              </a:rPr>
              <a:t>жакшы</a:t>
            </a:r>
            <a:r>
              <a:rPr lang="ru-RU" sz="1900" dirty="0" smtClean="0">
                <a:solidFill>
                  <a:schemeClr val="tx1"/>
                </a:solidFill>
                <a:latin typeface="Times New Roman" panose="02020603050405020304" pitchFamily="18" charset="0"/>
                <a:cs typeface="Times New Roman" panose="02020603050405020304" pitchFamily="18" charset="0"/>
              </a:rPr>
              <a:t> </a:t>
            </a:r>
            <a:r>
              <a:rPr lang="ru-RU" sz="1900" dirty="0" err="1" smtClean="0">
                <a:solidFill>
                  <a:schemeClr val="tx1"/>
                </a:solidFill>
                <a:latin typeface="Times New Roman" panose="02020603050405020304" pitchFamily="18" charset="0"/>
                <a:cs typeface="Times New Roman" panose="02020603050405020304" pitchFamily="18" charset="0"/>
              </a:rPr>
              <a:t>натыйжа</a:t>
            </a:r>
            <a:r>
              <a:rPr lang="ru-RU" sz="1900" dirty="0" smtClean="0">
                <a:solidFill>
                  <a:schemeClr val="tx1"/>
                </a:solidFill>
                <a:latin typeface="Times New Roman" panose="02020603050405020304" pitchFamily="18" charset="0"/>
                <a:cs typeface="Times New Roman" panose="02020603050405020304" pitchFamily="18" charset="0"/>
              </a:rPr>
              <a:t> берет. </a:t>
            </a:r>
            <a:endParaRPr lang="ky-KG" sz="1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91974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5656" y="548680"/>
            <a:ext cx="7272808" cy="936104"/>
          </a:xfrm>
        </p:spPr>
        <p:txBody>
          <a:bodyPr>
            <a:normAutofit fontScale="90000"/>
          </a:bodyPr>
          <a:lstStyle/>
          <a:p>
            <a:pPr algn="ctr"/>
            <a:r>
              <a:rPr lang="ky-KG" sz="2800" dirty="0">
                <a:latin typeface="Times New Roman" panose="02020603050405020304" pitchFamily="18" charset="0"/>
                <a:cs typeface="Times New Roman" panose="02020603050405020304" pitchFamily="18" charset="0"/>
              </a:rPr>
              <a:t>Бактериалдык күйүк оорусуна каршы күрөшүү жолдору </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3467" y="1669298"/>
            <a:ext cx="3121413" cy="208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4005063"/>
            <a:ext cx="3168352" cy="2205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0913" y="1669298"/>
            <a:ext cx="3163665" cy="2169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C:\Users\Work\Pictures\разные фото\images (1).jpg"/>
          <p:cNvPicPr>
            <a:picLocks noChangeAspect="1" noChangeArrowheads="1"/>
          </p:cNvPicPr>
          <p:nvPr/>
        </p:nvPicPr>
        <p:blipFill rotWithShape="1">
          <a:blip r:embed="rId5">
            <a:extLst>
              <a:ext uri="{28A0092B-C50C-407E-A947-70E740481C1C}">
                <a14:useLocalDpi xmlns:a14="http://schemas.microsoft.com/office/drawing/2010/main" val="0"/>
              </a:ext>
            </a:extLst>
          </a:blip>
          <a:srcRect l="7127" t="-2447" r="22631" b="2447"/>
          <a:stretch/>
        </p:blipFill>
        <p:spPr bwMode="auto">
          <a:xfrm>
            <a:off x="5200913" y="4005063"/>
            <a:ext cx="3163665" cy="2205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244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85646" y="332656"/>
            <a:ext cx="7650850" cy="1008113"/>
          </a:xfrm>
        </p:spPr>
        <p:txBody>
          <a:bodyPr>
            <a:noAutofit/>
          </a:bodyPr>
          <a:lstStyle/>
          <a:p>
            <a:pPr algn="ctr"/>
            <a:r>
              <a:rPr lang="ky-KG" sz="2800" dirty="0">
                <a:latin typeface="Times New Roman" panose="02020603050405020304" pitchFamily="18" charset="0"/>
                <a:cs typeface="Times New Roman" panose="02020603050405020304" pitchFamily="18" charset="0"/>
              </a:rPr>
              <a:t>Бактериалдык күйүк оорусуна каршы күрөштү күчөтүү мезгилдери</a:t>
            </a:r>
          </a:p>
        </p:txBody>
      </p:sp>
      <p:graphicFrame>
        <p:nvGraphicFramePr>
          <p:cNvPr id="4" name="Объект 3"/>
          <p:cNvGraphicFramePr>
            <a:graphicFrameLocks noGrp="1"/>
          </p:cNvGraphicFramePr>
          <p:nvPr>
            <p:ph idx="1"/>
            <p:extLst>
              <p:ext uri="{D42A27DB-BD31-4B8C-83A1-F6EECF244321}">
                <p14:modId xmlns:p14="http://schemas.microsoft.com/office/powerpoint/2010/main" val="59778793"/>
              </p:ext>
            </p:extLst>
          </p:nvPr>
        </p:nvGraphicFramePr>
        <p:xfrm>
          <a:off x="1115616" y="1484784"/>
          <a:ext cx="7848872"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95445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58896" y="188640"/>
            <a:ext cx="7505592" cy="925612"/>
          </a:xfrm>
        </p:spPr>
        <p:txBody>
          <a:bodyPr>
            <a:noAutofit/>
          </a:bodyPr>
          <a:lstStyle/>
          <a:p>
            <a:pPr algn="ctr"/>
            <a:r>
              <a:rPr lang="ru-RU" sz="2800" dirty="0">
                <a:latin typeface="Times New Roman" panose="02020603050405020304" pitchFamily="18" charset="0"/>
                <a:cs typeface="Times New Roman" panose="02020603050405020304" pitchFamily="18" charset="0"/>
              </a:rPr>
              <a:t>Бактериалдык </a:t>
            </a:r>
            <a:r>
              <a:rPr lang="ru-RU" sz="2800" dirty="0" err="1">
                <a:latin typeface="Times New Roman" panose="02020603050405020304" pitchFamily="18" charset="0"/>
                <a:cs typeface="Times New Roman" panose="02020603050405020304" pitchFamily="18" charset="0"/>
              </a:rPr>
              <a:t>күйүк</a:t>
            </a:r>
            <a:r>
              <a:rPr lang="ru-RU" sz="2800" dirty="0">
                <a:latin typeface="Times New Roman" panose="02020603050405020304" pitchFamily="18" charset="0"/>
                <a:cs typeface="Times New Roman" panose="02020603050405020304" pitchFamily="18" charset="0"/>
              </a:rPr>
              <a:t> бар </a:t>
            </a:r>
            <a:r>
              <a:rPr lang="ru-RU" sz="2800" dirty="0" err="1">
                <a:latin typeface="Times New Roman" panose="02020603050405020304" pitchFamily="18" charset="0"/>
                <a:cs typeface="Times New Roman" panose="02020603050405020304" pitchFamily="18" charset="0"/>
              </a:rPr>
              <a:t>кезде</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бактарды</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бутоо</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тартиби</a:t>
            </a:r>
            <a:endParaRPr lang="ky-KG" sz="28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755574" y="1124744"/>
            <a:ext cx="8208914" cy="5544616"/>
          </a:xfrm>
        </p:spPr>
        <p:txBody>
          <a:bodyPr>
            <a:noAutofit/>
          </a:bodyPr>
          <a:lstStyle/>
          <a:p>
            <a:pPr>
              <a:spcBef>
                <a:spcPts val="0"/>
              </a:spcBef>
            </a:pPr>
            <a:r>
              <a:rPr lang="ky-KG" sz="2000" dirty="0">
                <a:solidFill>
                  <a:schemeClr val="tx1"/>
                </a:solidFill>
                <a:latin typeface="Times New Roman" panose="02020603050405020304" pitchFamily="18" charset="0"/>
                <a:cs typeface="Times New Roman" panose="02020603050405020304" pitchFamily="18" charset="0"/>
              </a:rPr>
              <a:t>Мөмө-жемиш бактарын бутоо жаздын суук мезгилинде, февраль-март айларында жүргүзүлүп, бактериялардын өнүгүшү жана жайылышы үчүн жагымдуу 13-15 ° Сге чейин бүтүшү керек. Бутоону кылдаттык менен жасоо зарыл, бардык кесүүлөр так жана кабыгын жабыркатпай кесүү керек. Бутоочу куралдар курч жана бутоодон мурда бутоочу куралдарды 40% спирт, 10% жездин купоросу же 0,05% фармайод эритмеси менен сүртүү, тазалоо сунушталат. Эгер дарак бир аз эле илдетке чалдыккан болсо, анда илдетке чалдыккан бутактардын ооруу белгиси бар жеринин четинен өлчөп, оорубаган  бөлүгүнөн 30-40см кошуп кесүү </a:t>
            </a:r>
            <a:r>
              <a:rPr lang="ky-KG" sz="2000" dirty="0" smtClean="0">
                <a:solidFill>
                  <a:schemeClr val="tx1"/>
                </a:solidFill>
                <a:latin typeface="Times New Roman" panose="02020603050405020304" pitchFamily="18" charset="0"/>
                <a:cs typeface="Times New Roman" panose="02020603050405020304" pitchFamily="18" charset="0"/>
              </a:rPr>
              <a:t>сунушталат. Илдетке </a:t>
            </a:r>
            <a:r>
              <a:rPr lang="ky-KG" sz="2000" dirty="0">
                <a:solidFill>
                  <a:schemeClr val="tx1"/>
                </a:solidFill>
                <a:latin typeface="Times New Roman" panose="02020603050405020304" pitchFamily="18" charset="0"/>
                <a:cs typeface="Times New Roman" panose="02020603050405020304" pitchFamily="18" charset="0"/>
              </a:rPr>
              <a:t>чалдыккан бутактарды кескенден кийин бутоочу куралды тазалоо керек, анткени илдетти бактын бир бутагынан экинчи бутагына бутоочу куралдар аркылуу жугузуп алууга болот. Бардык ооруган жана оорубага бутактардын кесилген жерлерин 1% жез купоросунун эритмеси менен сүртүп, андан кийин бак майы, майлуу боёгуч (масленная краска) же олиф  менен майлоо керек</a:t>
            </a:r>
            <a:r>
              <a:rPr lang="ky-KG" sz="2000" dirty="0" smtClean="0">
                <a:solidFill>
                  <a:schemeClr val="tx1"/>
                </a:solidFill>
                <a:latin typeface="Times New Roman" panose="02020603050405020304" pitchFamily="18" charset="0"/>
                <a:cs typeface="Times New Roman" panose="02020603050405020304" pitchFamily="18" charset="0"/>
              </a:rPr>
              <a:t>.</a:t>
            </a:r>
          </a:p>
          <a:p>
            <a:pPr>
              <a:spcBef>
                <a:spcPts val="0"/>
              </a:spcBef>
            </a:pPr>
            <a:r>
              <a:rPr lang="ky-KG" sz="2000" dirty="0" smtClean="0">
                <a:solidFill>
                  <a:schemeClr val="tx1"/>
                </a:solidFill>
                <a:latin typeface="Times New Roman" panose="02020603050405020304" pitchFamily="18" charset="0"/>
                <a:cs typeface="Times New Roman" panose="02020603050405020304" pitchFamily="18" charset="0"/>
              </a:rPr>
              <a:t>Бактарды </a:t>
            </a:r>
            <a:r>
              <a:rPr lang="ky-KG" sz="2000" dirty="0">
                <a:solidFill>
                  <a:schemeClr val="tx1"/>
                </a:solidFill>
                <a:latin typeface="Times New Roman" panose="02020603050405020304" pitchFamily="18" charset="0"/>
                <a:cs typeface="Times New Roman" panose="02020603050405020304" pitchFamily="18" charset="0"/>
              </a:rPr>
              <a:t>бутоодон кийин дароо бакчаны Бордо аралашмасынын 3% эритмеси менен дарылоо </a:t>
            </a:r>
            <a:r>
              <a:rPr lang="ky-KG" sz="2000" dirty="0" smtClean="0">
                <a:solidFill>
                  <a:schemeClr val="tx1"/>
                </a:solidFill>
                <a:latin typeface="Times New Roman" panose="02020603050405020304" pitchFamily="18" charset="0"/>
                <a:cs typeface="Times New Roman" panose="02020603050405020304" pitchFamily="18" charset="0"/>
              </a:rPr>
              <a:t>сунушталат</a:t>
            </a:r>
            <a:r>
              <a:rPr lang="ky-KG" sz="20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205107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1331641" y="404665"/>
            <a:ext cx="7704855" cy="648072"/>
          </a:xfrm>
        </p:spPr>
        <p:txBody>
          <a:bodyPr>
            <a:noAutofit/>
          </a:bodyPr>
          <a:lstStyle/>
          <a:p>
            <a:pPr algn="ctr"/>
            <a:r>
              <a:rPr lang="ky-KG" sz="2800" dirty="0" smtClean="0">
                <a:latin typeface="Times New Roman" panose="02020603050405020304" pitchFamily="18" charset="0"/>
                <a:cs typeface="Times New Roman" panose="02020603050405020304" pitchFamily="18" charset="0"/>
              </a:rPr>
              <a:t>Бутоо учурунда сакталуучу эрежелер</a:t>
            </a:r>
            <a:endParaRPr lang="ky-KG" sz="2800" dirty="0"/>
          </a:p>
        </p:txBody>
      </p:sp>
      <p:pic>
        <p:nvPicPr>
          <p:cNvPr id="10" name="Рисунок 9"/>
          <p:cNvPicPr>
            <a:picLocks noChangeAspect="1"/>
          </p:cNvPicPr>
          <p:nvPr/>
        </p:nvPicPr>
        <p:blipFill rotWithShape="1">
          <a:blip r:embed="rId3" cstate="print">
            <a:extLst>
              <a:ext uri="{28A0092B-C50C-407E-A947-70E740481C1C}">
                <a14:useLocalDpi xmlns:a14="http://schemas.microsoft.com/office/drawing/2010/main" val="0"/>
              </a:ext>
            </a:extLst>
          </a:blip>
          <a:srcRect l="17484" r="11659" b="7098"/>
          <a:stretch/>
        </p:blipFill>
        <p:spPr>
          <a:xfrm>
            <a:off x="5293173" y="1095780"/>
            <a:ext cx="3230640" cy="2373170"/>
          </a:xfrm>
          <a:prstGeom prst="rect">
            <a:avLst/>
          </a:prstGeom>
        </p:spPr>
      </p:pic>
      <p:pic>
        <p:nvPicPr>
          <p:cNvPr id="14" name="Рисунок 13"/>
          <p:cNvPicPr>
            <a:picLocks noChangeAspect="1"/>
          </p:cNvPicPr>
          <p:nvPr/>
        </p:nvPicPr>
        <p:blipFill rotWithShape="1">
          <a:blip r:embed="rId4" cstate="print">
            <a:extLst>
              <a:ext uri="{28A0092B-C50C-407E-A947-70E740481C1C}">
                <a14:useLocalDpi xmlns:a14="http://schemas.microsoft.com/office/drawing/2010/main" val="0"/>
              </a:ext>
            </a:extLst>
          </a:blip>
          <a:srcRect l="31887" t="8378" r="5900" b="3677"/>
          <a:stretch/>
        </p:blipFill>
        <p:spPr>
          <a:xfrm>
            <a:off x="5323503" y="3883821"/>
            <a:ext cx="3230640" cy="2520279"/>
          </a:xfrm>
          <a:prstGeom prst="rect">
            <a:avLst/>
          </a:prstGeom>
        </p:spPr>
      </p:pic>
      <p:pic>
        <p:nvPicPr>
          <p:cNvPr id="15" name="Рисунок 14"/>
          <p:cNvPicPr>
            <a:picLocks noChangeAspect="1"/>
          </p:cNvPicPr>
          <p:nvPr/>
        </p:nvPicPr>
        <p:blipFill rotWithShape="1">
          <a:blip r:embed="rId5" cstate="print">
            <a:extLst>
              <a:ext uri="{28A0092B-C50C-407E-A947-70E740481C1C}">
                <a14:useLocalDpi xmlns:a14="http://schemas.microsoft.com/office/drawing/2010/main" val="0"/>
              </a:ext>
            </a:extLst>
          </a:blip>
          <a:srcRect l="18500" r="10625"/>
          <a:stretch/>
        </p:blipFill>
        <p:spPr>
          <a:xfrm>
            <a:off x="1509197" y="3883821"/>
            <a:ext cx="3572445" cy="2520279"/>
          </a:xfrm>
          <a:prstGeom prst="rect">
            <a:avLst/>
          </a:prstGeom>
        </p:spPr>
      </p:pic>
      <p:pic>
        <p:nvPicPr>
          <p:cNvPr id="17" name="Рисунок 16"/>
          <p:cNvPicPr>
            <a:picLocks noChangeAspect="1"/>
          </p:cNvPicPr>
          <p:nvPr/>
        </p:nvPicPr>
        <p:blipFill rotWithShape="1">
          <a:blip r:embed="rId6" cstate="print">
            <a:extLst>
              <a:ext uri="{28A0092B-C50C-407E-A947-70E740481C1C}">
                <a14:useLocalDpi xmlns:a14="http://schemas.microsoft.com/office/drawing/2010/main" val="0"/>
              </a:ext>
            </a:extLst>
          </a:blip>
          <a:srcRect l="26376" t="17136" r="5900"/>
          <a:stretch/>
        </p:blipFill>
        <p:spPr>
          <a:xfrm>
            <a:off x="1475656" y="1096516"/>
            <a:ext cx="3591123" cy="2371699"/>
          </a:xfrm>
          <a:prstGeom prst="rect">
            <a:avLst/>
          </a:prstGeom>
        </p:spPr>
      </p:pic>
      <p:sp>
        <p:nvSpPr>
          <p:cNvPr id="4" name="TextBox 3"/>
          <p:cNvSpPr txBox="1"/>
          <p:nvPr/>
        </p:nvSpPr>
        <p:spPr>
          <a:xfrm>
            <a:off x="5306559" y="3491352"/>
            <a:ext cx="3230642" cy="369332"/>
          </a:xfrm>
          <a:prstGeom prst="rect">
            <a:avLst/>
          </a:prstGeom>
          <a:noFill/>
        </p:spPr>
        <p:txBody>
          <a:bodyPr wrap="square" rtlCol="0">
            <a:spAutoFit/>
          </a:bodyPr>
          <a:lstStyle/>
          <a:p>
            <a:pPr algn="ctr"/>
            <a:r>
              <a:rPr lang="ky-KG" dirty="0" smtClean="0">
                <a:latin typeface="Times New Roman" panose="02020603050405020304" pitchFamily="18" charset="0"/>
                <a:cs typeface="Times New Roman" panose="02020603050405020304" pitchFamily="18" charset="0"/>
              </a:rPr>
              <a:t>бутоочу </a:t>
            </a:r>
            <a:r>
              <a:rPr lang="ky-KG" dirty="0">
                <a:latin typeface="Times New Roman" panose="02020603050405020304" pitchFamily="18" charset="0"/>
                <a:cs typeface="Times New Roman" panose="02020603050405020304" pitchFamily="18" charset="0"/>
              </a:rPr>
              <a:t>куралдарды </a:t>
            </a:r>
            <a:r>
              <a:rPr lang="ky-KG" dirty="0" smtClean="0">
                <a:latin typeface="Times New Roman" panose="02020603050405020304" pitchFamily="18" charset="0"/>
                <a:cs typeface="Times New Roman" panose="02020603050405020304" pitchFamily="18" charset="0"/>
              </a:rPr>
              <a:t>тазалоо </a:t>
            </a:r>
            <a:endParaRPr lang="ky-KG"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509197" y="3491352"/>
            <a:ext cx="3591123" cy="369332"/>
          </a:xfrm>
          <a:prstGeom prst="rect">
            <a:avLst/>
          </a:prstGeom>
          <a:noFill/>
        </p:spPr>
        <p:txBody>
          <a:bodyPr wrap="square" rtlCol="0">
            <a:spAutoFit/>
          </a:bodyPr>
          <a:lstStyle/>
          <a:p>
            <a:pPr algn="ctr"/>
            <a:r>
              <a:rPr lang="ky-KG" dirty="0">
                <a:latin typeface="Times New Roman" panose="02020603050405020304" pitchFamily="18" charset="0"/>
                <a:cs typeface="Times New Roman" panose="02020603050405020304" pitchFamily="18" charset="0"/>
              </a:rPr>
              <a:t>б</a:t>
            </a:r>
            <a:r>
              <a:rPr lang="ky-KG" dirty="0" smtClean="0">
                <a:latin typeface="Times New Roman" panose="02020603050405020304" pitchFamily="18" charset="0"/>
                <a:cs typeface="Times New Roman" panose="02020603050405020304" pitchFamily="18" charset="0"/>
              </a:rPr>
              <a:t>утоочу </a:t>
            </a:r>
            <a:r>
              <a:rPr lang="ky-KG" dirty="0">
                <a:latin typeface="Times New Roman" panose="02020603050405020304" pitchFamily="18" charset="0"/>
                <a:cs typeface="Times New Roman" panose="02020603050405020304" pitchFamily="18" charset="0"/>
              </a:rPr>
              <a:t>куралдарды тазалоо</a:t>
            </a:r>
          </a:p>
        </p:txBody>
      </p:sp>
      <p:sp>
        <p:nvSpPr>
          <p:cNvPr id="6" name="TextBox 5"/>
          <p:cNvSpPr txBox="1"/>
          <p:nvPr/>
        </p:nvSpPr>
        <p:spPr>
          <a:xfrm>
            <a:off x="1527875" y="6404100"/>
            <a:ext cx="3692197" cy="369332"/>
          </a:xfrm>
          <a:prstGeom prst="rect">
            <a:avLst/>
          </a:prstGeom>
          <a:noFill/>
        </p:spPr>
        <p:txBody>
          <a:bodyPr wrap="square" rtlCol="0">
            <a:spAutoFit/>
          </a:bodyPr>
          <a:lstStyle/>
          <a:p>
            <a:r>
              <a:rPr lang="ky-KG" dirty="0" smtClean="0"/>
              <a:t> </a:t>
            </a:r>
            <a:r>
              <a:rPr lang="ky-KG" dirty="0" smtClean="0">
                <a:latin typeface="Times New Roman" panose="02020603050405020304" pitchFamily="18" charset="0"/>
                <a:cs typeface="Times New Roman" panose="02020603050405020304" pitchFamily="18" charset="0"/>
              </a:rPr>
              <a:t>кесилген жерди зыянсыздандыруу</a:t>
            </a:r>
            <a:endParaRPr lang="ky-KG" dirty="0">
              <a:latin typeface="Times New Roman" panose="02020603050405020304" pitchFamily="18" charset="0"/>
              <a:cs typeface="Times New Roman" panose="02020603050405020304" pitchFamily="18" charset="0"/>
            </a:endParaRPr>
          </a:p>
        </p:txBody>
      </p:sp>
      <p:sp>
        <p:nvSpPr>
          <p:cNvPr id="7" name="TextBox 6"/>
          <p:cNvSpPr txBox="1"/>
          <p:nvPr/>
        </p:nvSpPr>
        <p:spPr>
          <a:xfrm>
            <a:off x="5340151" y="6404100"/>
            <a:ext cx="3183662" cy="369332"/>
          </a:xfrm>
          <a:prstGeom prst="rect">
            <a:avLst/>
          </a:prstGeom>
          <a:noFill/>
        </p:spPr>
        <p:txBody>
          <a:bodyPr wrap="square" rtlCol="0">
            <a:spAutoFit/>
          </a:bodyPr>
          <a:lstStyle/>
          <a:p>
            <a:pPr algn="ctr"/>
            <a:r>
              <a:rPr lang="ky-KG" dirty="0" smtClean="0">
                <a:latin typeface="Times New Roman" panose="02020603050405020304" pitchFamily="18" charset="0"/>
                <a:cs typeface="Times New Roman" panose="02020603050405020304" pitchFamily="18" charset="0"/>
              </a:rPr>
              <a:t>кесилген жерди жабуу</a:t>
            </a:r>
            <a:endParaRPr lang="ky-KG" dirty="0"/>
          </a:p>
        </p:txBody>
      </p:sp>
    </p:spTree>
    <p:extLst>
      <p:ext uri="{BB962C8B-B14F-4D97-AF65-F5344CB8AC3E}">
        <p14:creationId xmlns:p14="http://schemas.microsoft.com/office/powerpoint/2010/main" val="18096034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17514" y="260648"/>
            <a:ext cx="7646974" cy="864096"/>
          </a:xfrm>
        </p:spPr>
        <p:txBody>
          <a:bodyPr>
            <a:noAutofit/>
          </a:bodyPr>
          <a:lstStyle/>
          <a:p>
            <a:pPr algn="ctr"/>
            <a:r>
              <a:rPr lang="ky-KG" sz="2800" dirty="0" smtClean="0">
                <a:latin typeface="Times New Roman" panose="02020603050405020304" pitchFamily="18" charset="0"/>
                <a:cs typeface="Times New Roman" panose="02020603050405020304" pitchFamily="18" charset="0"/>
              </a:rPr>
              <a:t>Бактын </a:t>
            </a:r>
            <a:r>
              <a:rPr lang="ky-KG" sz="2800" dirty="0" smtClean="0">
                <a:solidFill>
                  <a:schemeClr val="tx1"/>
                </a:solidFill>
                <a:latin typeface="Times New Roman" panose="02020603050405020304" pitchFamily="18" charset="0"/>
                <a:cs typeface="Times New Roman" panose="02020603050405020304" pitchFamily="18" charset="0"/>
              </a:rPr>
              <a:t>ө</a:t>
            </a:r>
            <a:r>
              <a:rPr lang="ky-KG" sz="2800" dirty="0" smtClean="0">
                <a:latin typeface="Times New Roman" panose="02020603050405020304" pitchFamily="18" charset="0"/>
                <a:cs typeface="Times New Roman" panose="02020603050405020304" pitchFamily="18" charset="0"/>
              </a:rPr>
              <a:t>з</a:t>
            </a:r>
            <a:r>
              <a:rPr lang="ky-KG" sz="2800" dirty="0" smtClean="0">
                <a:solidFill>
                  <a:schemeClr val="tx1"/>
                </a:solidFill>
                <a:latin typeface="Times New Roman" panose="02020603050405020304" pitchFamily="18" charset="0"/>
                <a:cs typeface="Times New Roman" panose="02020603050405020304" pitchFamily="18" charset="0"/>
              </a:rPr>
              <a:t>ө</a:t>
            </a:r>
            <a:r>
              <a:rPr lang="ky-KG" sz="2800" dirty="0" smtClean="0">
                <a:latin typeface="Times New Roman" panose="02020603050405020304" pitchFamily="18" charset="0"/>
                <a:cs typeface="Times New Roman" panose="02020603050405020304" pitchFamily="18" charset="0"/>
              </a:rPr>
              <a:t>г</a:t>
            </a:r>
            <a:r>
              <a:rPr lang="ky-KG" sz="2800" dirty="0">
                <a:solidFill>
                  <a:schemeClr val="tx1"/>
                </a:solidFill>
                <a:latin typeface="Times New Roman" panose="02020603050405020304" pitchFamily="18" charset="0"/>
                <a:cs typeface="Times New Roman" panose="02020603050405020304" pitchFamily="18" charset="0"/>
              </a:rPr>
              <a:t>ү</a:t>
            </a:r>
            <a:r>
              <a:rPr lang="ky-KG" sz="2800" dirty="0" smtClean="0">
                <a:latin typeface="Times New Roman" panose="02020603050405020304" pitchFamily="18" charset="0"/>
                <a:cs typeface="Times New Roman" panose="02020603050405020304" pitchFamily="18" charset="0"/>
              </a:rPr>
              <a:t>н жана негизги бутактарын дарылоо</a:t>
            </a:r>
            <a:endParaRPr lang="ky-KG" sz="28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899592" y="1124744"/>
            <a:ext cx="8064896" cy="2880320"/>
          </a:xfrm>
        </p:spPr>
        <p:txBody>
          <a:bodyPr>
            <a:normAutofit lnSpcReduction="10000"/>
          </a:bodyPr>
          <a:lstStyle/>
          <a:p>
            <a:r>
              <a:rPr lang="ky-KG" sz="2000" dirty="0" smtClean="0">
                <a:solidFill>
                  <a:schemeClr val="tx1"/>
                </a:solidFill>
                <a:latin typeface="Times New Roman" panose="02020603050405020304" pitchFamily="18" charset="0"/>
                <a:cs typeface="Times New Roman" panose="02020603050405020304" pitchFamily="18" charset="0"/>
              </a:rPr>
              <a:t>Бактериалдык күйүктөн кабык жабыркаганда, </a:t>
            </a:r>
            <a:r>
              <a:rPr lang="ky-KG" sz="2000" dirty="0">
                <a:solidFill>
                  <a:schemeClr val="tx1"/>
                </a:solidFill>
                <a:latin typeface="Times New Roman" panose="02020603050405020304" pitchFamily="18" charset="0"/>
                <a:cs typeface="Times New Roman" panose="02020603050405020304" pitchFamily="18" charset="0"/>
              </a:rPr>
              <a:t>э</a:t>
            </a:r>
            <a:r>
              <a:rPr lang="ky-KG" sz="2000" dirty="0" smtClean="0">
                <a:solidFill>
                  <a:schemeClr val="tx1"/>
                </a:solidFill>
                <a:latin typeface="Times New Roman" panose="02020603050405020304" pitchFamily="18" charset="0"/>
                <a:cs typeface="Times New Roman" panose="02020603050405020304" pitchFamily="18" charset="0"/>
              </a:rPr>
              <a:t>герде </a:t>
            </a:r>
            <a:r>
              <a:rPr lang="ky-KG" sz="2000" dirty="0">
                <a:solidFill>
                  <a:schemeClr val="tx1"/>
                </a:solidFill>
                <a:latin typeface="Times New Roman" panose="02020603050405020304" pitchFamily="18" charset="0"/>
                <a:cs typeface="Times New Roman" panose="02020603050405020304" pitchFamily="18" charset="0"/>
              </a:rPr>
              <a:t>жаракалар жана жаралар өтө терең болсо, анда </a:t>
            </a:r>
            <a:r>
              <a:rPr lang="ky-KG" sz="2000" dirty="0" smtClean="0">
                <a:solidFill>
                  <a:schemeClr val="tx1"/>
                </a:solidFill>
                <a:latin typeface="Times New Roman" panose="02020603050405020304" pitchFamily="18" charset="0"/>
                <a:cs typeface="Times New Roman" panose="02020603050405020304" pitchFamily="18" charset="0"/>
              </a:rPr>
              <a:t>алгач </a:t>
            </a:r>
            <a:r>
              <a:rPr lang="ru-RU" sz="2000" dirty="0" smtClean="0">
                <a:solidFill>
                  <a:schemeClr val="tx1"/>
                </a:solidFill>
                <a:latin typeface="Times New Roman" panose="02020603050405020304" pitchFamily="18" charset="0"/>
                <a:cs typeface="Times New Roman" panose="02020603050405020304" pitchFamily="18" charset="0"/>
              </a:rPr>
              <a:t>сөңгөктү</a:t>
            </a:r>
            <a:r>
              <a:rPr lang="ky-KG" sz="2000" dirty="0" smtClean="0">
                <a:solidFill>
                  <a:schemeClr val="tx1"/>
                </a:solidFill>
                <a:latin typeface="Times New Roman" panose="02020603050405020304" pitchFamily="18" charset="0"/>
                <a:cs typeface="Times New Roman" panose="02020603050405020304" pitchFamily="18" charset="0"/>
              </a:rPr>
              <a:t> </a:t>
            </a:r>
            <a:r>
              <a:rPr lang="ky-KG" sz="2000" dirty="0">
                <a:solidFill>
                  <a:schemeClr val="tx1"/>
                </a:solidFill>
                <a:latin typeface="Times New Roman" panose="02020603050405020304" pitchFamily="18" charset="0"/>
                <a:cs typeface="Times New Roman" panose="02020603050405020304" pitchFamily="18" charset="0"/>
              </a:rPr>
              <a:t>жабыркаган кабыгынан дени сак ткандарга </a:t>
            </a:r>
            <a:r>
              <a:rPr lang="ky-KG" sz="2000" dirty="0" smtClean="0">
                <a:solidFill>
                  <a:schemeClr val="tx1"/>
                </a:solidFill>
                <a:latin typeface="Times New Roman" panose="02020603050405020304" pitchFamily="18" charset="0"/>
                <a:cs typeface="Times New Roman" panose="02020603050405020304" pitchFamily="18" charset="0"/>
              </a:rPr>
              <a:t>чейин кесип </a:t>
            </a:r>
            <a:r>
              <a:rPr lang="ky-KG" sz="2000" dirty="0">
                <a:solidFill>
                  <a:schemeClr val="tx1"/>
                </a:solidFill>
                <a:latin typeface="Times New Roman" panose="02020603050405020304" pitchFamily="18" charset="0"/>
                <a:cs typeface="Times New Roman" panose="02020603050405020304" pitchFamily="18" charset="0"/>
              </a:rPr>
              <a:t>тазалоо керек. </a:t>
            </a:r>
            <a:r>
              <a:rPr lang="ky-KG" sz="2000" dirty="0" smtClean="0">
                <a:solidFill>
                  <a:schemeClr val="tx1"/>
                </a:solidFill>
                <a:latin typeface="Times New Roman" panose="02020603050405020304" pitchFamily="18" charset="0"/>
                <a:cs typeface="Times New Roman" panose="02020603050405020304" pitchFamily="18" charset="0"/>
              </a:rPr>
              <a:t> Андан кийин 1</a:t>
            </a:r>
            <a:r>
              <a:rPr lang="ky-KG" sz="2000" dirty="0">
                <a:solidFill>
                  <a:schemeClr val="tx1"/>
                </a:solidFill>
                <a:latin typeface="Times New Roman" panose="02020603050405020304" pitchFamily="18" charset="0"/>
                <a:cs typeface="Times New Roman" panose="02020603050405020304" pitchFamily="18" charset="0"/>
              </a:rPr>
              <a:t>% жездин </a:t>
            </a:r>
            <a:r>
              <a:rPr lang="ky-KG" sz="2000" dirty="0" smtClean="0">
                <a:solidFill>
                  <a:schemeClr val="tx1"/>
                </a:solidFill>
                <a:latin typeface="Times New Roman" panose="02020603050405020304" pitchFamily="18" charset="0"/>
                <a:cs typeface="Times New Roman" panose="02020603050405020304" pitchFamily="18" charset="0"/>
              </a:rPr>
              <a:t>сульфаттынын </a:t>
            </a:r>
            <a:r>
              <a:rPr lang="ky-KG" sz="2000" dirty="0">
                <a:solidFill>
                  <a:schemeClr val="tx1"/>
                </a:solidFill>
                <a:latin typeface="Times New Roman" panose="02020603050405020304" pitchFamily="18" charset="0"/>
                <a:cs typeface="Times New Roman" panose="02020603050405020304" pitchFamily="18" charset="0"/>
              </a:rPr>
              <a:t>эритмеси менен дарылаңыз. Бир аз күтө туруңуз, эритинди сиңип калгандан кийин, кийинки кадамга өтсөңүз болот</a:t>
            </a:r>
            <a:r>
              <a:rPr lang="ky-KG" sz="2000" dirty="0" smtClean="0">
                <a:solidFill>
                  <a:schemeClr val="tx1"/>
                </a:solidFill>
                <a:latin typeface="Times New Roman" panose="02020603050405020304" pitchFamily="18" charset="0"/>
                <a:cs typeface="Times New Roman" panose="02020603050405020304" pitchFamily="18" charset="0"/>
              </a:rPr>
              <a:t>. Кездеме же чүпүрөктү </a:t>
            </a:r>
            <a:r>
              <a:rPr lang="ky-KG" sz="2000" dirty="0">
                <a:solidFill>
                  <a:schemeClr val="tx1"/>
                </a:solidFill>
                <a:latin typeface="Times New Roman" panose="02020603050405020304" pitchFamily="18" charset="0"/>
                <a:cs typeface="Times New Roman" panose="02020603050405020304" pitchFamily="18" charset="0"/>
              </a:rPr>
              <a:t>туурасы 10-15 </a:t>
            </a:r>
            <a:r>
              <a:rPr lang="ky-KG" sz="2000" dirty="0" smtClean="0">
                <a:solidFill>
                  <a:schemeClr val="tx1"/>
                </a:solidFill>
                <a:latin typeface="Times New Roman" panose="02020603050405020304" pitchFamily="18" charset="0"/>
                <a:cs typeface="Times New Roman" panose="02020603050405020304" pitchFamily="18" charset="0"/>
              </a:rPr>
              <a:t>см. </a:t>
            </a:r>
            <a:r>
              <a:rPr lang="ky-KG" sz="2000" dirty="0">
                <a:solidFill>
                  <a:schemeClr val="tx1"/>
                </a:solidFill>
                <a:latin typeface="Times New Roman" panose="02020603050405020304" pitchFamily="18" charset="0"/>
                <a:cs typeface="Times New Roman" panose="02020603050405020304" pitchFamily="18" charset="0"/>
              </a:rPr>
              <a:t>болгон кең ленталарга кесип, чопонун, </a:t>
            </a:r>
            <a:r>
              <a:rPr lang="ky-KG" sz="2000" dirty="0" smtClean="0">
                <a:solidFill>
                  <a:schemeClr val="tx1"/>
                </a:solidFill>
                <a:latin typeface="Times New Roman" panose="02020603050405020304" pitchFamily="18" charset="0"/>
                <a:cs typeface="Times New Roman" panose="02020603050405020304" pitchFamily="18" charset="0"/>
              </a:rPr>
              <a:t>уйдун жаңы кө</a:t>
            </a:r>
            <a:r>
              <a:rPr lang="ky-KG" sz="2000" dirty="0">
                <a:solidFill>
                  <a:schemeClr val="tx1"/>
                </a:solidFill>
                <a:latin typeface="Times New Roman" panose="02020603050405020304" pitchFamily="18" charset="0"/>
                <a:cs typeface="Times New Roman" panose="02020603050405020304" pitchFamily="18" charset="0"/>
              </a:rPr>
              <a:t>ң</a:t>
            </a:r>
            <a:r>
              <a:rPr lang="ru-RU" sz="2000" dirty="0" smtClean="0">
                <a:solidFill>
                  <a:schemeClr val="tx1"/>
                </a:solidFill>
                <a:latin typeface="Times New Roman" panose="02020603050405020304" pitchFamily="18" charset="0"/>
                <a:cs typeface="Times New Roman" panose="02020603050405020304" pitchFamily="18" charset="0"/>
              </a:rPr>
              <a:t>ү</a:t>
            </a:r>
            <a:r>
              <a:rPr lang="ky-KG" sz="2000" dirty="0" smtClean="0">
                <a:solidFill>
                  <a:schemeClr val="tx1"/>
                </a:solidFill>
                <a:latin typeface="Times New Roman" panose="02020603050405020304" pitchFamily="18" charset="0"/>
                <a:cs typeface="Times New Roman" panose="02020603050405020304" pitchFamily="18" charset="0"/>
              </a:rPr>
              <a:t>н</a:t>
            </a:r>
            <a:r>
              <a:rPr lang="ky-KG" sz="2000" dirty="0">
                <a:solidFill>
                  <a:schemeClr val="tx1"/>
                </a:solidFill>
                <a:latin typeface="Times New Roman" panose="02020603050405020304" pitchFamily="18" charset="0"/>
                <a:cs typeface="Times New Roman" panose="02020603050405020304" pitchFamily="18" charset="0"/>
              </a:rPr>
              <a:t>ө</a:t>
            </a:r>
            <a:r>
              <a:rPr lang="ky-KG" sz="2000" dirty="0" smtClean="0">
                <a:solidFill>
                  <a:schemeClr val="tx1"/>
                </a:solidFill>
                <a:latin typeface="Times New Roman" panose="02020603050405020304" pitchFamily="18" charset="0"/>
                <a:cs typeface="Times New Roman" panose="02020603050405020304" pitchFamily="18" charset="0"/>
              </a:rPr>
              <a:t>н, </a:t>
            </a:r>
            <a:r>
              <a:rPr lang="ky-KG" sz="2000" dirty="0">
                <a:solidFill>
                  <a:schemeClr val="tx1"/>
                </a:solidFill>
                <a:latin typeface="Times New Roman" panose="02020603050405020304" pitchFamily="18" charset="0"/>
                <a:cs typeface="Times New Roman" panose="02020603050405020304" pitchFamily="18" charset="0"/>
              </a:rPr>
              <a:t>акиташтын, бир аз жез сульфатынын аралашмасына малып, алма </a:t>
            </a:r>
            <a:r>
              <a:rPr lang="ky-KG" sz="2000" dirty="0" smtClean="0">
                <a:solidFill>
                  <a:schemeClr val="tx1"/>
                </a:solidFill>
                <a:latin typeface="Times New Roman" panose="02020603050405020304" pitchFamily="18" charset="0"/>
                <a:cs typeface="Times New Roman" panose="02020603050405020304" pitchFamily="18" charset="0"/>
              </a:rPr>
              <a:t>бактын же алмуруттун сөңгөгүн ылдыйдан </a:t>
            </a:r>
            <a:r>
              <a:rPr lang="ky-KG" sz="2000" dirty="0">
                <a:solidFill>
                  <a:schemeClr val="tx1"/>
                </a:solidFill>
                <a:latin typeface="Times New Roman" panose="02020603050405020304" pitchFamily="18" charset="0"/>
                <a:cs typeface="Times New Roman" panose="02020603050405020304" pitchFamily="18" charset="0"/>
              </a:rPr>
              <a:t>өйдө </a:t>
            </a:r>
            <a:r>
              <a:rPr lang="ky-KG" sz="2000" dirty="0" smtClean="0">
                <a:solidFill>
                  <a:schemeClr val="tx1"/>
                </a:solidFill>
                <a:latin typeface="Times New Roman" panose="02020603050405020304" pitchFamily="18" charset="0"/>
                <a:cs typeface="Times New Roman" panose="02020603050405020304" pitchFamily="18" charset="0"/>
              </a:rPr>
              <a:t>карай керект</a:t>
            </a:r>
            <a:r>
              <a:rPr lang="ru-RU" sz="2000" dirty="0" smtClean="0">
                <a:solidFill>
                  <a:schemeClr val="tx1"/>
                </a:solidFill>
                <a:latin typeface="Times New Roman" panose="02020603050405020304" pitchFamily="18" charset="0"/>
                <a:cs typeface="Times New Roman" panose="02020603050405020304" pitchFamily="18" charset="0"/>
              </a:rPr>
              <a:t>ү</a:t>
            </a:r>
            <a:r>
              <a:rPr lang="ru-RU" sz="2000" dirty="0">
                <a:solidFill>
                  <a:schemeClr val="tx1"/>
                </a:solidFill>
                <a:latin typeface="Times New Roman" panose="02020603050405020304" pitchFamily="18" charset="0"/>
                <a:cs typeface="Times New Roman" panose="02020603050405020304" pitchFamily="18" charset="0"/>
              </a:rPr>
              <a:t>ү</a:t>
            </a:r>
            <a:r>
              <a:rPr lang="ky-KG" sz="2000" dirty="0" smtClean="0">
                <a:solidFill>
                  <a:schemeClr val="tx1"/>
                </a:solidFill>
                <a:latin typeface="Times New Roman" panose="02020603050405020304" pitchFamily="18" charset="0"/>
                <a:cs typeface="Times New Roman" panose="02020603050405020304" pitchFamily="18" charset="0"/>
              </a:rPr>
              <a:t> бийиктикке чейин </a:t>
            </a:r>
            <a:r>
              <a:rPr lang="ky-KG" sz="2000" dirty="0">
                <a:solidFill>
                  <a:schemeClr val="tx1"/>
                </a:solidFill>
                <a:latin typeface="Times New Roman" panose="02020603050405020304" pitchFamily="18" charset="0"/>
                <a:cs typeface="Times New Roman" panose="02020603050405020304" pitchFamily="18" charset="0"/>
              </a:rPr>
              <a:t>ороп коюңуз.</a:t>
            </a:r>
            <a:endParaRPr lang="ru-RU" sz="2000" dirty="0">
              <a:solidFill>
                <a:schemeClr val="tx1"/>
              </a:solidFill>
              <a:latin typeface="Times New Roman" panose="02020603050405020304" pitchFamily="18" charset="0"/>
              <a:cs typeface="Times New Roman" panose="02020603050405020304" pitchFamily="18" charset="0"/>
            </a:endParaRPr>
          </a:p>
          <a:p>
            <a:pPr marL="0" indent="0">
              <a:buNone/>
            </a:pPr>
            <a:endParaRPr lang="ru-RU" sz="1600" dirty="0">
              <a:solidFill>
                <a:srgbClr val="FF0000"/>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6263" y="4109566"/>
            <a:ext cx="3418292" cy="2563719"/>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4109566"/>
            <a:ext cx="3365607" cy="2563719"/>
          </a:xfrm>
          <a:prstGeom prst="rect">
            <a:avLst/>
          </a:prstGeom>
        </p:spPr>
      </p:pic>
    </p:spTree>
    <p:extLst>
      <p:ext uri="{BB962C8B-B14F-4D97-AF65-F5344CB8AC3E}">
        <p14:creationId xmlns:p14="http://schemas.microsoft.com/office/powerpoint/2010/main" val="19011778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7664" y="548680"/>
            <a:ext cx="7056784" cy="738082"/>
          </a:xfrm>
        </p:spPr>
        <p:txBody>
          <a:bodyPr>
            <a:normAutofit/>
          </a:bodyPr>
          <a:lstStyle/>
          <a:p>
            <a:pPr algn="ctr"/>
            <a:r>
              <a:rPr lang="ru-RU" sz="2800" dirty="0">
                <a:solidFill>
                  <a:prstClr val="black"/>
                </a:solidFill>
                <a:latin typeface="Times New Roman" panose="02020603050405020304" pitchFamily="18" charset="0"/>
                <a:ea typeface="+mn-ea"/>
                <a:cs typeface="Times New Roman" panose="02020603050405020304" pitchFamily="18" charset="0"/>
              </a:rPr>
              <a:t>Бактериалдык </a:t>
            </a:r>
            <a:r>
              <a:rPr lang="ru-RU" sz="2800" dirty="0" err="1">
                <a:solidFill>
                  <a:prstClr val="black"/>
                </a:solidFill>
                <a:latin typeface="Times New Roman" panose="02020603050405020304" pitchFamily="18" charset="0"/>
                <a:ea typeface="+mn-ea"/>
                <a:cs typeface="Times New Roman" panose="02020603050405020304" pitchFamily="18" charset="0"/>
              </a:rPr>
              <a:t>күйүк</a:t>
            </a:r>
            <a:r>
              <a:rPr lang="ru-RU" sz="2800" dirty="0">
                <a:solidFill>
                  <a:prstClr val="black"/>
                </a:solidFill>
                <a:latin typeface="Times New Roman" panose="02020603050405020304" pitchFamily="18" charset="0"/>
                <a:ea typeface="+mn-ea"/>
                <a:cs typeface="Times New Roman" panose="02020603050405020304" pitchFamily="18" charset="0"/>
              </a:rPr>
              <a:t> </a:t>
            </a:r>
            <a:r>
              <a:rPr lang="ru-RU" sz="2800" dirty="0" err="1" smtClean="0">
                <a:solidFill>
                  <a:prstClr val="black"/>
                </a:solidFill>
                <a:latin typeface="Times New Roman" panose="02020603050405020304" pitchFamily="18" charset="0"/>
                <a:ea typeface="+mn-ea"/>
                <a:cs typeface="Times New Roman" panose="02020603050405020304" pitchFamily="18" charset="0"/>
              </a:rPr>
              <a:t>оорусу</a:t>
            </a:r>
            <a:endParaRPr lang="ky-KG" sz="28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259632" y="1268760"/>
            <a:ext cx="7632848" cy="5328592"/>
          </a:xfrm>
        </p:spPr>
        <p:txBody>
          <a:bodyPr>
            <a:normAutofit/>
          </a:bodyPr>
          <a:lstStyle/>
          <a:p>
            <a:r>
              <a:rPr lang="ky-KG" sz="2000" dirty="0">
                <a:solidFill>
                  <a:schemeClr val="tx1"/>
                </a:solidFill>
                <a:latin typeface="Times New Roman" panose="02020603050405020304" pitchFamily="18" charset="0"/>
                <a:cs typeface="Times New Roman" panose="02020603050405020304" pitchFamily="18" charset="0"/>
              </a:rPr>
              <a:t>Бактериалдык күйүк  </a:t>
            </a:r>
            <a:r>
              <a:rPr lang="ky-KG" sz="2000" dirty="0" smtClean="0">
                <a:solidFill>
                  <a:schemeClr val="tx1"/>
                </a:solidFill>
                <a:latin typeface="Times New Roman" panose="02020603050405020304" pitchFamily="18" charset="0"/>
                <a:cs typeface="Times New Roman" panose="02020603050405020304" pitchFamily="18" charset="0"/>
              </a:rPr>
              <a:t>оорусу </a:t>
            </a:r>
            <a:r>
              <a:rPr lang="ky-KG" sz="2000" dirty="0">
                <a:solidFill>
                  <a:schemeClr val="tx1"/>
                </a:solidFill>
                <a:latin typeface="Times New Roman" panose="02020603050405020304" pitchFamily="18" charset="0"/>
                <a:cs typeface="Times New Roman" panose="02020603050405020304" pitchFamily="18" charset="0"/>
              </a:rPr>
              <a:t>мөмөлүү бактардын өтө коркунучтуу ооруларынын бири болуп эсептелет. </a:t>
            </a:r>
            <a:r>
              <a:rPr lang="ky-KG" sz="2000" dirty="0" smtClean="0">
                <a:solidFill>
                  <a:schemeClr val="tx1"/>
                </a:solidFill>
                <a:latin typeface="Times New Roman" panose="02020603050405020304" pitchFamily="18" charset="0"/>
                <a:cs typeface="Times New Roman" panose="02020603050405020304" pitchFamily="18" charset="0"/>
              </a:rPr>
              <a:t>Ооруну </a:t>
            </a:r>
            <a:r>
              <a:rPr lang="ky-KG" sz="2000" dirty="0">
                <a:solidFill>
                  <a:schemeClr val="tx1"/>
                </a:solidFill>
                <a:latin typeface="Times New Roman" panose="02020603050405020304" pitchFamily="18" charset="0"/>
                <a:cs typeface="Times New Roman" panose="02020603050405020304" pitchFamily="18" charset="0"/>
              </a:rPr>
              <a:t>Erwinia amylovora </a:t>
            </a:r>
            <a:r>
              <a:rPr lang="ky-KG" sz="2000" dirty="0" smtClean="0">
                <a:solidFill>
                  <a:schemeClr val="tx1"/>
                </a:solidFill>
                <a:latin typeface="Times New Roman" panose="02020603050405020304" pitchFamily="18" charset="0"/>
                <a:cs typeface="Times New Roman" panose="02020603050405020304" pitchFamily="18" charset="0"/>
              </a:rPr>
              <a:t>бактериясы </a:t>
            </a:r>
            <a:r>
              <a:rPr lang="ky-KG" sz="2000" dirty="0">
                <a:solidFill>
                  <a:schemeClr val="tx1"/>
                </a:solidFill>
                <a:latin typeface="Times New Roman" panose="02020603050405020304" pitchFamily="18" charset="0"/>
                <a:cs typeface="Times New Roman" panose="02020603050405020304" pitchFamily="18" charset="0"/>
              </a:rPr>
              <a:t>чакырат жана роза гүлдүүлөр </a:t>
            </a:r>
            <a:r>
              <a:rPr lang="ky-KG" sz="2000" dirty="0" smtClean="0">
                <a:solidFill>
                  <a:schemeClr val="tx1"/>
                </a:solidFill>
                <a:latin typeface="Times New Roman" panose="02020603050405020304" pitchFamily="18" charset="0"/>
                <a:cs typeface="Times New Roman" panose="02020603050405020304" pitchFamily="18" charset="0"/>
              </a:rPr>
              <a:t>уруусунун маданий </a:t>
            </a:r>
            <a:r>
              <a:rPr lang="ky-KG" sz="2000" dirty="0">
                <a:solidFill>
                  <a:schemeClr val="tx1"/>
                </a:solidFill>
                <a:latin typeface="Times New Roman" panose="02020603050405020304" pitchFamily="18" charset="0"/>
                <a:cs typeface="Times New Roman" panose="02020603050405020304" pitchFamily="18" charset="0"/>
              </a:rPr>
              <a:t>жана жапайы өсүмдүктөрүн </a:t>
            </a:r>
            <a:r>
              <a:rPr lang="ky-KG" sz="2000" dirty="0" smtClean="0">
                <a:solidFill>
                  <a:schemeClr val="tx1"/>
                </a:solidFill>
                <a:latin typeface="Times New Roman" panose="02020603050405020304" pitchFamily="18" charset="0"/>
                <a:cs typeface="Times New Roman" panose="02020603050405020304" pitchFamily="18" charset="0"/>
              </a:rPr>
              <a:t>ооруга </a:t>
            </a:r>
            <a:r>
              <a:rPr lang="ky-KG" sz="2000" dirty="0">
                <a:solidFill>
                  <a:schemeClr val="tx1"/>
                </a:solidFill>
                <a:latin typeface="Times New Roman" panose="02020603050405020304" pitchFamily="18" charset="0"/>
                <a:cs typeface="Times New Roman" panose="02020603050405020304" pitchFamily="18" charset="0"/>
              </a:rPr>
              <a:t>чалдыктырат. </a:t>
            </a:r>
          </a:p>
          <a:p>
            <a:r>
              <a:rPr lang="ky-KG" sz="2000" dirty="0">
                <a:solidFill>
                  <a:schemeClr val="tx1"/>
                </a:solidFill>
                <a:latin typeface="Times New Roman" panose="02020603050405020304" pitchFamily="18" charset="0"/>
                <a:cs typeface="Times New Roman" panose="02020603050405020304" pitchFamily="18" charset="0"/>
              </a:rPr>
              <a:t>Бактериалдык </a:t>
            </a:r>
            <a:r>
              <a:rPr lang="ky-KG" sz="2000" dirty="0" smtClean="0">
                <a:solidFill>
                  <a:schemeClr val="tx1"/>
                </a:solidFill>
                <a:latin typeface="Times New Roman" panose="02020603050405020304" pitchFamily="18" charset="0"/>
                <a:cs typeface="Times New Roman" panose="02020603050405020304" pitchFamily="18" charset="0"/>
              </a:rPr>
              <a:t>күйүк оорусу 1780-жылдары табылган, оорунун татаал </a:t>
            </a:r>
            <a:r>
              <a:rPr lang="ky-KG" sz="2000" dirty="0">
                <a:solidFill>
                  <a:schemeClr val="tx1"/>
                </a:solidFill>
                <a:latin typeface="Times New Roman" panose="02020603050405020304" pitchFamily="18" charset="0"/>
                <a:cs typeface="Times New Roman" panose="02020603050405020304" pitchFamily="18" charset="0"/>
              </a:rPr>
              <a:t>формаларын жергиликтүү бактериялар эмес, бир гана агент- Erwinia amylovora АКШнын жылуу райондорунан келген жана ошол жактан бүткүл дүйнөгө тараган </a:t>
            </a:r>
            <a:r>
              <a:rPr lang="ky-KG" sz="2000" dirty="0" smtClean="0">
                <a:solidFill>
                  <a:schemeClr val="tx1"/>
                </a:solidFill>
                <a:latin typeface="Times New Roman" panose="02020603050405020304" pitchFamily="18" charset="0"/>
                <a:cs typeface="Times New Roman" panose="02020603050405020304" pitchFamily="18" charset="0"/>
              </a:rPr>
              <a:t>бактерия чакырат</a:t>
            </a:r>
            <a:r>
              <a:rPr lang="ky-KG" sz="2000" dirty="0">
                <a:solidFill>
                  <a:schemeClr val="tx1"/>
                </a:solidFill>
                <a:latin typeface="Times New Roman" panose="02020603050405020304" pitchFamily="18" charset="0"/>
                <a:cs typeface="Times New Roman" panose="02020603050405020304" pitchFamily="18" charset="0"/>
              </a:rPr>
              <a:t>. </a:t>
            </a:r>
          </a:p>
          <a:p>
            <a:r>
              <a:rPr lang="ky-KG" sz="2000" dirty="0">
                <a:solidFill>
                  <a:schemeClr val="tx1"/>
                </a:solidFill>
                <a:latin typeface="Times New Roman" panose="02020603050405020304" pitchFamily="18" charset="0"/>
                <a:cs typeface="Times New Roman" panose="02020603050405020304" pitchFamily="18" charset="0"/>
              </a:rPr>
              <a:t>Кыргызстан үчүн Erwinia amylovora обочо объект жана </a:t>
            </a:r>
            <a:r>
              <a:rPr lang="ky-KG" sz="2000" dirty="0" smtClean="0">
                <a:solidFill>
                  <a:schemeClr val="tx1"/>
                </a:solidFill>
                <a:latin typeface="Times New Roman" panose="02020603050405020304" pitchFamily="18" charset="0"/>
                <a:cs typeface="Times New Roman" panose="02020603050405020304" pitchFamily="18" charset="0"/>
              </a:rPr>
              <a:t>2010-жылы катталган. </a:t>
            </a:r>
            <a:r>
              <a:rPr lang="ky-KG" sz="2000" dirty="0">
                <a:solidFill>
                  <a:schemeClr val="tx1"/>
                </a:solidFill>
                <a:latin typeface="Times New Roman" panose="02020603050405020304" pitchFamily="18" charset="0"/>
                <a:cs typeface="Times New Roman" panose="02020603050405020304" pitchFamily="18" charset="0"/>
              </a:rPr>
              <a:t>Бүгүнкү </a:t>
            </a:r>
            <a:r>
              <a:rPr lang="ky-KG" sz="2000" dirty="0" smtClean="0">
                <a:solidFill>
                  <a:schemeClr val="tx1"/>
                </a:solidFill>
                <a:latin typeface="Times New Roman" panose="02020603050405020304" pitchFamily="18" charset="0"/>
                <a:cs typeface="Times New Roman" panose="02020603050405020304" pitchFamily="18" charset="0"/>
              </a:rPr>
              <a:t>күндө бактериалдык күйүк оорусу </a:t>
            </a:r>
            <a:r>
              <a:rPr lang="ky-KG" sz="2000" dirty="0">
                <a:solidFill>
                  <a:schemeClr val="tx1"/>
                </a:solidFill>
                <a:latin typeface="Times New Roman" panose="02020603050405020304" pitchFamily="18" charset="0"/>
                <a:cs typeface="Times New Roman" panose="02020603050405020304" pitchFamily="18" charset="0"/>
              </a:rPr>
              <a:t>Чүй, Ысык-Көл облусунун бардык аймактарында, ошондой эле башка аймактардын кээ бир жерлеринде кездешет.</a:t>
            </a:r>
            <a:endParaRPr lang="ru-RU" sz="2000" dirty="0">
              <a:solidFill>
                <a:schemeClr val="tx1"/>
              </a:solidFill>
              <a:latin typeface="Times New Roman" panose="02020603050405020304" pitchFamily="18" charset="0"/>
              <a:cs typeface="Times New Roman" panose="02020603050405020304" pitchFamily="18" charset="0"/>
            </a:endParaRPr>
          </a:p>
          <a:p>
            <a:endParaRPr lang="ky-KG"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29040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85900" y="332656"/>
            <a:ext cx="7334572" cy="864096"/>
          </a:xfrm>
        </p:spPr>
        <p:txBody>
          <a:bodyPr>
            <a:noAutofit/>
          </a:bodyPr>
          <a:lstStyle/>
          <a:p>
            <a:pPr algn="ctr"/>
            <a:r>
              <a:rPr lang="ru-RU" sz="2800" dirty="0" err="1">
                <a:solidFill>
                  <a:schemeClr val="tx1"/>
                </a:solidFill>
                <a:latin typeface="Times New Roman" panose="02020603050405020304" pitchFamily="18" charset="0"/>
                <a:cs typeface="Times New Roman" panose="02020603050405020304" pitchFamily="18" charset="0"/>
              </a:rPr>
              <a:t>Гүлдөө</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smtClean="0">
                <a:solidFill>
                  <a:schemeClr val="tx1"/>
                </a:solidFill>
                <a:latin typeface="Times New Roman" panose="02020603050405020304" pitchFamily="18" charset="0"/>
                <a:cs typeface="Times New Roman" panose="02020603050405020304" pitchFamily="18" charset="0"/>
              </a:rPr>
              <a:t>учурунда</a:t>
            </a:r>
            <a:r>
              <a:rPr lang="ru-RU" sz="2800" dirty="0" smtClean="0">
                <a:solidFill>
                  <a:schemeClr val="tx1"/>
                </a:solidFill>
                <a:latin typeface="Times New Roman" panose="02020603050405020304" pitchFamily="18" charset="0"/>
                <a:cs typeface="Times New Roman" panose="02020603050405020304" pitchFamily="18" charset="0"/>
              </a:rPr>
              <a:t> </a:t>
            </a:r>
            <a:r>
              <a:rPr lang="ru-RU" sz="2800" dirty="0" smtClean="0">
                <a:latin typeface="Times New Roman" panose="02020603050405020304" pitchFamily="18" charset="0"/>
                <a:cs typeface="Times New Roman" panose="02020603050405020304" pitchFamily="18" charset="0"/>
              </a:rPr>
              <a:t>бактериалдык күйүкк</a:t>
            </a:r>
            <a:r>
              <a:rPr lang="ru-RU" sz="2800" dirty="0">
                <a:solidFill>
                  <a:schemeClr val="tx1"/>
                </a:solidFill>
                <a:latin typeface="Times New Roman" panose="02020603050405020304" pitchFamily="18" charset="0"/>
                <a:cs typeface="Times New Roman" panose="02020603050405020304" pitchFamily="18" charset="0"/>
              </a:rPr>
              <a:t>ө</a:t>
            </a:r>
            <a:r>
              <a:rPr lang="ru-RU" sz="2800" dirty="0" smtClean="0">
                <a:latin typeface="Times New Roman" panose="02020603050405020304" pitchFamily="18" charset="0"/>
                <a:cs typeface="Times New Roman" panose="02020603050405020304" pitchFamily="18" charset="0"/>
              </a:rPr>
              <a:t> каршы к</a:t>
            </a:r>
            <a:r>
              <a:rPr lang="ru-RU" sz="2800" dirty="0" smtClean="0">
                <a:solidFill>
                  <a:schemeClr val="tx1"/>
                </a:solidFill>
                <a:latin typeface="Times New Roman" panose="02020603050405020304" pitchFamily="18" charset="0"/>
                <a:cs typeface="Times New Roman" panose="02020603050405020304" pitchFamily="18" charset="0"/>
              </a:rPr>
              <a:t>ү</a:t>
            </a:r>
            <a:r>
              <a:rPr lang="ru-RU" sz="2800" dirty="0" smtClean="0">
                <a:latin typeface="Times New Roman" panose="02020603050405020304" pitchFamily="18" charset="0"/>
                <a:cs typeface="Times New Roman" panose="02020603050405020304" pitchFamily="18" charset="0"/>
              </a:rPr>
              <a:t>р</a:t>
            </a:r>
            <a:r>
              <a:rPr lang="ru-RU" sz="2800" dirty="0">
                <a:solidFill>
                  <a:schemeClr val="tx1"/>
                </a:solidFill>
                <a:latin typeface="Times New Roman" panose="02020603050405020304" pitchFamily="18" charset="0"/>
                <a:cs typeface="Times New Roman" panose="02020603050405020304" pitchFamily="18" charset="0"/>
              </a:rPr>
              <a:t>ө</a:t>
            </a:r>
            <a:r>
              <a:rPr lang="ru-RU" sz="2800" dirty="0" smtClean="0">
                <a:latin typeface="Times New Roman" panose="02020603050405020304" pitchFamily="18" charset="0"/>
                <a:cs typeface="Times New Roman" panose="02020603050405020304" pitchFamily="18" charset="0"/>
              </a:rPr>
              <a:t>ш</a:t>
            </a:r>
            <a:r>
              <a:rPr lang="ru-RU" sz="2800" dirty="0" smtClean="0">
                <a:solidFill>
                  <a:schemeClr val="tx1"/>
                </a:solidFill>
                <a:latin typeface="Times New Roman" panose="02020603050405020304" pitchFamily="18" charset="0"/>
                <a:cs typeface="Times New Roman" panose="02020603050405020304" pitchFamily="18" charset="0"/>
              </a:rPr>
              <a:t>үү </a:t>
            </a:r>
            <a:endParaRPr lang="ky-KG" sz="28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043608" y="1340768"/>
            <a:ext cx="7920880" cy="5400600"/>
          </a:xfrm>
        </p:spPr>
        <p:txBody>
          <a:bodyPr>
            <a:noAutofit/>
          </a:bodyPr>
          <a:lstStyle/>
          <a:p>
            <a:pPr>
              <a:spcBef>
                <a:spcPts val="0"/>
              </a:spcBef>
            </a:pPr>
            <a:r>
              <a:rPr lang="ru-RU" sz="2000" dirty="0" err="1">
                <a:solidFill>
                  <a:schemeClr val="tx1"/>
                </a:solidFill>
                <a:latin typeface="Times New Roman" panose="02020603050405020304" pitchFamily="18" charset="0"/>
                <a:cs typeface="Times New Roman" panose="02020603050405020304" pitchFamily="18" charset="0"/>
              </a:rPr>
              <a:t>Гүлдөө</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учурунда</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жок</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дегенде</a:t>
            </a:r>
            <a:r>
              <a:rPr lang="ru-RU" sz="2000" dirty="0">
                <a:solidFill>
                  <a:schemeClr val="tx1"/>
                </a:solidFill>
                <a:latin typeface="Times New Roman" panose="02020603050405020304" pitchFamily="18" charset="0"/>
                <a:cs typeface="Times New Roman" panose="02020603050405020304" pitchFamily="18" charset="0"/>
              </a:rPr>
              <a:t> 2-3 </a:t>
            </a:r>
            <a:r>
              <a:rPr lang="ru-RU" sz="2000" dirty="0" err="1">
                <a:solidFill>
                  <a:schemeClr val="tx1"/>
                </a:solidFill>
                <a:latin typeface="Times New Roman" panose="02020603050405020304" pitchFamily="18" charset="0"/>
                <a:cs typeface="Times New Roman" panose="02020603050405020304" pitchFamily="18" charset="0"/>
              </a:rPr>
              <a:t>жолу</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дарылоо</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керек</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биринчиси</a:t>
            </a:r>
            <a:r>
              <a:rPr lang="ru-RU" sz="2000" dirty="0">
                <a:solidFill>
                  <a:schemeClr val="tx1"/>
                </a:solidFill>
                <a:latin typeface="Times New Roman" panose="02020603050405020304" pitchFamily="18" charset="0"/>
                <a:cs typeface="Times New Roman" panose="02020603050405020304" pitchFamily="18" charset="0"/>
              </a:rPr>
              <a:t> - 10% </a:t>
            </a:r>
            <a:r>
              <a:rPr lang="ru-RU" sz="2000" dirty="0" err="1">
                <a:solidFill>
                  <a:schemeClr val="tx1"/>
                </a:solidFill>
                <a:latin typeface="Times New Roman" panose="02020603050405020304" pitchFamily="18" charset="0"/>
                <a:cs typeface="Times New Roman" panose="02020603050405020304" pitchFamily="18" charset="0"/>
              </a:rPr>
              <a:t>гүлү</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ачылганда</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экинчиси</a:t>
            </a:r>
            <a:r>
              <a:rPr lang="ru-RU" sz="2000" dirty="0">
                <a:solidFill>
                  <a:schemeClr val="tx1"/>
                </a:solidFill>
                <a:latin typeface="Times New Roman" panose="02020603050405020304" pitchFamily="18" charset="0"/>
                <a:cs typeface="Times New Roman" panose="02020603050405020304" pitchFamily="18" charset="0"/>
              </a:rPr>
              <a:t> - 50%, </a:t>
            </a:r>
            <a:r>
              <a:rPr lang="ru-RU" sz="2000" dirty="0" err="1">
                <a:solidFill>
                  <a:schemeClr val="tx1"/>
                </a:solidFill>
                <a:latin typeface="Times New Roman" panose="02020603050405020304" pitchFamily="18" charset="0"/>
                <a:cs typeface="Times New Roman" panose="02020603050405020304" pitchFamily="18" charset="0"/>
              </a:rPr>
              <a:t>үчүнчүсү</a:t>
            </a:r>
            <a:r>
              <a:rPr lang="ru-RU" sz="2000" dirty="0">
                <a:solidFill>
                  <a:schemeClr val="tx1"/>
                </a:solidFill>
                <a:latin typeface="Times New Roman" panose="02020603050405020304" pitchFamily="18" charset="0"/>
                <a:cs typeface="Times New Roman" panose="02020603050405020304" pitchFamily="18" charset="0"/>
              </a:rPr>
              <a:t> - 100% </a:t>
            </a:r>
            <a:r>
              <a:rPr lang="ru-RU" sz="2000" dirty="0" err="1">
                <a:solidFill>
                  <a:schemeClr val="tx1"/>
                </a:solidFill>
                <a:latin typeface="Times New Roman" panose="02020603050405020304" pitchFamily="18" charset="0"/>
                <a:cs typeface="Times New Roman" panose="02020603050405020304" pitchFamily="18" charset="0"/>
              </a:rPr>
              <a:t>гүлдөрү</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ачылганда</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Гүлдөө</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мезгилинде</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инсектициддерди</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колдонууга</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болбойт</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анткени</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чаңдаштыруучу</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курт-кумурскалар</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өлүп</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калышы</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мүмкүн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Антибиотиктер</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курт-кумурскаларга</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таасир</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этпейт</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ошол</a:t>
            </a:r>
            <a:r>
              <a:rPr lang="ru-RU" sz="2000" dirty="0">
                <a:solidFill>
                  <a:schemeClr val="tx1"/>
                </a:solidFill>
                <a:latin typeface="Times New Roman" panose="02020603050405020304" pitchFamily="18" charset="0"/>
                <a:cs typeface="Times New Roman" panose="02020603050405020304" pitchFamily="18" charset="0"/>
              </a:rPr>
              <a:t> эле </a:t>
            </a:r>
            <a:r>
              <a:rPr lang="ru-RU" sz="2000" dirty="0" err="1">
                <a:solidFill>
                  <a:schemeClr val="tx1"/>
                </a:solidFill>
                <a:latin typeface="Times New Roman" panose="02020603050405020304" pitchFamily="18" charset="0"/>
                <a:cs typeface="Times New Roman" panose="02020603050405020304" pitchFamily="18" charset="0"/>
              </a:rPr>
              <a:t>учурда</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оору</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менен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күрөшүүдө</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натыйжалуу</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smtClean="0">
                <a:solidFill>
                  <a:schemeClr val="tx1"/>
                </a:solidFill>
                <a:latin typeface="Times New Roman" panose="02020603050405020304" pitchFamily="18" charset="0"/>
                <a:cs typeface="Times New Roman" panose="02020603050405020304" pitchFamily="18" charset="0"/>
              </a:rPr>
              <a:t>болот. Стрептомицин </a:t>
            </a:r>
            <a:r>
              <a:rPr lang="ru-RU" sz="2000" dirty="0" err="1">
                <a:solidFill>
                  <a:schemeClr val="tx1"/>
                </a:solidFill>
                <a:latin typeface="Times New Roman" panose="02020603050405020304" pitchFamily="18" charset="0"/>
                <a:cs typeface="Times New Roman" panose="02020603050405020304" pitchFamily="18" charset="0"/>
              </a:rPr>
              <a:t>жана</a:t>
            </a:r>
            <a:r>
              <a:rPr lang="ru-RU" sz="2000" dirty="0">
                <a:solidFill>
                  <a:schemeClr val="tx1"/>
                </a:solidFill>
                <a:latin typeface="Times New Roman" panose="02020603050405020304" pitchFamily="18" charset="0"/>
                <a:cs typeface="Times New Roman" panose="02020603050405020304" pitchFamily="18" charset="0"/>
              </a:rPr>
              <a:t> тетрациклин </a:t>
            </a:r>
            <a:r>
              <a:rPr lang="ru-RU" sz="2000" dirty="0" err="1">
                <a:solidFill>
                  <a:schemeClr val="tx1"/>
                </a:solidFill>
                <a:latin typeface="Times New Roman" panose="02020603050405020304" pitchFamily="18" charset="0"/>
                <a:cs typeface="Times New Roman" panose="02020603050405020304" pitchFamily="18" charset="0"/>
              </a:rPr>
              <a:t>топторунун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антибиотиктери</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колдонулат</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Маал-маалы</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менен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бактериялар</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антибиотиктин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бир</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түрүнө</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көнүп</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калбасы</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үчүн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антибиотиктерди</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алмаштырып</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чачуу</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сунушталат</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Мисалы</a:t>
            </a:r>
            <a:r>
              <a:rPr lang="ru-RU" sz="2000" dirty="0">
                <a:solidFill>
                  <a:schemeClr val="tx1"/>
                </a:solidFill>
                <a:latin typeface="Times New Roman" panose="02020603050405020304" pitchFamily="18" charset="0"/>
                <a:cs typeface="Times New Roman" panose="02020603050405020304" pitchFamily="18" charset="0"/>
              </a:rPr>
              <a:t>: Стрептомицин, </a:t>
            </a:r>
            <a:r>
              <a:rPr lang="ru-RU" sz="2000" dirty="0" err="1">
                <a:solidFill>
                  <a:schemeClr val="tx1"/>
                </a:solidFill>
                <a:latin typeface="Times New Roman" panose="02020603050405020304" pitchFamily="18" charset="0"/>
                <a:cs typeface="Times New Roman" panose="02020603050405020304" pitchFamily="18" charset="0"/>
              </a:rPr>
              <a:t>Метронидазол</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Фитолавин</a:t>
            </a:r>
            <a:r>
              <a:rPr lang="ru-RU" sz="2000" dirty="0">
                <a:solidFill>
                  <a:schemeClr val="tx1"/>
                </a:solidFill>
                <a:latin typeface="Times New Roman" panose="02020603050405020304" pitchFamily="18" charset="0"/>
                <a:cs typeface="Times New Roman" panose="02020603050405020304" pitchFamily="18" charset="0"/>
              </a:rPr>
              <a:t> (Россия), </a:t>
            </a:r>
            <a:r>
              <a:rPr lang="ru-RU" sz="2000" dirty="0" err="1">
                <a:solidFill>
                  <a:schemeClr val="tx1"/>
                </a:solidFill>
                <a:latin typeface="Times New Roman" panose="02020603050405020304" pitchFamily="18" charset="0"/>
                <a:cs typeface="Times New Roman" panose="02020603050405020304" pitchFamily="18" charset="0"/>
              </a:rPr>
              <a:t>Касумин</a:t>
            </a:r>
            <a:r>
              <a:rPr lang="ru-RU" sz="2000" dirty="0">
                <a:solidFill>
                  <a:schemeClr val="tx1"/>
                </a:solidFill>
                <a:latin typeface="Times New Roman" panose="02020603050405020304" pitchFamily="18" charset="0"/>
                <a:cs typeface="Times New Roman" panose="02020603050405020304" pitchFamily="18" charset="0"/>
              </a:rPr>
              <a:t> (Япония). </a:t>
            </a:r>
            <a:r>
              <a:rPr lang="ru-RU" sz="2000" dirty="0" err="1">
                <a:solidFill>
                  <a:schemeClr val="tx1"/>
                </a:solidFill>
                <a:latin typeface="Times New Roman" panose="02020603050405020304" pitchFamily="18" charset="0"/>
                <a:cs typeface="Times New Roman" panose="02020603050405020304" pitchFamily="18" charset="0"/>
              </a:rPr>
              <a:t>Кадимки</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дарыканада</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эң</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арзан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баадагы</a:t>
            </a:r>
            <a:r>
              <a:rPr lang="ru-RU" sz="2000" dirty="0">
                <a:solidFill>
                  <a:schemeClr val="tx1"/>
                </a:solidFill>
                <a:latin typeface="Times New Roman" panose="02020603050405020304" pitchFamily="18" charset="0"/>
                <a:cs typeface="Times New Roman" panose="02020603050405020304" pitchFamily="18" charset="0"/>
              </a:rPr>
              <a:t> Стрептомицин </a:t>
            </a:r>
            <a:r>
              <a:rPr lang="ru-RU" sz="2000" dirty="0" err="1">
                <a:solidFill>
                  <a:schemeClr val="tx1"/>
                </a:solidFill>
                <a:latin typeface="Times New Roman" panose="02020603050405020304" pitchFamily="18" charset="0"/>
                <a:cs typeface="Times New Roman" panose="02020603050405020304" pitchFamily="18" charset="0"/>
              </a:rPr>
              <a:t>флакондо</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сатылат</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Бөтөлкө</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ичинде</a:t>
            </a:r>
            <a:r>
              <a:rPr lang="ru-RU" sz="2000" dirty="0">
                <a:solidFill>
                  <a:schemeClr val="tx1"/>
                </a:solidFill>
                <a:latin typeface="Times New Roman" panose="02020603050405020304" pitchFamily="18" charset="0"/>
                <a:cs typeface="Times New Roman" panose="02020603050405020304" pitchFamily="18" charset="0"/>
              </a:rPr>
              <a:t> 0,5г 5 литр </a:t>
            </a:r>
            <a:r>
              <a:rPr lang="ru-RU" sz="2000" dirty="0" err="1">
                <a:solidFill>
                  <a:schemeClr val="tx1"/>
                </a:solidFill>
                <a:latin typeface="Times New Roman" panose="02020603050405020304" pitchFamily="18" charset="0"/>
                <a:cs typeface="Times New Roman" panose="02020603050405020304" pitchFamily="18" charset="0"/>
              </a:rPr>
              <a:t>сууга</a:t>
            </a:r>
            <a:r>
              <a:rPr lang="ru-RU" sz="2000" dirty="0">
                <a:solidFill>
                  <a:schemeClr val="tx1"/>
                </a:solidFill>
                <a:latin typeface="Times New Roman" panose="02020603050405020304" pitchFamily="18" charset="0"/>
                <a:cs typeface="Times New Roman" panose="02020603050405020304" pitchFamily="18" charset="0"/>
              </a:rPr>
              <a:t>, 1г 10 литр </a:t>
            </a:r>
            <a:r>
              <a:rPr lang="ru-RU" sz="2000" dirty="0" err="1">
                <a:solidFill>
                  <a:schemeClr val="tx1"/>
                </a:solidFill>
                <a:latin typeface="Times New Roman" panose="02020603050405020304" pitchFamily="18" charset="0"/>
                <a:cs typeface="Times New Roman" panose="02020603050405020304" pitchFamily="18" charset="0"/>
              </a:rPr>
              <a:t>сууга</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суюлтуп</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чачылат</a:t>
            </a:r>
            <a:r>
              <a:rPr lang="ru-RU" sz="2000" dirty="0">
                <a:solidFill>
                  <a:schemeClr val="tx1"/>
                </a:solidFill>
                <a:latin typeface="Times New Roman" panose="02020603050405020304" pitchFamily="18" charset="0"/>
                <a:cs typeface="Times New Roman" panose="02020603050405020304" pitchFamily="18" charset="0"/>
              </a:rPr>
              <a:t>.</a:t>
            </a:r>
          </a:p>
          <a:p>
            <a:pPr>
              <a:spcBef>
                <a:spcPts val="0"/>
              </a:spcBef>
            </a:pPr>
            <a:r>
              <a:rPr lang="ru-RU" sz="2000" dirty="0" err="1" smtClean="0">
                <a:solidFill>
                  <a:schemeClr val="tx1"/>
                </a:solidFill>
                <a:latin typeface="Times New Roman" panose="02020603050405020304" pitchFamily="18" charset="0"/>
                <a:cs typeface="Times New Roman" panose="02020603050405020304" pitchFamily="18" charset="0"/>
              </a:rPr>
              <a:t>Кийинки</a:t>
            </a:r>
            <a:r>
              <a:rPr lang="ru-RU" sz="2000" dirty="0" smtClean="0">
                <a:solidFill>
                  <a:schemeClr val="tx1"/>
                </a:solidFill>
                <a:latin typeface="Times New Roman" panose="02020603050405020304" pitchFamily="18" charset="0"/>
                <a:cs typeface="Times New Roman" panose="02020603050405020304" pitchFamily="18" charset="0"/>
              </a:rPr>
              <a:t> </a:t>
            </a:r>
            <a:r>
              <a:rPr lang="ru-RU" sz="2000" dirty="0" err="1" smtClean="0">
                <a:solidFill>
                  <a:schemeClr val="tx1"/>
                </a:solidFill>
                <a:latin typeface="Times New Roman" panose="02020603050405020304" pitchFamily="18" charset="0"/>
                <a:cs typeface="Times New Roman" panose="02020603050405020304" pitchFamily="18" charset="0"/>
              </a:rPr>
              <a:t>убактарда</a:t>
            </a:r>
            <a:r>
              <a:rPr lang="ru-RU" sz="2000" dirty="0" smtClean="0">
                <a:solidFill>
                  <a:schemeClr val="tx1"/>
                </a:solidFill>
                <a:latin typeface="Times New Roman" panose="02020603050405020304" pitchFamily="18" charset="0"/>
                <a:cs typeface="Times New Roman" panose="02020603050405020304" pitchFamily="18" charset="0"/>
              </a:rPr>
              <a:t>  Европа </a:t>
            </a:r>
            <a:r>
              <a:rPr lang="ru-RU" sz="2000" dirty="0" err="1" smtClean="0">
                <a:solidFill>
                  <a:schemeClr val="tx1"/>
                </a:solidFill>
                <a:latin typeface="Times New Roman" panose="02020603050405020304" pitchFamily="18" charset="0"/>
                <a:cs typeface="Times New Roman" panose="02020603050405020304" pitchFamily="18" charset="0"/>
              </a:rPr>
              <a:t>өлкөлөр</a:t>
            </a:r>
            <a:r>
              <a:rPr lang="ru-RU" sz="2000" dirty="0" err="1">
                <a:solidFill>
                  <a:schemeClr val="tx1"/>
                </a:solidFill>
                <a:latin typeface="Times New Roman" panose="02020603050405020304" pitchFamily="18" charset="0"/>
                <a:cs typeface="Times New Roman" panose="02020603050405020304" pitchFamily="18" charset="0"/>
              </a:rPr>
              <a:t>ү</a:t>
            </a:r>
            <a:r>
              <a:rPr lang="ru-RU" sz="2000" dirty="0" err="1" smtClean="0">
                <a:solidFill>
                  <a:schemeClr val="tx1"/>
                </a:solidFill>
                <a:latin typeface="Times New Roman" panose="02020603050405020304" pitchFamily="18" charset="0"/>
                <a:cs typeface="Times New Roman" panose="02020603050405020304" pitchFamily="18" charset="0"/>
              </a:rPr>
              <a:t>ндө</a:t>
            </a:r>
            <a:r>
              <a:rPr lang="ru-RU" sz="2000" dirty="0" smtClean="0">
                <a:solidFill>
                  <a:schemeClr val="tx1"/>
                </a:solidFill>
                <a:latin typeface="Times New Roman" panose="02020603050405020304" pitchFamily="18" charset="0"/>
                <a:cs typeface="Times New Roman" panose="02020603050405020304" pitchFamily="18" charset="0"/>
              </a:rPr>
              <a:t> </a:t>
            </a:r>
            <a:r>
              <a:rPr lang="ru-RU" sz="2000" dirty="0" err="1" smtClean="0">
                <a:solidFill>
                  <a:schemeClr val="tx1"/>
                </a:solidFill>
                <a:latin typeface="Times New Roman" panose="02020603050405020304" pitchFamily="18" charset="0"/>
                <a:cs typeface="Times New Roman" panose="02020603050405020304" pitchFamily="18" charset="0"/>
              </a:rPr>
              <a:t>айыл</a:t>
            </a:r>
            <a:r>
              <a:rPr lang="ru-RU" sz="2000" dirty="0" smtClean="0">
                <a:solidFill>
                  <a:schemeClr val="tx1"/>
                </a:solidFill>
                <a:latin typeface="Times New Roman" panose="02020603050405020304" pitchFamily="18" charset="0"/>
                <a:cs typeface="Times New Roman" panose="02020603050405020304" pitchFamily="18" charset="0"/>
              </a:rPr>
              <a:t> </a:t>
            </a:r>
            <a:r>
              <a:rPr lang="ru-RU" sz="2000" dirty="0" err="1" smtClean="0">
                <a:solidFill>
                  <a:schemeClr val="tx1"/>
                </a:solidFill>
                <a:latin typeface="Times New Roman" panose="02020603050405020304" pitchFamily="18" charset="0"/>
                <a:cs typeface="Times New Roman" panose="02020603050405020304" pitchFamily="18" charset="0"/>
              </a:rPr>
              <a:t>чарбасында</a:t>
            </a:r>
            <a:r>
              <a:rPr lang="ru-RU" sz="2000" dirty="0" smtClean="0">
                <a:solidFill>
                  <a:schemeClr val="tx1"/>
                </a:solidFill>
                <a:latin typeface="Times New Roman" panose="02020603050405020304" pitchFamily="18" charset="0"/>
                <a:cs typeface="Times New Roman" panose="02020603050405020304" pitchFamily="18" charset="0"/>
              </a:rPr>
              <a:t> </a:t>
            </a:r>
            <a:r>
              <a:rPr lang="ru-RU" sz="2000" dirty="0" err="1" smtClean="0">
                <a:solidFill>
                  <a:schemeClr val="tx1"/>
                </a:solidFill>
                <a:latin typeface="Times New Roman" panose="02020603050405020304" pitchFamily="18" charset="0"/>
                <a:cs typeface="Times New Roman" panose="02020603050405020304" pitchFamily="18" charset="0"/>
              </a:rPr>
              <a:t>стрептомицинди</a:t>
            </a:r>
            <a:r>
              <a:rPr lang="ru-RU" sz="2000" dirty="0" smtClean="0">
                <a:solidFill>
                  <a:schemeClr val="tx1"/>
                </a:solidFill>
                <a:latin typeface="Times New Roman" panose="02020603050405020304" pitchFamily="18" charset="0"/>
                <a:cs typeface="Times New Roman" panose="02020603050405020304" pitchFamily="18" charset="0"/>
              </a:rPr>
              <a:t> </a:t>
            </a:r>
            <a:r>
              <a:rPr lang="ru-RU" sz="2000" dirty="0" err="1" smtClean="0">
                <a:solidFill>
                  <a:schemeClr val="tx1"/>
                </a:solidFill>
                <a:latin typeface="Times New Roman" panose="02020603050405020304" pitchFamily="18" charset="0"/>
                <a:cs typeface="Times New Roman" panose="02020603050405020304" pitchFamily="18" charset="0"/>
              </a:rPr>
              <a:t>колдонууга</a:t>
            </a:r>
            <a:r>
              <a:rPr lang="ru-RU" sz="2000" dirty="0" smtClean="0">
                <a:solidFill>
                  <a:schemeClr val="tx1"/>
                </a:solidFill>
                <a:latin typeface="Times New Roman" panose="02020603050405020304" pitchFamily="18" charset="0"/>
                <a:cs typeface="Times New Roman" panose="02020603050405020304" pitchFamily="18" charset="0"/>
              </a:rPr>
              <a:t> </a:t>
            </a:r>
            <a:r>
              <a:rPr lang="ru-RU" sz="2000" dirty="0" err="1" smtClean="0">
                <a:solidFill>
                  <a:schemeClr val="tx1"/>
                </a:solidFill>
                <a:latin typeface="Times New Roman" panose="02020603050405020304" pitchFamily="18" charset="0"/>
                <a:cs typeface="Times New Roman" panose="02020603050405020304" pitchFamily="18" charset="0"/>
              </a:rPr>
              <a:t>тыйю</a:t>
            </a:r>
            <a:r>
              <a:rPr lang="ru-RU" sz="2000" dirty="0" smtClean="0">
                <a:solidFill>
                  <a:schemeClr val="tx1"/>
                </a:solidFill>
                <a:latin typeface="Times New Roman" panose="02020603050405020304" pitchFamily="18" charset="0"/>
                <a:cs typeface="Times New Roman" panose="02020603050405020304" pitchFamily="18" charset="0"/>
              </a:rPr>
              <a:t> </a:t>
            </a:r>
            <a:r>
              <a:rPr lang="ru-RU" sz="2000" dirty="0" err="1" smtClean="0">
                <a:solidFill>
                  <a:schemeClr val="tx1"/>
                </a:solidFill>
                <a:latin typeface="Times New Roman" panose="02020603050405020304" pitchFamily="18" charset="0"/>
                <a:cs typeface="Times New Roman" panose="02020603050405020304" pitchFamily="18" charset="0"/>
              </a:rPr>
              <a:t>салынган</a:t>
            </a:r>
            <a:r>
              <a:rPr lang="ru-RU" sz="2000" dirty="0" smtClean="0">
                <a:solidFill>
                  <a:schemeClr val="tx1"/>
                </a:solidFill>
                <a:latin typeface="Times New Roman" panose="02020603050405020304" pitchFamily="18" charset="0"/>
                <a:cs typeface="Times New Roman" panose="02020603050405020304" pitchFamily="18" charset="0"/>
              </a:rPr>
              <a:t>.</a:t>
            </a:r>
            <a:r>
              <a:rPr lang="ru-RU" sz="2000" dirty="0">
                <a:solidFill>
                  <a:schemeClr val="tx1"/>
                </a:solidFill>
                <a:latin typeface="Times New Roman" panose="02020603050405020304" pitchFamily="18" charset="0"/>
                <a:cs typeface="Times New Roman" panose="02020603050405020304" pitchFamily="18" charset="0"/>
              </a:rPr>
              <a:t/>
            </a:r>
            <a:br>
              <a:rPr lang="ru-RU" sz="2000" dirty="0">
                <a:solidFill>
                  <a:schemeClr val="tx1"/>
                </a:solidFill>
                <a:latin typeface="Times New Roman" panose="02020603050405020304" pitchFamily="18" charset="0"/>
                <a:cs typeface="Times New Roman" panose="02020603050405020304" pitchFamily="18" charset="0"/>
              </a:rPr>
            </a:br>
            <a:endParaRPr lang="ky-KG"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98517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5656" y="188640"/>
            <a:ext cx="7511937" cy="1033624"/>
          </a:xfrm>
        </p:spPr>
        <p:txBody>
          <a:bodyPr>
            <a:noAutofit/>
          </a:bodyPr>
          <a:lstStyle/>
          <a:p>
            <a:pPr algn="ctr"/>
            <a:r>
              <a:rPr lang="ky-KG" sz="2800" dirty="0">
                <a:solidFill>
                  <a:schemeClr val="tx1"/>
                </a:solidFill>
                <a:latin typeface="Times New Roman" panose="02020603050405020304" pitchFamily="18" charset="0"/>
                <a:cs typeface="Times New Roman" panose="02020603050405020304" pitchFamily="18" charset="0"/>
              </a:rPr>
              <a:t>Зыянкеч курт </a:t>
            </a:r>
            <a:r>
              <a:rPr lang="ky-KG" sz="2800" dirty="0" smtClean="0">
                <a:solidFill>
                  <a:schemeClr val="tx1"/>
                </a:solidFill>
                <a:latin typeface="Times New Roman" panose="02020603050405020304" pitchFamily="18" charset="0"/>
                <a:cs typeface="Times New Roman" panose="02020603050405020304" pitchFamily="18" charset="0"/>
              </a:rPr>
              <a:t>кумурскалар пайда болгон учурда</a:t>
            </a:r>
            <a:r>
              <a:rPr lang="ru-RU" sz="2800" dirty="0" smtClean="0">
                <a:solidFill>
                  <a:schemeClr val="tx1"/>
                </a:solidFill>
                <a:latin typeface="Times New Roman" panose="02020603050405020304" pitchFamily="18" charset="0"/>
                <a:cs typeface="Times New Roman" panose="02020603050405020304" pitchFamily="18" charset="0"/>
              </a:rPr>
              <a:t> </a:t>
            </a:r>
            <a:r>
              <a:rPr lang="ru-RU" sz="2800" dirty="0">
                <a:solidFill>
                  <a:schemeClr val="tx1"/>
                </a:solidFill>
                <a:latin typeface="Times New Roman" panose="02020603050405020304" pitchFamily="18" charset="0"/>
                <a:cs typeface="Times New Roman" panose="02020603050405020304" pitchFamily="18" charset="0"/>
              </a:rPr>
              <a:t>бактериалдык күйүккө каршы күрөшүү</a:t>
            </a:r>
            <a:r>
              <a:rPr lang="ky-KG" sz="2800" dirty="0" smtClean="0">
                <a:solidFill>
                  <a:schemeClr val="tx1"/>
                </a:solidFill>
                <a:latin typeface="Times New Roman" panose="02020603050405020304" pitchFamily="18" charset="0"/>
                <a:cs typeface="Times New Roman" panose="02020603050405020304" pitchFamily="18" charset="0"/>
              </a:rPr>
              <a:t> </a:t>
            </a:r>
            <a:endParaRPr lang="ky-KG" sz="2800"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971600" y="1268760"/>
            <a:ext cx="7992888" cy="5472608"/>
          </a:xfrm>
        </p:spPr>
        <p:txBody>
          <a:bodyPr>
            <a:normAutofit fontScale="70000" lnSpcReduction="20000"/>
          </a:bodyPr>
          <a:lstStyle/>
          <a:p>
            <a:r>
              <a:rPr lang="ru-RU" sz="2900" dirty="0" smtClean="0">
                <a:solidFill>
                  <a:schemeClr val="tx1"/>
                </a:solidFill>
                <a:latin typeface="Times New Roman" panose="02020603050405020304" pitchFamily="18" charset="0"/>
                <a:cs typeface="Times New Roman" panose="02020603050405020304" pitchFamily="18" charset="0"/>
              </a:rPr>
              <a:t>Бак-</a:t>
            </a:r>
            <a:r>
              <a:rPr lang="ru-RU" sz="2900" dirty="0" err="1" smtClean="0">
                <a:solidFill>
                  <a:schemeClr val="tx1"/>
                </a:solidFill>
                <a:latin typeface="Times New Roman" panose="02020603050405020304" pitchFamily="18" charset="0"/>
                <a:cs typeface="Times New Roman" panose="02020603050405020304" pitchFamily="18" charset="0"/>
              </a:rPr>
              <a:t>дарактар</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a:solidFill>
                  <a:schemeClr val="tx1"/>
                </a:solidFill>
                <a:latin typeface="Times New Roman" panose="02020603050405020304" pitchFamily="18" charset="0"/>
                <a:cs typeface="Times New Roman" panose="02020603050405020304" pitchFamily="18" charset="0"/>
              </a:rPr>
              <a:t>гүлдөп</a:t>
            </a:r>
            <a:r>
              <a:rPr lang="ru-RU" sz="2900" dirty="0">
                <a:solidFill>
                  <a:schemeClr val="tx1"/>
                </a:solidFill>
                <a:latin typeface="Times New Roman" panose="02020603050405020304" pitchFamily="18" charset="0"/>
                <a:cs typeface="Times New Roman" panose="02020603050405020304" pitchFamily="18" charset="0"/>
              </a:rPr>
              <a:t> </a:t>
            </a:r>
            <a:r>
              <a:rPr lang="ru-RU" sz="2900" dirty="0" err="1">
                <a:solidFill>
                  <a:schemeClr val="tx1"/>
                </a:solidFill>
                <a:latin typeface="Times New Roman" panose="02020603050405020304" pitchFamily="18" charset="0"/>
                <a:cs typeface="Times New Roman" panose="02020603050405020304" pitchFamily="18" charset="0"/>
              </a:rPr>
              <a:t>бүткөндөн</a:t>
            </a:r>
            <a:r>
              <a:rPr lang="ru-RU" sz="2900" dirty="0">
                <a:solidFill>
                  <a:schemeClr val="tx1"/>
                </a:solidFill>
                <a:latin typeface="Times New Roman" panose="02020603050405020304" pitchFamily="18" charset="0"/>
                <a:cs typeface="Times New Roman" panose="02020603050405020304" pitchFamily="18" charset="0"/>
              </a:rPr>
              <a:t> </a:t>
            </a:r>
            <a:r>
              <a:rPr lang="ru-RU" sz="2900" dirty="0" err="1">
                <a:solidFill>
                  <a:schemeClr val="tx1"/>
                </a:solidFill>
                <a:latin typeface="Times New Roman" panose="02020603050405020304" pitchFamily="18" charset="0"/>
                <a:cs typeface="Times New Roman" panose="02020603050405020304" pitchFamily="18" charset="0"/>
              </a:rPr>
              <a:t>кийин</a:t>
            </a:r>
            <a:r>
              <a:rPr lang="ru-RU" sz="2900" dirty="0">
                <a:solidFill>
                  <a:schemeClr val="tx1"/>
                </a:solidFill>
                <a:latin typeface="Times New Roman" panose="02020603050405020304" pitchFamily="18" charset="0"/>
                <a:cs typeface="Times New Roman" panose="02020603050405020304" pitchFamily="18" charset="0"/>
              </a:rPr>
              <a:t>, </a:t>
            </a:r>
            <a:r>
              <a:rPr lang="ru-RU" sz="2900" dirty="0" err="1">
                <a:solidFill>
                  <a:schemeClr val="tx1"/>
                </a:solidFill>
                <a:latin typeface="Times New Roman" panose="02020603050405020304" pitchFamily="18" charset="0"/>
                <a:cs typeface="Times New Roman" panose="02020603050405020304" pitchFamily="18" charset="0"/>
              </a:rPr>
              <a:t>бакчадагы</a:t>
            </a:r>
            <a:r>
              <a:rPr lang="ru-RU" sz="2900" dirty="0">
                <a:solidFill>
                  <a:schemeClr val="tx1"/>
                </a:solidFill>
                <a:latin typeface="Times New Roman" panose="02020603050405020304" pitchFamily="18" charset="0"/>
                <a:cs typeface="Times New Roman" panose="02020603050405020304" pitchFamily="18" charset="0"/>
              </a:rPr>
              <a:t> алма - </a:t>
            </a:r>
            <a:r>
              <a:rPr lang="ru-RU" sz="2900" dirty="0" err="1">
                <a:solidFill>
                  <a:schemeClr val="tx1"/>
                </a:solidFill>
                <a:latin typeface="Times New Roman" panose="02020603050405020304" pitchFamily="18" charset="0"/>
                <a:cs typeface="Times New Roman" panose="02020603050405020304" pitchFamily="18" charset="0"/>
              </a:rPr>
              <a:t>алмуруттарга</a:t>
            </a:r>
            <a:r>
              <a:rPr lang="ru-RU" sz="2900" dirty="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инфекцияны</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жайылтуучу</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бакча</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зыянкечтери</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менен</a:t>
            </a:r>
            <a:r>
              <a:rPr lang="ru-RU" sz="2900" dirty="0" smtClean="0">
                <a:solidFill>
                  <a:schemeClr val="tx1"/>
                </a:solidFill>
                <a:latin typeface="Times New Roman" panose="02020603050405020304" pitchFamily="18" charset="0"/>
                <a:cs typeface="Times New Roman" panose="02020603050405020304" pitchFamily="18" charset="0"/>
              </a:rPr>
              <a:t> күрөшүү </a:t>
            </a:r>
            <a:r>
              <a:rPr lang="ru-RU" sz="2900" dirty="0" err="1" smtClean="0">
                <a:solidFill>
                  <a:schemeClr val="tx1"/>
                </a:solidFill>
                <a:latin typeface="Times New Roman" panose="02020603050405020304" pitchFamily="18" charset="0"/>
                <a:cs typeface="Times New Roman" panose="02020603050405020304" pitchFamily="18" charset="0"/>
              </a:rPr>
              <a:t>керек</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Алардын</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бардыгы</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жазында</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өскөн</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жаш</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бутактардын</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ширеси</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менен</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азыктанышат</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жана</a:t>
            </a:r>
            <a:r>
              <a:rPr lang="ru-RU" sz="2900" dirty="0" smtClean="0">
                <a:solidFill>
                  <a:schemeClr val="tx1"/>
                </a:solidFill>
                <a:latin typeface="Times New Roman" panose="02020603050405020304" pitchFamily="18" charset="0"/>
                <a:cs typeface="Times New Roman" panose="02020603050405020304" pitchFamily="18" charset="0"/>
              </a:rPr>
              <a:t> </a:t>
            </a:r>
            <a:r>
              <a:rPr lang="ky-KG" sz="2900" dirty="0">
                <a:solidFill>
                  <a:schemeClr val="tx1"/>
                </a:solidFill>
                <a:latin typeface="Times New Roman" panose="02020603050405020304" pitchFamily="18" charset="0"/>
                <a:cs typeface="Times New Roman" panose="02020603050405020304" pitchFamily="18" charset="0"/>
              </a:rPr>
              <a:t>Erwinia </a:t>
            </a:r>
            <a:r>
              <a:rPr lang="ky-KG" sz="2900" dirty="0" smtClean="0">
                <a:solidFill>
                  <a:schemeClr val="tx1"/>
                </a:solidFill>
                <a:latin typeface="Times New Roman" panose="02020603050405020304" pitchFamily="18" charset="0"/>
                <a:cs typeface="Times New Roman" panose="02020603050405020304" pitchFamily="18" charset="0"/>
              </a:rPr>
              <a:t>amylovora бактериялары</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өсүмдүктүн</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тамырчаларына</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жазгы</a:t>
            </a:r>
            <a:r>
              <a:rPr lang="ru-RU" sz="2900" dirty="0" smtClean="0">
                <a:solidFill>
                  <a:schemeClr val="tx1"/>
                </a:solidFill>
                <a:latin typeface="Times New Roman" panose="02020603050405020304" pitchFamily="18" charset="0"/>
                <a:cs typeface="Times New Roman" panose="02020603050405020304" pitchFamily="18" charset="0"/>
              </a:rPr>
              <a:t> жука </a:t>
            </a:r>
            <a:r>
              <a:rPr lang="ru-RU" sz="2900" dirty="0" err="1" smtClean="0">
                <a:solidFill>
                  <a:schemeClr val="tx1"/>
                </a:solidFill>
                <a:latin typeface="Times New Roman" panose="02020603050405020304" pitchFamily="18" charset="0"/>
                <a:cs typeface="Times New Roman" panose="02020603050405020304" pitchFamily="18" charset="0"/>
              </a:rPr>
              <a:t>кабык</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аркылуу</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кирип</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кетишине</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жардам</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беришет</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Мисалы</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алмуруттун</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медяницасы</a:t>
            </a:r>
            <a:r>
              <a:rPr lang="ru-RU" sz="2900" dirty="0" smtClean="0">
                <a:solidFill>
                  <a:schemeClr val="tx1"/>
                </a:solidFill>
                <a:latin typeface="Times New Roman" panose="02020603050405020304" pitchFamily="18" charset="0"/>
                <a:cs typeface="Times New Roman" panose="02020603050405020304" pitchFamily="18" charset="0"/>
              </a:rPr>
              <a:t> апрель </a:t>
            </a:r>
            <a:r>
              <a:rPr lang="ru-RU" sz="2900" dirty="0" err="1" smtClean="0">
                <a:solidFill>
                  <a:schemeClr val="tx1"/>
                </a:solidFill>
                <a:latin typeface="Times New Roman" panose="02020603050405020304" pitchFamily="18" charset="0"/>
                <a:cs typeface="Times New Roman" panose="02020603050405020304" pitchFamily="18" charset="0"/>
              </a:rPr>
              <a:t>айынан</a:t>
            </a:r>
            <a:r>
              <a:rPr lang="ru-RU" sz="2900" dirty="0" smtClean="0">
                <a:solidFill>
                  <a:schemeClr val="tx1"/>
                </a:solidFill>
                <a:latin typeface="Times New Roman" panose="02020603050405020304" pitchFamily="18" charset="0"/>
                <a:cs typeface="Times New Roman" panose="02020603050405020304" pitchFamily="18" charset="0"/>
              </a:rPr>
              <a:t> октябрь </a:t>
            </a:r>
            <a:r>
              <a:rPr lang="ru-RU" sz="2900" dirty="0" err="1" smtClean="0">
                <a:solidFill>
                  <a:schemeClr val="tx1"/>
                </a:solidFill>
                <a:latin typeface="Times New Roman" panose="02020603050405020304" pitchFamily="18" charset="0"/>
                <a:cs typeface="Times New Roman" panose="02020603050405020304" pitchFamily="18" charset="0"/>
              </a:rPr>
              <a:t>айына</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чейин</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алмуртка</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гана</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зыян</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келтирет</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Жаш</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жалбырактар</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менен</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бутактардын</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ширесин</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өзүнүн</a:t>
            </a:r>
            <a:r>
              <a:rPr lang="ru-RU" sz="2900" dirty="0" smtClean="0">
                <a:solidFill>
                  <a:schemeClr val="tx1"/>
                </a:solidFill>
                <a:latin typeface="Times New Roman" panose="02020603050405020304" pitchFamily="18" charset="0"/>
                <a:cs typeface="Times New Roman" panose="02020603050405020304" pitchFamily="18" charset="0"/>
              </a:rPr>
              <a:t> хоботу </a:t>
            </a:r>
            <a:r>
              <a:rPr lang="ru-RU" sz="2900" dirty="0" err="1" smtClean="0">
                <a:solidFill>
                  <a:schemeClr val="tx1"/>
                </a:solidFill>
                <a:latin typeface="Times New Roman" panose="02020603050405020304" pitchFamily="18" charset="0"/>
                <a:cs typeface="Times New Roman" panose="02020603050405020304" pitchFamily="18" charset="0"/>
              </a:rPr>
              <a:t>менен</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соруп</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көп</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өлчөмдө</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жабышчаак</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канттуу</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суюктукту</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бөлүп</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чыгарат</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Жалбырактын</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эпидермисин</a:t>
            </a:r>
            <a:r>
              <a:rPr lang="ru-RU" sz="2900" dirty="0" smtClean="0">
                <a:solidFill>
                  <a:schemeClr val="tx1"/>
                </a:solidFill>
                <a:latin typeface="Times New Roman" panose="02020603050405020304" pitchFamily="18" charset="0"/>
                <a:cs typeface="Times New Roman" panose="02020603050405020304" pitchFamily="18" charset="0"/>
              </a:rPr>
              <a:t> хоботу </a:t>
            </a:r>
            <a:r>
              <a:rPr lang="ru-RU" sz="2900" dirty="0" err="1" smtClean="0">
                <a:solidFill>
                  <a:schemeClr val="tx1"/>
                </a:solidFill>
                <a:latin typeface="Times New Roman" panose="02020603050405020304" pitchFamily="18" charset="0"/>
                <a:cs typeface="Times New Roman" panose="02020603050405020304" pitchFamily="18" charset="0"/>
              </a:rPr>
              <a:t>менен</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тешип</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жатканда</a:t>
            </a:r>
            <a:r>
              <a:rPr lang="ru-RU" sz="2900" dirty="0" smtClean="0">
                <a:solidFill>
                  <a:schemeClr val="tx1"/>
                </a:solidFill>
                <a:latin typeface="Times New Roman" panose="02020603050405020304" pitchFamily="18" charset="0"/>
                <a:cs typeface="Times New Roman" panose="02020603050405020304" pitchFamily="18" charset="0"/>
              </a:rPr>
              <a:t>, бактериалдык </a:t>
            </a:r>
            <a:r>
              <a:rPr lang="ru-RU" sz="2900" dirty="0" err="1" smtClean="0">
                <a:solidFill>
                  <a:schemeClr val="tx1"/>
                </a:solidFill>
                <a:latin typeface="Times New Roman" panose="02020603050405020304" pitchFamily="18" charset="0"/>
                <a:cs typeface="Times New Roman" panose="02020603050405020304" pitchFamily="18" charset="0"/>
              </a:rPr>
              <a:t>күйүк</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оорусунун</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бактерияларын</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жалбырактын</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ичине</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киргизет</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Таттуу</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ширеге</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келген</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кумурскалар</a:t>
            </a:r>
            <a:r>
              <a:rPr lang="ru-RU" sz="2900" dirty="0" smtClean="0">
                <a:solidFill>
                  <a:schemeClr val="tx1"/>
                </a:solidFill>
                <a:latin typeface="Times New Roman" panose="02020603050405020304" pitchFamily="18" charset="0"/>
                <a:cs typeface="Times New Roman" panose="02020603050405020304" pitchFamily="18" charset="0"/>
              </a:rPr>
              <a:t> да бактериалдык </a:t>
            </a:r>
            <a:r>
              <a:rPr lang="ru-RU" sz="2900" dirty="0" err="1" smtClean="0">
                <a:solidFill>
                  <a:schemeClr val="tx1"/>
                </a:solidFill>
                <a:latin typeface="Times New Roman" panose="02020603050405020304" pitchFamily="18" charset="0"/>
                <a:cs typeface="Times New Roman" panose="02020603050405020304" pitchFamily="18" charset="0"/>
              </a:rPr>
              <a:t>күйүк</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оорусун</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таратат</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Ошондуктан</a:t>
            </a:r>
            <a:r>
              <a:rPr lang="ru-RU" sz="2900" dirty="0" smtClean="0">
                <a:solidFill>
                  <a:schemeClr val="tx1"/>
                </a:solidFill>
                <a:latin typeface="Times New Roman" panose="02020603050405020304" pitchFamily="18" charset="0"/>
                <a:cs typeface="Times New Roman" panose="02020603050405020304" pitchFamily="18" charset="0"/>
              </a:rPr>
              <a:t> </a:t>
            </a:r>
            <a:r>
              <a:rPr lang="ky-KG" sz="2900" dirty="0" smtClean="0">
                <a:solidFill>
                  <a:schemeClr val="tx1"/>
                </a:solidFill>
                <a:latin typeface="Times New Roman" panose="02020603050405020304" pitchFamily="18" charset="0"/>
                <a:cs typeface="Times New Roman" panose="02020603050405020304" pitchFamily="18" charset="0"/>
              </a:rPr>
              <a:t>зыянкеч курт кумурскалар</a:t>
            </a:r>
            <a:r>
              <a:rPr lang="ru-RU" sz="2900" dirty="0" smtClean="0">
                <a:solidFill>
                  <a:schemeClr val="tx1"/>
                </a:solidFill>
                <a:latin typeface="Times New Roman" panose="02020603050405020304" pitchFamily="18" charset="0"/>
                <a:cs typeface="Times New Roman" panose="02020603050405020304" pitchFamily="18" charset="0"/>
              </a:rPr>
              <a:t> шиш </a:t>
            </a:r>
            <a:r>
              <a:rPr lang="ru-RU" sz="2900" dirty="0" err="1" smtClean="0">
                <a:solidFill>
                  <a:schemeClr val="tx1"/>
                </a:solidFill>
                <a:latin typeface="Times New Roman" panose="02020603050405020304" pitchFamily="18" charset="0"/>
                <a:cs typeface="Times New Roman" panose="02020603050405020304" pitchFamily="18" charset="0"/>
              </a:rPr>
              <a:t>тумшук</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коңузу</a:t>
            </a:r>
            <a:r>
              <a:rPr lang="ru-RU" sz="2900" dirty="0" smtClean="0">
                <a:solidFill>
                  <a:schemeClr val="tx1"/>
                </a:solidFill>
                <a:latin typeface="Times New Roman" panose="02020603050405020304" pitchFamily="18" charset="0"/>
                <a:cs typeface="Times New Roman" panose="02020603050405020304" pitchFamily="18" charset="0"/>
              </a:rPr>
              <a:t> (долгоносик), </a:t>
            </a:r>
            <a:r>
              <a:rPr lang="ru-RU" sz="2900" dirty="0" err="1" smtClean="0">
                <a:solidFill>
                  <a:schemeClr val="tx1"/>
                </a:solidFill>
                <a:latin typeface="Times New Roman" panose="02020603050405020304" pitchFamily="18" charset="0"/>
                <a:cs typeface="Times New Roman" panose="02020603050405020304" pitchFamily="18" charset="0"/>
              </a:rPr>
              <a:t>биттер</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кумурскалар</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щитовкалар</a:t>
            </a:r>
            <a:r>
              <a:rPr lang="ru-RU" sz="2900" dirty="0" smtClean="0">
                <a:solidFill>
                  <a:schemeClr val="tx1"/>
                </a:solidFill>
                <a:latin typeface="Times New Roman" panose="02020603050405020304" pitchFamily="18" charset="0"/>
                <a:cs typeface="Times New Roman" panose="02020603050405020304" pitchFamily="18" charset="0"/>
              </a:rPr>
              <a:t>, алма </a:t>
            </a:r>
            <a:r>
              <a:rPr lang="ru-RU" sz="2900" dirty="0" err="1" smtClean="0">
                <a:solidFill>
                  <a:schemeClr val="tx1"/>
                </a:solidFill>
                <a:latin typeface="Times New Roman" panose="02020603050405020304" pitchFamily="18" charset="0"/>
                <a:cs typeface="Times New Roman" panose="02020603050405020304" pitchFamily="18" charset="0"/>
              </a:rPr>
              <a:t>жегич</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курттары</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ж.б</a:t>
            </a:r>
            <a:r>
              <a:rPr lang="ru-RU" sz="2900" dirty="0" smtClean="0">
                <a:solidFill>
                  <a:schemeClr val="tx1"/>
                </a:solidFill>
                <a:latin typeface="Times New Roman" panose="02020603050405020304" pitchFamily="18" charset="0"/>
                <a:cs typeface="Times New Roman" panose="02020603050405020304" pitchFamily="18" charset="0"/>
              </a:rPr>
              <a:t>. каршы  </a:t>
            </a:r>
            <a:r>
              <a:rPr lang="ru-RU" sz="2900" dirty="0" err="1" smtClean="0">
                <a:solidFill>
                  <a:schemeClr val="tx1"/>
                </a:solidFill>
                <a:latin typeface="Times New Roman" panose="02020603050405020304" pitchFamily="18" charset="0"/>
                <a:cs typeface="Times New Roman" panose="02020603050405020304" pitchFamily="18" charset="0"/>
              </a:rPr>
              <a:t>өз</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err="1" smtClean="0">
                <a:solidFill>
                  <a:schemeClr val="tx1"/>
                </a:solidFill>
                <a:latin typeface="Times New Roman" panose="02020603050405020304" pitchFamily="18" charset="0"/>
                <a:cs typeface="Times New Roman" panose="02020603050405020304" pitchFamily="18" charset="0"/>
              </a:rPr>
              <a:t>убагында</a:t>
            </a:r>
            <a:r>
              <a:rPr lang="ru-RU" sz="2900" dirty="0" smtClean="0">
                <a:solidFill>
                  <a:schemeClr val="tx1"/>
                </a:solidFill>
                <a:latin typeface="Times New Roman" panose="02020603050405020304" pitchFamily="18" charset="0"/>
                <a:cs typeface="Times New Roman" panose="02020603050405020304" pitchFamily="18" charset="0"/>
              </a:rPr>
              <a:t> күрөшүү </a:t>
            </a:r>
            <a:r>
              <a:rPr lang="ru-RU" sz="2900" dirty="0" err="1" smtClean="0">
                <a:solidFill>
                  <a:schemeClr val="tx1"/>
                </a:solidFill>
                <a:latin typeface="Times New Roman" panose="02020603050405020304" pitchFamily="18" charset="0"/>
                <a:cs typeface="Times New Roman" panose="02020603050405020304" pitchFamily="18" charset="0"/>
              </a:rPr>
              <a:t>сунушталат</a:t>
            </a:r>
            <a:r>
              <a:rPr lang="ru-RU" sz="2900" dirty="0" smtClean="0">
                <a:solidFill>
                  <a:schemeClr val="tx1"/>
                </a:solidFill>
                <a:latin typeface="Times New Roman" panose="02020603050405020304" pitchFamily="18" charset="0"/>
                <a:cs typeface="Times New Roman" panose="02020603050405020304" pitchFamily="18" charset="0"/>
              </a:rPr>
              <a:t>.</a:t>
            </a:r>
          </a:p>
          <a:p>
            <a:r>
              <a:rPr lang="ru-RU" sz="2900" dirty="0" err="1" smtClean="0">
                <a:solidFill>
                  <a:schemeClr val="tx1"/>
                </a:solidFill>
                <a:latin typeface="Times New Roman" panose="02020603050405020304" pitchFamily="18" charset="0"/>
                <a:cs typeface="Times New Roman" panose="02020603050405020304" pitchFamily="18" charset="0"/>
              </a:rPr>
              <a:t>Зянкечтерге</a:t>
            </a:r>
            <a:r>
              <a:rPr lang="ru-RU" sz="2900" dirty="0" smtClean="0">
                <a:solidFill>
                  <a:schemeClr val="tx1"/>
                </a:solidFill>
                <a:latin typeface="Times New Roman" panose="02020603050405020304" pitchFamily="18" charset="0"/>
                <a:cs typeface="Times New Roman" panose="02020603050405020304" pitchFamily="18" charset="0"/>
              </a:rPr>
              <a:t> </a:t>
            </a:r>
            <a:r>
              <a:rPr lang="ru-RU" sz="2900" dirty="0">
                <a:solidFill>
                  <a:schemeClr val="tx1"/>
                </a:solidFill>
                <a:latin typeface="Times New Roman" panose="02020603050405020304" pitchFamily="18" charset="0"/>
                <a:cs typeface="Times New Roman" panose="02020603050405020304" pitchFamily="18" charset="0"/>
              </a:rPr>
              <a:t>каршы </a:t>
            </a:r>
            <a:r>
              <a:rPr lang="ru-RU" sz="2900" dirty="0" err="1">
                <a:solidFill>
                  <a:schemeClr val="tx1"/>
                </a:solidFill>
                <a:latin typeface="Times New Roman" panose="02020603050405020304" pitchFamily="18" charset="0"/>
                <a:cs typeface="Times New Roman" panose="02020603050405020304" pitchFamily="18" charset="0"/>
              </a:rPr>
              <a:t>колдонулган</a:t>
            </a:r>
            <a:r>
              <a:rPr lang="ru-RU" sz="2900" dirty="0">
                <a:solidFill>
                  <a:schemeClr val="tx1"/>
                </a:solidFill>
                <a:latin typeface="Times New Roman" panose="02020603050405020304" pitchFamily="18" charset="0"/>
                <a:cs typeface="Times New Roman" panose="02020603050405020304" pitchFamily="18" charset="0"/>
              </a:rPr>
              <a:t> </a:t>
            </a:r>
            <a:r>
              <a:rPr lang="ru-RU" sz="2900" dirty="0" err="1">
                <a:solidFill>
                  <a:schemeClr val="tx1"/>
                </a:solidFill>
                <a:latin typeface="Times New Roman" panose="02020603050405020304" pitchFamily="18" charset="0"/>
                <a:cs typeface="Times New Roman" panose="02020603050405020304" pitchFamily="18" charset="0"/>
              </a:rPr>
              <a:t>препараттын</a:t>
            </a:r>
            <a:r>
              <a:rPr lang="ru-RU" sz="2900" dirty="0">
                <a:solidFill>
                  <a:schemeClr val="tx1"/>
                </a:solidFill>
                <a:latin typeface="Times New Roman" panose="02020603050405020304" pitchFamily="18" charset="0"/>
                <a:cs typeface="Times New Roman" panose="02020603050405020304" pitchFamily="18" charset="0"/>
              </a:rPr>
              <a:t> </a:t>
            </a:r>
            <a:r>
              <a:rPr lang="ru-RU" sz="2900" dirty="0" err="1">
                <a:solidFill>
                  <a:schemeClr val="tx1"/>
                </a:solidFill>
                <a:latin typeface="Times New Roman" panose="02020603050405020304" pitchFamily="18" charset="0"/>
                <a:cs typeface="Times New Roman" panose="02020603050405020304" pitchFamily="18" charset="0"/>
              </a:rPr>
              <a:t>эритмесине</a:t>
            </a:r>
            <a:r>
              <a:rPr lang="ru-RU" sz="2900" dirty="0">
                <a:solidFill>
                  <a:schemeClr val="tx1"/>
                </a:solidFill>
                <a:latin typeface="Times New Roman" panose="02020603050405020304" pitchFamily="18" charset="0"/>
                <a:cs typeface="Times New Roman" panose="02020603050405020304" pitchFamily="18" charset="0"/>
              </a:rPr>
              <a:t>  дал </a:t>
            </a:r>
            <a:r>
              <a:rPr lang="ru-RU" sz="2900" dirty="0" err="1">
                <a:solidFill>
                  <a:schemeClr val="tx1"/>
                </a:solidFill>
                <a:latin typeface="Times New Roman" panose="02020603050405020304" pitchFamily="18" charset="0"/>
                <a:cs typeface="Times New Roman" panose="02020603050405020304" pitchFamily="18" charset="0"/>
              </a:rPr>
              <a:t>келүүсүн</a:t>
            </a:r>
            <a:r>
              <a:rPr lang="ru-RU" sz="2900" dirty="0">
                <a:solidFill>
                  <a:schemeClr val="tx1"/>
                </a:solidFill>
                <a:latin typeface="Times New Roman" panose="02020603050405020304" pitchFamily="18" charset="0"/>
                <a:cs typeface="Times New Roman" panose="02020603050405020304" pitchFamily="18" charset="0"/>
              </a:rPr>
              <a:t> </a:t>
            </a:r>
            <a:r>
              <a:rPr lang="ru-RU" sz="2900" dirty="0" err="1">
                <a:solidFill>
                  <a:schemeClr val="tx1"/>
                </a:solidFill>
                <a:latin typeface="Times New Roman" panose="02020603050405020304" pitchFamily="18" charset="0"/>
                <a:cs typeface="Times New Roman" panose="02020603050405020304" pitchFamily="18" charset="0"/>
              </a:rPr>
              <a:t>эске</a:t>
            </a:r>
            <a:r>
              <a:rPr lang="ru-RU" sz="2900" dirty="0">
                <a:solidFill>
                  <a:schemeClr val="tx1"/>
                </a:solidFill>
                <a:latin typeface="Times New Roman" panose="02020603050405020304" pitchFamily="18" charset="0"/>
                <a:cs typeface="Times New Roman" panose="02020603050405020304" pitchFamily="18" charset="0"/>
              </a:rPr>
              <a:t> </a:t>
            </a:r>
            <a:r>
              <a:rPr lang="ru-RU" sz="2900" dirty="0" err="1">
                <a:solidFill>
                  <a:schemeClr val="tx1"/>
                </a:solidFill>
                <a:latin typeface="Times New Roman" panose="02020603050405020304" pitchFamily="18" charset="0"/>
                <a:cs typeface="Times New Roman" panose="02020603050405020304" pitchFamily="18" charset="0"/>
              </a:rPr>
              <a:t>алуу</a:t>
            </a:r>
            <a:r>
              <a:rPr lang="ru-RU" sz="2900" dirty="0">
                <a:solidFill>
                  <a:schemeClr val="tx1"/>
                </a:solidFill>
                <a:latin typeface="Times New Roman" panose="02020603050405020304" pitchFamily="18" charset="0"/>
                <a:cs typeface="Times New Roman" panose="02020603050405020304" pitchFamily="18" charset="0"/>
              </a:rPr>
              <a:t> </a:t>
            </a:r>
            <a:r>
              <a:rPr lang="ru-RU" sz="2900" dirty="0" err="1">
                <a:solidFill>
                  <a:schemeClr val="tx1"/>
                </a:solidFill>
                <a:latin typeface="Times New Roman" panose="02020603050405020304" pitchFamily="18" charset="0"/>
                <a:cs typeface="Times New Roman" panose="02020603050405020304" pitchFamily="18" charset="0"/>
              </a:rPr>
              <a:t>менен</a:t>
            </a:r>
            <a:r>
              <a:rPr lang="ru-RU" sz="2900" dirty="0">
                <a:solidFill>
                  <a:schemeClr val="tx1"/>
                </a:solidFill>
                <a:latin typeface="Times New Roman" panose="02020603050405020304" pitchFamily="18" charset="0"/>
                <a:cs typeface="Times New Roman" panose="02020603050405020304" pitchFamily="18" charset="0"/>
              </a:rPr>
              <a:t> бактериалдык  күйүккө каршы </a:t>
            </a:r>
            <a:r>
              <a:rPr lang="ru-RU" sz="2900" dirty="0" err="1">
                <a:solidFill>
                  <a:schemeClr val="tx1"/>
                </a:solidFill>
                <a:latin typeface="Times New Roman" panose="02020603050405020304" pitchFamily="18" charset="0"/>
                <a:cs typeface="Times New Roman" panose="02020603050405020304" pitchFamily="18" charset="0"/>
              </a:rPr>
              <a:t>чачылуучу</a:t>
            </a:r>
            <a:r>
              <a:rPr lang="ru-RU" sz="2900" dirty="0">
                <a:solidFill>
                  <a:schemeClr val="tx1"/>
                </a:solidFill>
                <a:latin typeface="Times New Roman" panose="02020603050405020304" pitchFamily="18" charset="0"/>
                <a:cs typeface="Times New Roman" panose="02020603050405020304" pitchFamily="18" charset="0"/>
              </a:rPr>
              <a:t> </a:t>
            </a:r>
            <a:r>
              <a:rPr lang="ru-RU" sz="2900" dirty="0" err="1">
                <a:solidFill>
                  <a:schemeClr val="tx1"/>
                </a:solidFill>
                <a:latin typeface="Times New Roman" panose="02020603050405020304" pitchFamily="18" charset="0"/>
                <a:cs typeface="Times New Roman" panose="02020603050405020304" pitchFamily="18" charset="0"/>
              </a:rPr>
              <a:t>препаратты</a:t>
            </a:r>
            <a:r>
              <a:rPr lang="ru-RU" sz="2900" dirty="0">
                <a:solidFill>
                  <a:schemeClr val="tx1"/>
                </a:solidFill>
                <a:latin typeface="Times New Roman" panose="02020603050405020304" pitchFamily="18" charset="0"/>
                <a:cs typeface="Times New Roman" panose="02020603050405020304" pitchFamily="18" charset="0"/>
              </a:rPr>
              <a:t> </a:t>
            </a:r>
            <a:r>
              <a:rPr lang="ru-RU" sz="2900" dirty="0" err="1">
                <a:solidFill>
                  <a:schemeClr val="tx1"/>
                </a:solidFill>
                <a:latin typeface="Times New Roman" panose="02020603050405020304" pitchFamily="18" charset="0"/>
                <a:cs typeface="Times New Roman" panose="02020603050405020304" pitchFamily="18" charset="0"/>
              </a:rPr>
              <a:t>кошуп</a:t>
            </a:r>
            <a:r>
              <a:rPr lang="ru-RU" sz="2900" dirty="0">
                <a:solidFill>
                  <a:schemeClr val="tx1"/>
                </a:solidFill>
                <a:latin typeface="Times New Roman" panose="02020603050405020304" pitchFamily="18" charset="0"/>
                <a:cs typeface="Times New Roman" panose="02020603050405020304" pitchFamily="18" charset="0"/>
              </a:rPr>
              <a:t> </a:t>
            </a:r>
            <a:r>
              <a:rPr lang="ru-RU" sz="2900" dirty="0" err="1">
                <a:solidFill>
                  <a:schemeClr val="tx1"/>
                </a:solidFill>
                <a:latin typeface="Times New Roman" panose="02020603050405020304" pitchFamily="18" charset="0"/>
                <a:cs typeface="Times New Roman" panose="02020603050405020304" pitchFamily="18" charset="0"/>
              </a:rPr>
              <a:t>чачуу</a:t>
            </a:r>
            <a:r>
              <a:rPr lang="ru-RU" sz="2900" dirty="0">
                <a:solidFill>
                  <a:schemeClr val="tx1"/>
                </a:solidFill>
                <a:latin typeface="Times New Roman" panose="02020603050405020304" pitchFamily="18" charset="0"/>
                <a:cs typeface="Times New Roman" panose="02020603050405020304" pitchFamily="18" charset="0"/>
              </a:rPr>
              <a:t> </a:t>
            </a:r>
            <a:r>
              <a:rPr lang="ru-RU" sz="2900" dirty="0" err="1">
                <a:solidFill>
                  <a:schemeClr val="tx1"/>
                </a:solidFill>
                <a:latin typeface="Times New Roman" panose="02020603050405020304" pitchFamily="18" charset="0"/>
                <a:cs typeface="Times New Roman" panose="02020603050405020304" pitchFamily="18" charset="0"/>
              </a:rPr>
              <a:t>сунушталат</a:t>
            </a:r>
            <a:r>
              <a:rPr lang="ru-RU" sz="2900" dirty="0" smtClean="0">
                <a:solidFill>
                  <a:schemeClr val="tx1"/>
                </a:solidFill>
                <a:latin typeface="Times New Roman" panose="02020603050405020304" pitchFamily="18" charset="0"/>
                <a:cs typeface="Times New Roman" panose="02020603050405020304" pitchFamily="18" charset="0"/>
              </a:rPr>
              <a:t>. </a:t>
            </a:r>
            <a:endParaRPr lang="ru-RU" sz="2900" dirty="0">
              <a:solidFill>
                <a:srgbClr val="FF0000"/>
              </a:solidFill>
              <a:latin typeface="Times New Roman" panose="02020603050405020304" pitchFamily="18" charset="0"/>
              <a:cs typeface="Times New Roman" panose="02020603050405020304" pitchFamily="18" charset="0"/>
            </a:endParaRPr>
          </a:p>
          <a:p>
            <a:endParaRPr lang="ru-RU" sz="2900" dirty="0" smtClean="0">
              <a:solidFill>
                <a:srgbClr val="FF0000"/>
              </a:solidFill>
              <a:latin typeface="Times New Roman" panose="02020603050405020304" pitchFamily="18" charset="0"/>
              <a:cs typeface="Times New Roman" panose="02020603050405020304" pitchFamily="18" charset="0"/>
            </a:endParaRPr>
          </a:p>
          <a:p>
            <a:endParaRPr lang="ru-RU"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18165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332656"/>
            <a:ext cx="7632849" cy="864096"/>
          </a:xfrm>
        </p:spPr>
        <p:txBody>
          <a:bodyPr>
            <a:noAutofit/>
          </a:bodyPr>
          <a:lstStyle/>
          <a:p>
            <a:pPr algn="ctr"/>
            <a:r>
              <a:rPr lang="ky-KG" sz="2800" dirty="0">
                <a:solidFill>
                  <a:schemeClr val="tx1"/>
                </a:solidFill>
                <a:latin typeface="Times New Roman" panose="02020603050405020304" pitchFamily="18" charset="0"/>
                <a:cs typeface="Times New Roman" panose="02020603050405020304" pitchFamily="18" charset="0"/>
              </a:rPr>
              <a:t>Зыянкеч курт кумурскалар пайда болгон учурда</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бактериалдык</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күйүккө</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каршы</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күрөшүү</a:t>
            </a:r>
            <a:r>
              <a:rPr lang="ky-KG" sz="2800" dirty="0">
                <a:solidFill>
                  <a:schemeClr val="tx1"/>
                </a:solidFill>
                <a:latin typeface="Times New Roman" panose="02020603050405020304" pitchFamily="18" charset="0"/>
                <a:cs typeface="Times New Roman" panose="02020603050405020304" pitchFamily="18" charset="0"/>
              </a:rPr>
              <a:t> </a:t>
            </a:r>
            <a:endParaRPr lang="ky-KG" sz="2800" dirty="0"/>
          </a:p>
        </p:txBody>
      </p:sp>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4078995"/>
            <a:ext cx="3161928" cy="2111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625416" y="6175405"/>
            <a:ext cx="3161928" cy="400110"/>
          </a:xfrm>
          <a:prstGeom prst="rect">
            <a:avLst/>
          </a:prstGeom>
          <a:noFill/>
        </p:spPr>
        <p:txBody>
          <a:bodyPr wrap="square" rtlCol="0">
            <a:spAutoFit/>
          </a:bodyPr>
          <a:lstStyle/>
          <a:p>
            <a:pPr algn="ctr"/>
            <a:r>
              <a:rPr lang="ru-RU" sz="2000" dirty="0" err="1" smtClean="0">
                <a:latin typeface="Times New Roman" panose="02020603050405020304" pitchFamily="18" charset="0"/>
                <a:cs typeface="Times New Roman" panose="02020603050405020304" pitchFamily="18" charset="0"/>
              </a:rPr>
              <a:t>былжырдуу</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пилильщик </a:t>
            </a:r>
            <a:endParaRPr lang="ky-KG" sz="2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436097" y="3460358"/>
            <a:ext cx="2844687" cy="400110"/>
          </a:xfrm>
          <a:prstGeom prst="rect">
            <a:avLst/>
          </a:prstGeom>
          <a:noFill/>
        </p:spPr>
        <p:txBody>
          <a:bodyPr wrap="square" rtlCol="0">
            <a:spAutoFit/>
          </a:bodyPr>
          <a:lstStyle/>
          <a:p>
            <a:pPr algn="ctr"/>
            <a:r>
              <a:rPr lang="ru-RU" sz="2000" dirty="0" smtClean="0">
                <a:latin typeface="Times New Roman" panose="02020603050405020304" pitchFamily="18" charset="0"/>
                <a:cs typeface="Times New Roman" panose="02020603050405020304" pitchFamily="18" charset="0"/>
              </a:rPr>
              <a:t>Биттер (тля)</a:t>
            </a:r>
            <a:endParaRPr lang="ky-KG" sz="2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547664" y="3371109"/>
            <a:ext cx="3312368" cy="707886"/>
          </a:xfrm>
          <a:prstGeom prst="rect">
            <a:avLst/>
          </a:prstGeom>
          <a:noFill/>
        </p:spPr>
        <p:txBody>
          <a:bodyPr wrap="square" rtlCol="0">
            <a:spAutoFit/>
          </a:bodyPr>
          <a:lstStyle/>
          <a:p>
            <a:pPr algn="ctr"/>
            <a:r>
              <a:rPr lang="ru-RU" sz="2000" dirty="0" smtClean="0">
                <a:latin typeface="Times New Roman" panose="02020603050405020304" pitchFamily="18" charset="0"/>
                <a:cs typeface="Times New Roman" panose="02020603050405020304" pitchFamily="18" charset="0"/>
              </a:rPr>
              <a:t>Алма к</a:t>
            </a:r>
            <a:r>
              <a:rPr lang="ky-KG" sz="2000" dirty="0">
                <a:latin typeface="Times New Roman" panose="02020603050405020304" pitchFamily="18" charset="0"/>
                <a:cs typeface="Times New Roman" panose="02020603050405020304" pitchFamily="18" charset="0"/>
              </a:rPr>
              <a:t>ү</a:t>
            </a:r>
            <a:r>
              <a:rPr lang="ru-RU" sz="2000" dirty="0" smtClean="0">
                <a:latin typeface="Times New Roman" panose="02020603050405020304" pitchFamily="18" charset="0"/>
                <a:cs typeface="Times New Roman" panose="02020603050405020304" pitchFamily="18" charset="0"/>
              </a:rPr>
              <a:t>б</a:t>
            </a:r>
            <a:r>
              <a:rPr lang="ky-KG" sz="2000" dirty="0">
                <a:latin typeface="Times New Roman" panose="02020603050405020304" pitchFamily="18" charset="0"/>
                <a:cs typeface="Times New Roman" panose="02020603050405020304" pitchFamily="18" charset="0"/>
              </a:rPr>
              <a:t>ө</a:t>
            </a:r>
            <a:r>
              <a:rPr lang="ru-RU" sz="2000" dirty="0" smtClean="0">
                <a:latin typeface="Times New Roman" panose="02020603050405020304" pitchFamily="18" charset="0"/>
                <a:cs typeface="Times New Roman" panose="02020603050405020304" pitchFamily="18" charset="0"/>
              </a:rPr>
              <a:t>с</a:t>
            </a:r>
            <a:r>
              <a:rPr lang="ky-KG" sz="2000" dirty="0">
                <a:latin typeface="Times New Roman" panose="02020603050405020304" pitchFamily="18" charset="0"/>
                <a:cs typeface="Times New Roman" panose="02020603050405020304" pitchFamily="18" charset="0"/>
              </a:rPr>
              <a:t>ү </a:t>
            </a:r>
            <a:endParaRPr lang="ky-KG" sz="2000" dirty="0" smtClean="0">
              <a:latin typeface="Times New Roman" panose="02020603050405020304" pitchFamily="18" charset="0"/>
              <a:cs typeface="Times New Roman" panose="02020603050405020304" pitchFamily="18" charset="0"/>
            </a:endParaRPr>
          </a:p>
          <a:p>
            <a:pPr algn="ctr"/>
            <a:r>
              <a:rPr lang="ru-RU" sz="2000" dirty="0" smtClean="0">
                <a:latin typeface="Times New Roman" panose="02020603050405020304" pitchFamily="18" charset="0"/>
                <a:cs typeface="Times New Roman" panose="02020603050405020304" pitchFamily="18" charset="0"/>
              </a:rPr>
              <a:t>(яблоневая мол) </a:t>
            </a:r>
            <a:endParaRPr lang="ky-KG" sz="20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3"/>
          <a:srcRect l="5452" r="2306"/>
          <a:stretch/>
        </p:blipFill>
        <p:spPr>
          <a:xfrm>
            <a:off x="5364088" y="1418474"/>
            <a:ext cx="2952329" cy="2091416"/>
          </a:xfrm>
          <a:prstGeom prst="rect">
            <a:avLst/>
          </a:prstGeom>
        </p:spPr>
      </p:pic>
      <p:pic>
        <p:nvPicPr>
          <p:cNvPr id="8" name="Рисунок 7"/>
          <p:cNvPicPr>
            <a:picLocks noChangeAspect="1"/>
          </p:cNvPicPr>
          <p:nvPr/>
        </p:nvPicPr>
        <p:blipFill>
          <a:blip r:embed="rId4"/>
          <a:stretch>
            <a:fillRect/>
          </a:stretch>
        </p:blipFill>
        <p:spPr>
          <a:xfrm>
            <a:off x="5471675" y="4033925"/>
            <a:ext cx="2880320" cy="2141480"/>
          </a:xfrm>
          <a:prstGeom prst="rect">
            <a:avLst/>
          </a:prstGeom>
        </p:spPr>
      </p:pic>
      <p:sp>
        <p:nvSpPr>
          <p:cNvPr id="9" name="TextBox 8"/>
          <p:cNvSpPr txBox="1"/>
          <p:nvPr/>
        </p:nvSpPr>
        <p:spPr>
          <a:xfrm>
            <a:off x="5796136" y="6175405"/>
            <a:ext cx="2520281" cy="646331"/>
          </a:xfrm>
          <a:prstGeom prst="rect">
            <a:avLst/>
          </a:prstGeom>
          <a:noFill/>
        </p:spPr>
        <p:txBody>
          <a:bodyPr wrap="square" rtlCol="0">
            <a:spAutoFit/>
          </a:bodyPr>
          <a:lstStyle/>
          <a:p>
            <a:r>
              <a:rPr lang="ky-KG" dirty="0" smtClean="0">
                <a:latin typeface="Times New Roman" panose="02020603050405020304" pitchFamily="18" charset="0"/>
                <a:cs typeface="Times New Roman" panose="02020603050405020304" pitchFamily="18" charset="0"/>
              </a:rPr>
              <a:t> шиш тумшук коңузу (долгоносик)</a:t>
            </a:r>
            <a:endParaRPr lang="ky-KG" dirty="0">
              <a:latin typeface="Times New Roman" panose="02020603050405020304" pitchFamily="18" charset="0"/>
              <a:cs typeface="Times New Roman" panose="02020603050405020304" pitchFamily="18" charset="0"/>
            </a:endParaRPr>
          </a:p>
        </p:txBody>
      </p:sp>
      <p:sp>
        <p:nvSpPr>
          <p:cNvPr id="7" name="Объект 6"/>
          <p:cNvSpPr>
            <a:spLocks noGrp="1"/>
          </p:cNvSpPr>
          <p:nvPr>
            <p:ph idx="1"/>
          </p:nvPr>
        </p:nvSpPr>
        <p:spPr>
          <a:xfrm>
            <a:off x="8488681" y="5805264"/>
            <a:ext cx="45719" cy="105958"/>
          </a:xfrm>
        </p:spPr>
        <p:txBody>
          <a:bodyPr>
            <a:normAutofit fontScale="25000" lnSpcReduction="20000"/>
          </a:bodyPr>
          <a:lstStyle/>
          <a:p>
            <a:endParaRPr lang="ky-KG"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3005" y="1431655"/>
            <a:ext cx="3206750" cy="203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412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332656"/>
            <a:ext cx="7632847" cy="1008112"/>
          </a:xfrm>
        </p:spPr>
        <p:txBody>
          <a:bodyPr>
            <a:normAutofit/>
          </a:bodyPr>
          <a:lstStyle/>
          <a:p>
            <a:pPr algn="ctr"/>
            <a:r>
              <a:rPr lang="ky-KG" sz="2800" dirty="0">
                <a:latin typeface="Times New Roman" panose="02020603050405020304" pitchFamily="18" charset="0"/>
                <a:cs typeface="Times New Roman" panose="02020603050405020304" pitchFamily="18" charset="0"/>
              </a:rPr>
              <a:t>Зыянкеч курт кумурскалар пайда болгон учурда</a:t>
            </a:r>
            <a:r>
              <a:rPr lang="ru-RU" sz="2800" dirty="0">
                <a:latin typeface="Times New Roman" panose="02020603050405020304" pitchFamily="18" charset="0"/>
                <a:cs typeface="Times New Roman" panose="02020603050405020304" pitchFamily="18" charset="0"/>
              </a:rPr>
              <a:t> бактериалдык күйүкк</a:t>
            </a:r>
            <a:r>
              <a:rPr lang="ru-RU" sz="2800" dirty="0">
                <a:solidFill>
                  <a:schemeClr val="tx1"/>
                </a:solidFill>
                <a:latin typeface="Times New Roman" panose="02020603050405020304" pitchFamily="18" charset="0"/>
                <a:cs typeface="Times New Roman" panose="02020603050405020304" pitchFamily="18" charset="0"/>
              </a:rPr>
              <a:t>ө</a:t>
            </a:r>
            <a:r>
              <a:rPr lang="ru-RU" sz="2800" dirty="0">
                <a:latin typeface="Times New Roman" panose="02020603050405020304" pitchFamily="18" charset="0"/>
                <a:cs typeface="Times New Roman" panose="02020603050405020304" pitchFamily="18" charset="0"/>
              </a:rPr>
              <a:t> каршы к</a:t>
            </a:r>
            <a:r>
              <a:rPr lang="ru-RU" sz="2800" dirty="0">
                <a:solidFill>
                  <a:schemeClr val="tx1"/>
                </a:solidFill>
                <a:latin typeface="Times New Roman" panose="02020603050405020304" pitchFamily="18" charset="0"/>
                <a:cs typeface="Times New Roman" panose="02020603050405020304" pitchFamily="18" charset="0"/>
              </a:rPr>
              <a:t>ү</a:t>
            </a:r>
            <a:r>
              <a:rPr lang="ru-RU" sz="2800" dirty="0">
                <a:latin typeface="Times New Roman" panose="02020603050405020304" pitchFamily="18" charset="0"/>
                <a:cs typeface="Times New Roman" panose="02020603050405020304" pitchFamily="18" charset="0"/>
              </a:rPr>
              <a:t>р</a:t>
            </a:r>
            <a:r>
              <a:rPr lang="ru-RU" sz="2800" dirty="0">
                <a:solidFill>
                  <a:schemeClr val="tx1"/>
                </a:solidFill>
                <a:latin typeface="Times New Roman" panose="02020603050405020304" pitchFamily="18" charset="0"/>
                <a:cs typeface="Times New Roman" panose="02020603050405020304" pitchFamily="18" charset="0"/>
              </a:rPr>
              <a:t>ө</a:t>
            </a:r>
            <a:r>
              <a:rPr lang="ru-RU" sz="2800" dirty="0">
                <a:latin typeface="Times New Roman" panose="02020603050405020304" pitchFamily="18" charset="0"/>
                <a:cs typeface="Times New Roman" panose="02020603050405020304" pitchFamily="18" charset="0"/>
              </a:rPr>
              <a:t>ш</a:t>
            </a:r>
            <a:r>
              <a:rPr lang="ru-RU" sz="2800" dirty="0">
                <a:solidFill>
                  <a:schemeClr val="tx1"/>
                </a:solidFill>
                <a:latin typeface="Times New Roman" panose="02020603050405020304" pitchFamily="18" charset="0"/>
                <a:cs typeface="Times New Roman" panose="02020603050405020304" pitchFamily="18" charset="0"/>
              </a:rPr>
              <a:t>үү</a:t>
            </a:r>
            <a:r>
              <a:rPr lang="ky-KG" sz="2800" dirty="0">
                <a:latin typeface="Times New Roman" panose="02020603050405020304" pitchFamily="18" charset="0"/>
                <a:cs typeface="Times New Roman" panose="02020603050405020304" pitchFamily="18" charset="0"/>
              </a:rPr>
              <a:t> </a:t>
            </a:r>
            <a:endParaRPr lang="ky-KG" sz="2800" dirty="0"/>
          </a:p>
        </p:txBody>
      </p:sp>
      <p:sp>
        <p:nvSpPr>
          <p:cNvPr id="3" name="Объект 2"/>
          <p:cNvSpPr>
            <a:spLocks noGrp="1"/>
          </p:cNvSpPr>
          <p:nvPr>
            <p:ph idx="1"/>
          </p:nvPr>
        </p:nvSpPr>
        <p:spPr>
          <a:xfrm>
            <a:off x="899592" y="1340768"/>
            <a:ext cx="8136903" cy="5400600"/>
          </a:xfrm>
        </p:spPr>
        <p:txBody>
          <a:bodyPr>
            <a:noAutofit/>
          </a:bodyPr>
          <a:lstStyle/>
          <a:p>
            <a:pPr>
              <a:spcBef>
                <a:spcPts val="0"/>
              </a:spcBef>
            </a:pPr>
            <a:r>
              <a:rPr lang="ky-KG" dirty="0" smtClean="0">
                <a:solidFill>
                  <a:schemeClr val="tx1"/>
                </a:solidFill>
                <a:latin typeface="Times New Roman" panose="02020603050405020304" pitchFamily="18" charset="0"/>
                <a:cs typeface="Times New Roman" panose="02020603050405020304" pitchFamily="18" charset="0"/>
              </a:rPr>
              <a:t>Гүлдөө аяктагандан кийин, дарылоонун мөөнөтү эң белгилүү зыянкечтердин фенологиясына, алма бакта – алма жегич куртуна туура келет.</a:t>
            </a:r>
          </a:p>
          <a:p>
            <a:pPr>
              <a:spcBef>
                <a:spcPts val="0"/>
              </a:spcBef>
            </a:pPr>
            <a:r>
              <a:rPr lang="ky-KG" dirty="0" smtClean="0">
                <a:solidFill>
                  <a:schemeClr val="tx1"/>
                </a:solidFill>
                <a:latin typeface="Times New Roman" panose="02020603050405020304" pitchFamily="18" charset="0"/>
                <a:cs typeface="Times New Roman" panose="02020603050405020304" pitchFamily="18" charset="0"/>
              </a:rPr>
              <a:t>Биринчи дарылоо алманын кечки сорттору гүлдөгөндөн эки жумадан кийин жүргүзүлөт. Бул учурда көпөлөктүн жумурткаларнан алма жегич курттары чыга баштайт. Чуй өрөөнүндө май айынын 15-20, Ош облусунда - май айынын биринчи декадасы, Ысык-Көл облусунда июнь айынын 15-20на туура келет.</a:t>
            </a:r>
          </a:p>
          <a:p>
            <a:pPr>
              <a:spcBef>
                <a:spcPts val="0"/>
              </a:spcBef>
            </a:pPr>
            <a:r>
              <a:rPr lang="ky-KG" dirty="0" smtClean="0">
                <a:solidFill>
                  <a:schemeClr val="tx1"/>
                </a:solidFill>
                <a:latin typeface="Times New Roman" panose="02020603050405020304" pitchFamily="18" charset="0"/>
                <a:cs typeface="Times New Roman" panose="02020603050405020304" pitchFamily="18" charset="0"/>
              </a:rPr>
              <a:t>Бул учурда, карбофос 30 г 30% эритмесин пайдалансаңыз болот, тамекинин жана эрмен чөпт</a:t>
            </a:r>
            <a:r>
              <a:rPr lang="ky-KG" dirty="0">
                <a:solidFill>
                  <a:schemeClr val="tx1"/>
                </a:solidFill>
                <a:latin typeface="Times New Roman" panose="02020603050405020304" pitchFamily="18" charset="0"/>
                <a:cs typeface="Times New Roman" panose="02020603050405020304" pitchFamily="18" charset="0"/>
              </a:rPr>
              <a:t>ү</a:t>
            </a:r>
            <a:r>
              <a:rPr lang="ky-KG" dirty="0" smtClean="0">
                <a:solidFill>
                  <a:schemeClr val="tx1"/>
                </a:solidFill>
                <a:latin typeface="Times New Roman" panose="02020603050405020304" pitchFamily="18" charset="0"/>
                <a:cs typeface="Times New Roman" panose="02020603050405020304" pitchFamily="18" charset="0"/>
              </a:rPr>
              <a:t>н (полын) кайнатмаларын чачуу керек. Мөмө-жемиш биттери менен парша оорулар болгон учурда, жумушчу эритмеге жези бар препаратарды кошуу керек. Ак кебер оорусуна каршы күкүрт препараттарын же 1° ИСО кошуу керек.</a:t>
            </a:r>
            <a:r>
              <a:rPr lang="ru-RU" dirty="0">
                <a:solidFill>
                  <a:schemeClr val="tx1"/>
                </a:solidFill>
                <a:latin typeface="Times New Roman" panose="02020603050405020304" pitchFamily="18" charset="0"/>
                <a:cs typeface="Times New Roman" panose="02020603050405020304" pitchFamily="18" charset="0"/>
              </a:rPr>
              <a:t> Б</a:t>
            </a:r>
            <a:r>
              <a:rPr lang="ru-RU" dirty="0" smtClean="0">
                <a:solidFill>
                  <a:schemeClr val="tx1"/>
                </a:solidFill>
                <a:latin typeface="Times New Roman" panose="02020603050405020304" pitchFamily="18" charset="0"/>
                <a:cs typeface="Times New Roman" panose="02020603050405020304" pitchFamily="18" charset="0"/>
              </a:rPr>
              <a:t>актериалдык </a:t>
            </a:r>
            <a:r>
              <a:rPr lang="ru-RU" dirty="0" err="1" smtClean="0">
                <a:solidFill>
                  <a:schemeClr val="tx1"/>
                </a:solidFill>
                <a:latin typeface="Times New Roman" panose="02020603050405020304" pitchFamily="18" charset="0"/>
                <a:cs typeface="Times New Roman" panose="02020603050405020304" pitchFamily="18" charset="0"/>
              </a:rPr>
              <a:t>күйүкт</a:t>
            </a:r>
            <a:r>
              <a:rPr lang="ru-RU" dirty="0" err="1">
                <a:solidFill>
                  <a:schemeClr val="tx1"/>
                </a:solidFill>
                <a:latin typeface="Times New Roman" panose="02020603050405020304" pitchFamily="18" charset="0"/>
                <a:cs typeface="Times New Roman" panose="02020603050405020304" pitchFamily="18" charset="0"/>
              </a:rPr>
              <a:t>ү</a:t>
            </a:r>
            <a:r>
              <a:rPr lang="ru-RU" dirty="0" err="1" smtClean="0">
                <a:solidFill>
                  <a:schemeClr val="tx1"/>
                </a:solidFill>
                <a:latin typeface="Times New Roman" panose="02020603050405020304" pitchFamily="18" charset="0"/>
                <a:cs typeface="Times New Roman" panose="02020603050405020304" pitchFamily="18" charset="0"/>
              </a:rPr>
              <a:t>н</a:t>
            </a:r>
            <a:r>
              <a:rPr lang="ru-RU" dirty="0" smtClean="0">
                <a:solidFill>
                  <a:schemeClr val="tx1"/>
                </a:solidFill>
                <a:latin typeface="Times New Roman" panose="02020603050405020304" pitchFamily="18" charset="0"/>
                <a:cs typeface="Times New Roman" panose="02020603050405020304" pitchFamily="18" charset="0"/>
              </a:rPr>
              <a:t> </a:t>
            </a:r>
            <a:r>
              <a:rPr lang="ru-RU" dirty="0" err="1" smtClean="0">
                <a:solidFill>
                  <a:schemeClr val="tx1"/>
                </a:solidFill>
                <a:latin typeface="Times New Roman" panose="02020603050405020304" pitchFamily="18" charset="0"/>
                <a:cs typeface="Times New Roman" panose="02020603050405020304" pitchFamily="18" charset="0"/>
              </a:rPr>
              <a:t>белгилери</a:t>
            </a:r>
            <a:r>
              <a:rPr lang="ru-RU" dirty="0" smtClean="0">
                <a:solidFill>
                  <a:schemeClr val="tx1"/>
                </a:solidFill>
                <a:latin typeface="Times New Roman" panose="02020603050405020304" pitchFamily="18" charset="0"/>
                <a:cs typeface="Times New Roman" panose="02020603050405020304" pitchFamily="18" charset="0"/>
              </a:rPr>
              <a:t> </a:t>
            </a:r>
            <a:r>
              <a:rPr lang="ru-RU" dirty="0" err="1" smtClean="0">
                <a:solidFill>
                  <a:schemeClr val="tx1"/>
                </a:solidFill>
                <a:latin typeface="Times New Roman" panose="02020603050405020304" pitchFamily="18" charset="0"/>
                <a:cs typeface="Times New Roman" panose="02020603050405020304" pitchFamily="18" charset="0"/>
              </a:rPr>
              <a:t>болсо</a:t>
            </a:r>
            <a:r>
              <a:rPr lang="ru-RU" dirty="0" smtClean="0">
                <a:solidFill>
                  <a:schemeClr val="tx1"/>
                </a:solidFill>
                <a:latin typeface="Times New Roman" panose="02020603050405020304" pitchFamily="18" charset="0"/>
                <a:cs typeface="Times New Roman" panose="02020603050405020304" pitchFamily="18" charset="0"/>
              </a:rPr>
              <a:t> </a:t>
            </a:r>
            <a:r>
              <a:rPr lang="ru-RU" dirty="0" err="1" smtClean="0">
                <a:solidFill>
                  <a:schemeClr val="tx1"/>
                </a:solidFill>
                <a:latin typeface="Times New Roman" panose="02020603050405020304" pitchFamily="18" charset="0"/>
                <a:cs typeface="Times New Roman" panose="02020603050405020304" pitchFamily="18" charset="0"/>
              </a:rPr>
              <a:t>эритмеге</a:t>
            </a:r>
            <a:r>
              <a:rPr lang="ru-RU" dirty="0" smtClean="0">
                <a:solidFill>
                  <a:schemeClr val="tx1"/>
                </a:solidFill>
                <a:latin typeface="Times New Roman" panose="02020603050405020304" pitchFamily="18" charset="0"/>
                <a:cs typeface="Times New Roman" panose="02020603050405020304" pitchFamily="18" charset="0"/>
              </a:rPr>
              <a:t> </a:t>
            </a:r>
            <a:r>
              <a:rPr lang="ky-KG" dirty="0" smtClean="0">
                <a:solidFill>
                  <a:schemeClr val="tx1"/>
                </a:solidFill>
                <a:latin typeface="Times New Roman" panose="02020603050405020304" pitchFamily="18" charset="0"/>
                <a:cs typeface="Times New Roman" panose="02020603050405020304" pitchFamily="18" charset="0"/>
              </a:rPr>
              <a:t>Жези </a:t>
            </a:r>
            <a:r>
              <a:rPr lang="ky-KG" dirty="0">
                <a:solidFill>
                  <a:schemeClr val="tx1"/>
                </a:solidFill>
                <a:latin typeface="Times New Roman" panose="02020603050405020304" pitchFamily="18" charset="0"/>
                <a:cs typeface="Times New Roman" panose="02020603050405020304" pitchFamily="18" charset="0"/>
              </a:rPr>
              <a:t>бар </a:t>
            </a:r>
            <a:r>
              <a:rPr lang="ky-KG" dirty="0" smtClean="0">
                <a:solidFill>
                  <a:schemeClr val="tx1"/>
                </a:solidFill>
                <a:latin typeface="Times New Roman" panose="02020603050405020304" pitchFamily="18" charset="0"/>
                <a:cs typeface="Times New Roman" panose="02020603050405020304" pitchFamily="18" charset="0"/>
              </a:rPr>
              <a:t>препаратарды, </a:t>
            </a:r>
            <a:r>
              <a:rPr lang="ru-RU" dirty="0" err="1" smtClean="0">
                <a:solidFill>
                  <a:schemeClr val="tx1"/>
                </a:solidFill>
                <a:latin typeface="Times New Roman" panose="02020603050405020304" pitchFamily="18" charset="0"/>
                <a:cs typeface="Times New Roman" panose="02020603050405020304" pitchFamily="18" charset="0"/>
              </a:rPr>
              <a:t>Фитолавин</a:t>
            </a:r>
            <a:r>
              <a:rPr lang="ru-RU" dirty="0" smtClean="0">
                <a:solidFill>
                  <a:schemeClr val="tx1"/>
                </a:solidFill>
                <a:latin typeface="Times New Roman" panose="02020603050405020304" pitchFamily="18" charset="0"/>
                <a:cs typeface="Times New Roman" panose="02020603050405020304" pitchFamily="18" charset="0"/>
              </a:rPr>
              <a:t> же </a:t>
            </a:r>
            <a:r>
              <a:rPr lang="ru-RU" dirty="0" err="1" smtClean="0">
                <a:solidFill>
                  <a:schemeClr val="tx1"/>
                </a:solidFill>
                <a:latin typeface="Times New Roman" panose="02020603050405020304" pitchFamily="18" charset="0"/>
                <a:cs typeface="Times New Roman" panose="02020603050405020304" pitchFamily="18" charset="0"/>
              </a:rPr>
              <a:t>Формайод</a:t>
            </a:r>
            <a:r>
              <a:rPr lang="ru-RU" dirty="0" smtClean="0">
                <a:solidFill>
                  <a:schemeClr val="tx1"/>
                </a:solidFill>
                <a:latin typeface="Times New Roman" panose="02020603050405020304" pitchFamily="18" charset="0"/>
                <a:cs typeface="Times New Roman" panose="02020603050405020304" pitchFamily="18" charset="0"/>
              </a:rPr>
              <a:t> </a:t>
            </a:r>
            <a:r>
              <a:rPr lang="ru-RU" dirty="0" err="1" smtClean="0">
                <a:solidFill>
                  <a:schemeClr val="tx1"/>
                </a:solidFill>
                <a:latin typeface="Times New Roman" panose="02020603050405020304" pitchFamily="18" charset="0"/>
                <a:cs typeface="Times New Roman" panose="02020603050405020304" pitchFamily="18" charset="0"/>
              </a:rPr>
              <a:t>ж.б</a:t>
            </a:r>
            <a:r>
              <a:rPr lang="ru-RU" dirty="0" smtClean="0">
                <a:solidFill>
                  <a:schemeClr val="tx1"/>
                </a:solidFill>
                <a:latin typeface="Times New Roman" panose="02020603050405020304" pitchFamily="18" charset="0"/>
                <a:cs typeface="Times New Roman" panose="02020603050405020304" pitchFamily="18" charset="0"/>
              </a:rPr>
              <a:t>. </a:t>
            </a:r>
            <a:r>
              <a:rPr lang="ru-RU" dirty="0" err="1" smtClean="0">
                <a:solidFill>
                  <a:schemeClr val="tx1"/>
                </a:solidFill>
                <a:latin typeface="Times New Roman" panose="02020603050405020304" pitchFamily="18" charset="0"/>
                <a:cs typeface="Times New Roman" panose="02020603050405020304" pitchFamily="18" charset="0"/>
              </a:rPr>
              <a:t>кошуп</a:t>
            </a:r>
            <a:r>
              <a:rPr lang="ru-RU" dirty="0" smtClean="0">
                <a:solidFill>
                  <a:schemeClr val="tx1"/>
                </a:solidFill>
                <a:latin typeface="Times New Roman" panose="02020603050405020304" pitchFamily="18" charset="0"/>
                <a:cs typeface="Times New Roman" panose="02020603050405020304" pitchFamily="18" charset="0"/>
              </a:rPr>
              <a:t> </a:t>
            </a:r>
            <a:r>
              <a:rPr lang="ru-RU" dirty="0" err="1" smtClean="0">
                <a:solidFill>
                  <a:schemeClr val="tx1"/>
                </a:solidFill>
                <a:latin typeface="Times New Roman" panose="02020603050405020304" pitchFamily="18" charset="0"/>
                <a:cs typeface="Times New Roman" panose="02020603050405020304" pitchFamily="18" charset="0"/>
              </a:rPr>
              <a:t>чачуу</a:t>
            </a:r>
            <a:r>
              <a:rPr lang="ru-RU" dirty="0" smtClean="0">
                <a:solidFill>
                  <a:schemeClr val="tx1"/>
                </a:solidFill>
                <a:latin typeface="Times New Roman" panose="02020603050405020304" pitchFamily="18" charset="0"/>
                <a:cs typeface="Times New Roman" panose="02020603050405020304" pitchFamily="18" charset="0"/>
              </a:rPr>
              <a:t> </a:t>
            </a:r>
            <a:r>
              <a:rPr lang="ru-RU" dirty="0" err="1" smtClean="0">
                <a:solidFill>
                  <a:schemeClr val="tx1"/>
                </a:solidFill>
                <a:latin typeface="Times New Roman" panose="02020603050405020304" pitchFamily="18" charset="0"/>
                <a:cs typeface="Times New Roman" panose="02020603050405020304" pitchFamily="18" charset="0"/>
              </a:rPr>
              <a:t>керек</a:t>
            </a:r>
            <a:r>
              <a:rPr lang="ru-RU" dirty="0" smtClean="0">
                <a:solidFill>
                  <a:schemeClr val="tx1"/>
                </a:solidFill>
                <a:latin typeface="Times New Roman" panose="02020603050405020304" pitchFamily="18" charset="0"/>
                <a:cs typeface="Times New Roman" panose="02020603050405020304" pitchFamily="18" charset="0"/>
              </a:rPr>
              <a:t>.</a:t>
            </a:r>
            <a:endParaRPr lang="ky-KG" dirty="0">
              <a:solidFill>
                <a:schemeClr val="tx1"/>
              </a:solidFill>
              <a:latin typeface="Times New Roman" panose="02020603050405020304" pitchFamily="18" charset="0"/>
              <a:cs typeface="Times New Roman" panose="02020603050405020304" pitchFamily="18" charset="0"/>
            </a:endParaRPr>
          </a:p>
          <a:p>
            <a:pPr>
              <a:spcBef>
                <a:spcPts val="0"/>
              </a:spcBef>
            </a:pPr>
            <a:r>
              <a:rPr lang="ky-KG" dirty="0">
                <a:solidFill>
                  <a:schemeClr val="tx1"/>
                </a:solidFill>
                <a:latin typeface="Times New Roman" panose="02020603050405020304" pitchFamily="18" charset="0"/>
                <a:cs typeface="Times New Roman" panose="02020603050405020304" pitchFamily="18" charset="0"/>
              </a:rPr>
              <a:t>Экинчи жолку чачуу биринчисинен 12-14 күндөн кийин жүргүзүлөт. </a:t>
            </a:r>
            <a:r>
              <a:rPr lang="ky-KG" dirty="0" smtClean="0">
                <a:solidFill>
                  <a:schemeClr val="tx1"/>
                </a:solidFill>
                <a:latin typeface="Times New Roman" panose="02020603050405020304" pitchFamily="18" charset="0"/>
                <a:cs typeface="Times New Roman" panose="02020603050405020304" pitchFamily="18" charset="0"/>
              </a:rPr>
              <a:t> Алма жегич куртунун эки-үч муунду жаратуучу зоналарда  дарылоо эрте </a:t>
            </a:r>
            <a:r>
              <a:rPr lang="ky-KG" dirty="0">
                <a:solidFill>
                  <a:schemeClr val="tx1"/>
                </a:solidFill>
                <a:latin typeface="Times New Roman" panose="02020603050405020304" pitchFamily="18" charset="0"/>
                <a:cs typeface="Times New Roman" panose="02020603050405020304" pitchFamily="18" charset="0"/>
              </a:rPr>
              <a:t>бышуучу сорттордо гана токтойт. </a:t>
            </a:r>
            <a:r>
              <a:rPr lang="ky-KG" dirty="0" smtClean="0">
                <a:solidFill>
                  <a:schemeClr val="tx1"/>
                </a:solidFill>
                <a:latin typeface="Times New Roman" panose="02020603050405020304" pitchFamily="18" charset="0"/>
                <a:cs typeface="Times New Roman" panose="02020603050405020304" pitchFamily="18" charset="0"/>
              </a:rPr>
              <a:t>Кеч кузгу сортторго дагы </a:t>
            </a:r>
            <a:r>
              <a:rPr lang="ky-KG" dirty="0">
                <a:solidFill>
                  <a:schemeClr val="tx1"/>
                </a:solidFill>
                <a:latin typeface="Times New Roman" panose="02020603050405020304" pitchFamily="18" charset="0"/>
                <a:cs typeface="Times New Roman" panose="02020603050405020304" pitchFamily="18" charset="0"/>
              </a:rPr>
              <a:t>эки жолудан кем эмес дарылоо жүргүзүү керек. Ушул мезгилдерде дендробациллин 20-30 г жана битоксибациллин - 20 г биологиялык продуктуларды колдонсоңуз </a:t>
            </a:r>
            <a:r>
              <a:rPr lang="ky-KG" dirty="0" smtClean="0">
                <a:solidFill>
                  <a:schemeClr val="tx1"/>
                </a:solidFill>
                <a:latin typeface="Times New Roman" panose="02020603050405020304" pitchFamily="18" charset="0"/>
                <a:cs typeface="Times New Roman" panose="02020603050405020304" pitchFamily="18" charset="0"/>
              </a:rPr>
              <a:t>болот.</a:t>
            </a:r>
            <a:endParaRPr lang="ru-RU" dirty="0" smtClean="0">
              <a:solidFill>
                <a:schemeClr val="tx1"/>
              </a:solidFill>
              <a:latin typeface="Times New Roman" panose="02020603050405020304" pitchFamily="18" charset="0"/>
              <a:cs typeface="Times New Roman" panose="02020603050405020304" pitchFamily="18" charset="0"/>
            </a:endParaRPr>
          </a:p>
          <a:p>
            <a:pPr>
              <a:spcBef>
                <a:spcPts val="0"/>
              </a:spcBef>
            </a:pPr>
            <a:endParaRPr lang="ky-KG"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335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404664"/>
            <a:ext cx="7560840" cy="864096"/>
          </a:xfrm>
        </p:spPr>
        <p:txBody>
          <a:bodyPr>
            <a:noAutofit/>
          </a:bodyPr>
          <a:lstStyle/>
          <a:p>
            <a:pPr algn="ctr"/>
            <a:r>
              <a:rPr lang="ky-KG" sz="2800" dirty="0">
                <a:latin typeface="Times New Roman" panose="02020603050405020304" pitchFamily="18" charset="0"/>
                <a:cs typeface="Times New Roman" panose="02020603050405020304" pitchFamily="18" charset="0"/>
              </a:rPr>
              <a:t>Козу карындык  оорулары пайда </a:t>
            </a:r>
            <a:r>
              <a:rPr lang="ky-KG" sz="2800" dirty="0" smtClean="0">
                <a:latin typeface="Times New Roman" panose="02020603050405020304" pitchFamily="18" charset="0"/>
                <a:cs typeface="Times New Roman" panose="02020603050405020304" pitchFamily="18" charset="0"/>
              </a:rPr>
              <a:t>болгондо</a:t>
            </a:r>
            <a:r>
              <a:rPr lang="ky-KG" sz="2800" dirty="0">
                <a:latin typeface="Times New Roman" panose="02020603050405020304" pitchFamily="18" charset="0"/>
                <a:cs typeface="Times New Roman" panose="02020603050405020304" pitchFamily="18" charset="0"/>
              </a:rPr>
              <a:t/>
            </a:r>
            <a:br>
              <a:rPr lang="ky-KG" sz="2800" dirty="0">
                <a:latin typeface="Times New Roman" panose="02020603050405020304" pitchFamily="18" charset="0"/>
                <a:cs typeface="Times New Roman" panose="02020603050405020304" pitchFamily="18" charset="0"/>
              </a:rPr>
            </a:br>
            <a:r>
              <a:rPr lang="ru-RU" sz="2800" dirty="0">
                <a:latin typeface="Times New Roman" panose="02020603050405020304" pitchFamily="18" charset="0"/>
                <a:cs typeface="Times New Roman" panose="02020603050405020304" pitchFamily="18" charset="0"/>
              </a:rPr>
              <a:t>бактериалдык күйүкк</a:t>
            </a:r>
            <a:r>
              <a:rPr lang="ru-RU" sz="2800" dirty="0">
                <a:solidFill>
                  <a:schemeClr val="tx1"/>
                </a:solidFill>
                <a:latin typeface="Times New Roman" panose="02020603050405020304" pitchFamily="18" charset="0"/>
                <a:cs typeface="Times New Roman" panose="02020603050405020304" pitchFamily="18" charset="0"/>
              </a:rPr>
              <a:t>ө</a:t>
            </a:r>
            <a:r>
              <a:rPr lang="ru-RU" sz="2800" dirty="0">
                <a:latin typeface="Times New Roman" panose="02020603050405020304" pitchFamily="18" charset="0"/>
                <a:cs typeface="Times New Roman" panose="02020603050405020304" pitchFamily="18" charset="0"/>
              </a:rPr>
              <a:t> каршы к</a:t>
            </a:r>
            <a:r>
              <a:rPr lang="ru-RU" sz="2800" dirty="0">
                <a:solidFill>
                  <a:schemeClr val="tx1"/>
                </a:solidFill>
                <a:latin typeface="Times New Roman" panose="02020603050405020304" pitchFamily="18" charset="0"/>
                <a:cs typeface="Times New Roman" panose="02020603050405020304" pitchFamily="18" charset="0"/>
              </a:rPr>
              <a:t>ү</a:t>
            </a:r>
            <a:r>
              <a:rPr lang="ru-RU" sz="2800" dirty="0">
                <a:latin typeface="Times New Roman" panose="02020603050405020304" pitchFamily="18" charset="0"/>
                <a:cs typeface="Times New Roman" panose="02020603050405020304" pitchFamily="18" charset="0"/>
              </a:rPr>
              <a:t>р</a:t>
            </a:r>
            <a:r>
              <a:rPr lang="ru-RU" sz="2800" dirty="0">
                <a:solidFill>
                  <a:schemeClr val="tx1"/>
                </a:solidFill>
                <a:latin typeface="Times New Roman" panose="02020603050405020304" pitchFamily="18" charset="0"/>
                <a:cs typeface="Times New Roman" panose="02020603050405020304" pitchFamily="18" charset="0"/>
              </a:rPr>
              <a:t>ө</a:t>
            </a:r>
            <a:r>
              <a:rPr lang="ru-RU" sz="2800" dirty="0">
                <a:latin typeface="Times New Roman" panose="02020603050405020304" pitchFamily="18" charset="0"/>
                <a:cs typeface="Times New Roman" panose="02020603050405020304" pitchFamily="18" charset="0"/>
              </a:rPr>
              <a:t>ш</a:t>
            </a:r>
            <a:r>
              <a:rPr lang="ru-RU" sz="2800" dirty="0">
                <a:solidFill>
                  <a:schemeClr val="tx1"/>
                </a:solidFill>
                <a:latin typeface="Times New Roman" panose="02020603050405020304" pitchFamily="18" charset="0"/>
                <a:cs typeface="Times New Roman" panose="02020603050405020304" pitchFamily="18" charset="0"/>
              </a:rPr>
              <a:t>үү</a:t>
            </a:r>
            <a:endParaRPr lang="ky-KG" sz="28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187624" y="1412776"/>
            <a:ext cx="7776864" cy="5184576"/>
          </a:xfrm>
        </p:spPr>
        <p:txBody>
          <a:bodyPr>
            <a:normAutofit/>
          </a:bodyPr>
          <a:lstStyle/>
          <a:p>
            <a:r>
              <a:rPr lang="ky-KG" sz="2000" dirty="0" smtClean="0">
                <a:solidFill>
                  <a:schemeClr val="tx1"/>
                </a:solidFill>
                <a:latin typeface="Times New Roman" panose="02020603050405020304" pitchFamily="18" charset="0"/>
                <a:cs typeface="Times New Roman" panose="02020603050405020304" pitchFamily="18" charset="0"/>
              </a:rPr>
              <a:t>Козу </a:t>
            </a:r>
            <a:r>
              <a:rPr lang="ky-KG" sz="2000" dirty="0">
                <a:solidFill>
                  <a:schemeClr val="tx1"/>
                </a:solidFill>
                <a:latin typeface="Times New Roman" panose="02020603050405020304" pitchFamily="18" charset="0"/>
                <a:cs typeface="Times New Roman" panose="02020603050405020304" pitchFamily="18" charset="0"/>
              </a:rPr>
              <a:t>карындык оорулар: парша, ак кебер, к</a:t>
            </a:r>
            <a:r>
              <a:rPr lang="ky-KG" sz="2000" dirty="0" smtClean="0">
                <a:solidFill>
                  <a:schemeClr val="tx1"/>
                </a:solidFill>
                <a:latin typeface="Times New Roman" panose="02020603050405020304" pitchFamily="18" charset="0"/>
                <a:cs typeface="Times New Roman" panose="02020603050405020304" pitchFamily="18" charset="0"/>
              </a:rPr>
              <a:t>оңур </a:t>
            </a:r>
            <a:r>
              <a:rPr lang="ky-KG" sz="2000" dirty="0">
                <a:solidFill>
                  <a:schemeClr val="tx1"/>
                </a:solidFill>
                <a:latin typeface="Times New Roman" panose="02020603050405020304" pitchFamily="18" charset="0"/>
                <a:cs typeface="Times New Roman" panose="02020603050405020304" pitchFamily="18" charset="0"/>
              </a:rPr>
              <a:t>тактар (бурая пятнистость), кара рак, монилиоз ж. б. пайда болгондо өсүмдүктөрдүн иммунитети төмөндөп, өсүмдүктөр алсырап, бактериялык күйүккө дароо кабылышат. Козу карындык  ооруларды эрте аныктоо жана дарылоо бактериалдык күйүктүн жугуусунун алдын алат. Кесилген жана түшкөн, жабыркаган жалбырактарды жана бутактарды чогултуп, </a:t>
            </a:r>
            <a:r>
              <a:rPr lang="ky-KG" sz="2000" dirty="0" smtClean="0">
                <a:solidFill>
                  <a:schemeClr val="tx1"/>
                </a:solidFill>
                <a:latin typeface="Times New Roman" panose="02020603050405020304" pitchFamily="18" charset="0"/>
                <a:cs typeface="Times New Roman" panose="02020603050405020304" pitchFamily="18" charset="0"/>
              </a:rPr>
              <a:t>бакчадан чыгарып </a:t>
            </a:r>
            <a:r>
              <a:rPr lang="ky-KG" sz="2000" dirty="0">
                <a:solidFill>
                  <a:schemeClr val="tx1"/>
                </a:solidFill>
                <a:latin typeface="Times New Roman" panose="02020603050405020304" pitchFamily="18" charset="0"/>
                <a:cs typeface="Times New Roman" panose="02020603050405020304" pitchFamily="18" charset="0"/>
              </a:rPr>
              <a:t>салуу керек. Бактериалдык күйүк  оорусу башка оорулар менен бирге, айрыкча парша </a:t>
            </a:r>
            <a:r>
              <a:rPr lang="ky-KG" sz="2000" dirty="0" smtClean="0">
                <a:solidFill>
                  <a:schemeClr val="tx1"/>
                </a:solidFill>
                <a:latin typeface="Times New Roman" panose="02020603050405020304" pitchFamily="18" charset="0"/>
                <a:cs typeface="Times New Roman" panose="02020603050405020304" pitchFamily="18" charset="0"/>
              </a:rPr>
              <a:t>оорусунун козу </a:t>
            </a:r>
            <a:r>
              <a:rPr lang="ky-KG" sz="2000" dirty="0">
                <a:solidFill>
                  <a:schemeClr val="tx1"/>
                </a:solidFill>
                <a:latin typeface="Times New Roman" panose="02020603050405020304" pitchFamily="18" charset="0"/>
                <a:cs typeface="Times New Roman" panose="02020603050405020304" pitchFamily="18" charset="0"/>
              </a:rPr>
              <a:t>карыны менен симбиздо болуп мөмөлүү бактарды каттуу жабыркатат. Козу карындык  ооруларга каршы чачуу жашыл конус фазасынан (бүчүрлөр өнүп учтанып калганда) башталат. Зарылчылык болсо жай мезгилинде даарынын тасир этүү мөөнөтүн эске алуу менен төмөндөгү препараттарды чачуу керек: Косайд 2000, (20күн) ХОМ, Абига-Пик, Скор (20 күн), Фитолавин, Фармойод (15күн).</a:t>
            </a:r>
            <a:endParaRPr lang="ru-RU" sz="2000" dirty="0">
              <a:solidFill>
                <a:schemeClr val="tx1"/>
              </a:solidFill>
              <a:latin typeface="Times New Roman" panose="02020603050405020304" pitchFamily="18" charset="0"/>
              <a:cs typeface="Times New Roman" panose="02020603050405020304" pitchFamily="18" charset="0"/>
            </a:endParaRPr>
          </a:p>
          <a:p>
            <a:endParaRPr lang="ky-KG" dirty="0">
              <a:solidFill>
                <a:schemeClr val="tx1"/>
              </a:solidFill>
            </a:endParaRPr>
          </a:p>
        </p:txBody>
      </p:sp>
    </p:spTree>
    <p:extLst>
      <p:ext uri="{BB962C8B-B14F-4D97-AF65-F5344CB8AC3E}">
        <p14:creationId xmlns:p14="http://schemas.microsoft.com/office/powerpoint/2010/main" val="38070242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ky-KG" sz="2800" dirty="0">
                <a:latin typeface="Times New Roman" panose="02020603050405020304" pitchFamily="18" charset="0"/>
                <a:cs typeface="Times New Roman" panose="02020603050405020304" pitchFamily="18" charset="0"/>
              </a:rPr>
              <a:t>Козу карындык  </a:t>
            </a:r>
            <a:r>
              <a:rPr lang="ky-KG" sz="2800" dirty="0" smtClean="0">
                <a:latin typeface="Times New Roman" panose="02020603050405020304" pitchFamily="18" charset="0"/>
                <a:cs typeface="Times New Roman" panose="02020603050405020304" pitchFamily="18" charset="0"/>
              </a:rPr>
              <a:t>оорулары</a:t>
            </a:r>
            <a:endParaRPr lang="ky-KG" sz="28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78878" y="4071675"/>
            <a:ext cx="3062077" cy="2296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Рисунок 6"/>
          <p:cNvPicPr>
            <a:picLocks noChangeAspect="1"/>
          </p:cNvPicPr>
          <p:nvPr/>
        </p:nvPicPr>
        <p:blipFill>
          <a:blip r:embed="rId3"/>
          <a:stretch>
            <a:fillRect/>
          </a:stretch>
        </p:blipFill>
        <p:spPr>
          <a:xfrm>
            <a:off x="2236495" y="1303984"/>
            <a:ext cx="3151498" cy="2352056"/>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1494" y="1303984"/>
            <a:ext cx="3002891" cy="2367581"/>
          </a:xfrm>
          <a:prstGeom prst="rect">
            <a:avLst/>
          </a:prstGeom>
        </p:spPr>
      </p:pic>
      <p:sp>
        <p:nvSpPr>
          <p:cNvPr id="5" name="TextBox 4"/>
          <p:cNvSpPr txBox="1"/>
          <p:nvPr/>
        </p:nvSpPr>
        <p:spPr>
          <a:xfrm>
            <a:off x="2987499" y="3671565"/>
            <a:ext cx="2088232" cy="400110"/>
          </a:xfrm>
          <a:prstGeom prst="rect">
            <a:avLst/>
          </a:prstGeom>
          <a:noFill/>
        </p:spPr>
        <p:txBody>
          <a:bodyPr wrap="square" rtlCol="0">
            <a:spAutoFit/>
          </a:bodyPr>
          <a:lstStyle/>
          <a:p>
            <a:pPr algn="ctr"/>
            <a:r>
              <a:rPr lang="ky-KG" dirty="0" smtClean="0"/>
              <a:t> </a:t>
            </a:r>
            <a:r>
              <a:rPr lang="ky-KG" sz="2000" dirty="0" smtClean="0">
                <a:latin typeface="Times New Roman" panose="02020603050405020304" pitchFamily="18" charset="0"/>
                <a:cs typeface="Times New Roman" panose="02020603050405020304" pitchFamily="18" charset="0"/>
              </a:rPr>
              <a:t>Ак кебер</a:t>
            </a:r>
            <a:endParaRPr lang="ky-KG" sz="20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383714" y="3676039"/>
            <a:ext cx="1788686" cy="400110"/>
          </a:xfrm>
          <a:prstGeom prst="rect">
            <a:avLst/>
          </a:prstGeom>
          <a:noFill/>
        </p:spPr>
        <p:txBody>
          <a:bodyPr wrap="square" rtlCol="0">
            <a:spAutoFit/>
          </a:bodyPr>
          <a:lstStyle/>
          <a:p>
            <a:pPr algn="ctr"/>
            <a:r>
              <a:rPr lang="ky-KG" dirty="0" smtClean="0">
                <a:latin typeface="Times New Roman" panose="02020603050405020304" pitchFamily="18" charset="0"/>
                <a:cs typeface="Times New Roman" panose="02020603050405020304" pitchFamily="18" charset="0"/>
              </a:rPr>
              <a:t> </a:t>
            </a:r>
            <a:r>
              <a:rPr lang="ky-KG" sz="2000" dirty="0">
                <a:latin typeface="Times New Roman" panose="02020603050405020304" pitchFamily="18" charset="0"/>
                <a:cs typeface="Times New Roman" panose="02020603050405020304" pitchFamily="18" charset="0"/>
              </a:rPr>
              <a:t>П</a:t>
            </a:r>
            <a:r>
              <a:rPr lang="ky-KG" sz="2000" dirty="0" smtClean="0">
                <a:latin typeface="Times New Roman" panose="02020603050405020304" pitchFamily="18" charset="0"/>
                <a:cs typeface="Times New Roman" panose="02020603050405020304" pitchFamily="18" charset="0"/>
              </a:rPr>
              <a:t>арша</a:t>
            </a:r>
            <a:endParaRPr lang="ky-KG" sz="2000" dirty="0">
              <a:latin typeface="Times New Roman" panose="02020603050405020304" pitchFamily="18" charset="0"/>
              <a:cs typeface="Times New Roman" panose="02020603050405020304" pitchFamily="18" charset="0"/>
            </a:endParaRPr>
          </a:p>
        </p:txBody>
      </p:sp>
      <p:sp>
        <p:nvSpPr>
          <p:cNvPr id="9" name="TextBox 8"/>
          <p:cNvSpPr txBox="1"/>
          <p:nvPr/>
        </p:nvSpPr>
        <p:spPr>
          <a:xfrm flipH="1">
            <a:off x="6012161" y="6340678"/>
            <a:ext cx="2782224" cy="400110"/>
          </a:xfrm>
          <a:prstGeom prst="rect">
            <a:avLst/>
          </a:prstGeom>
          <a:noFill/>
        </p:spPr>
        <p:txBody>
          <a:bodyPr wrap="square" rtlCol="0">
            <a:spAutoFit/>
          </a:bodyPr>
          <a:lstStyle/>
          <a:p>
            <a:pPr algn="ctr"/>
            <a:r>
              <a:rPr lang="ky-KG" sz="2000" dirty="0" smtClean="0">
                <a:latin typeface="Times New Roman" panose="02020603050405020304" pitchFamily="18" charset="0"/>
                <a:cs typeface="Times New Roman" panose="02020603050405020304" pitchFamily="18" charset="0"/>
              </a:rPr>
              <a:t>Ко</a:t>
            </a:r>
            <a:r>
              <a:rPr lang="ky-KG" sz="2000" dirty="0">
                <a:latin typeface="Times New Roman" panose="02020603050405020304" pitchFamily="18" charset="0"/>
                <a:cs typeface="Times New Roman" panose="02020603050405020304" pitchFamily="18" charset="0"/>
              </a:rPr>
              <a:t>ң</a:t>
            </a:r>
            <a:r>
              <a:rPr lang="ky-KG" sz="2000" dirty="0" smtClean="0">
                <a:latin typeface="Times New Roman" panose="02020603050405020304" pitchFamily="18" charset="0"/>
                <a:cs typeface="Times New Roman" panose="02020603050405020304" pitchFamily="18" charset="0"/>
              </a:rPr>
              <a:t>ур тактар</a:t>
            </a:r>
            <a:endParaRPr lang="ky-KG" sz="20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16546"/>
          <a:stretch/>
        </p:blipFill>
        <p:spPr bwMode="auto">
          <a:xfrm>
            <a:off x="2236495" y="4071675"/>
            <a:ext cx="3151498" cy="2288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2236496" y="6340678"/>
            <a:ext cx="3151498" cy="369332"/>
          </a:xfrm>
          <a:prstGeom prst="rect">
            <a:avLst/>
          </a:prstGeom>
          <a:noFill/>
        </p:spPr>
        <p:txBody>
          <a:bodyPr wrap="square" rtlCol="0">
            <a:spAutoFit/>
          </a:bodyPr>
          <a:lstStyle/>
          <a:p>
            <a:pPr algn="ctr"/>
            <a:r>
              <a:rPr lang="ky-KG" dirty="0" smtClean="0">
                <a:latin typeface="Times New Roman" panose="02020603050405020304" pitchFamily="18" charset="0"/>
                <a:cs typeface="Times New Roman" panose="02020603050405020304" pitchFamily="18" charset="0"/>
              </a:rPr>
              <a:t>Алма чириги (</a:t>
            </a:r>
            <a:r>
              <a:rPr lang="ru-RU" dirty="0" err="1">
                <a:latin typeface="Times New Roman" panose="02020603050405020304" pitchFamily="18" charset="0"/>
                <a:cs typeface="Times New Roman" panose="02020603050405020304" pitchFamily="18" charset="0"/>
              </a:rPr>
              <a:t>Монилиоз</a:t>
            </a:r>
            <a:r>
              <a:rPr lang="ky-KG" dirty="0" smtClean="0">
                <a:latin typeface="Times New Roman" panose="02020603050405020304" pitchFamily="18" charset="0"/>
                <a:cs typeface="Times New Roman" panose="02020603050405020304" pitchFamily="18" charset="0"/>
              </a:rPr>
              <a:t>)</a:t>
            </a:r>
            <a:endParaRPr lang="ky-K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82719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5655" y="692696"/>
            <a:ext cx="7344815" cy="637580"/>
          </a:xfrm>
        </p:spPr>
        <p:txBody>
          <a:bodyPr>
            <a:normAutofit/>
          </a:bodyPr>
          <a:lstStyle/>
          <a:p>
            <a:pPr algn="ctr"/>
            <a:r>
              <a:rPr lang="ru-RU" sz="2800" dirty="0" err="1">
                <a:solidFill>
                  <a:schemeClr val="tx1"/>
                </a:solidFill>
                <a:latin typeface="Times New Roman" panose="02020603050405020304" pitchFamily="18" charset="0"/>
                <a:cs typeface="Times New Roman" panose="02020603050405020304" pitchFamily="18" charset="0"/>
              </a:rPr>
              <a:t>Бутактардын</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күчтүү</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өсүү</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мезгилинде</a:t>
            </a:r>
            <a:endParaRPr lang="ky-KG" sz="28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259632" y="1412776"/>
            <a:ext cx="7560839" cy="5256584"/>
          </a:xfrm>
        </p:spPr>
        <p:txBody>
          <a:bodyPr>
            <a:noAutofit/>
          </a:bodyPr>
          <a:lstStyle/>
          <a:p>
            <a:r>
              <a:rPr lang="ru-RU" sz="2000" dirty="0" smtClean="0">
                <a:solidFill>
                  <a:schemeClr val="tx1"/>
                </a:solidFill>
                <a:latin typeface="Times New Roman" panose="02020603050405020304" pitchFamily="18" charset="0"/>
                <a:cs typeface="Times New Roman" panose="02020603050405020304" pitchFamily="18" charset="0"/>
              </a:rPr>
              <a:t>Июнь </a:t>
            </a:r>
            <a:r>
              <a:rPr lang="ru-RU" sz="2000" dirty="0">
                <a:solidFill>
                  <a:schemeClr val="tx1"/>
                </a:solidFill>
                <a:latin typeface="Times New Roman" panose="02020603050405020304" pitchFamily="18" charset="0"/>
                <a:cs typeface="Times New Roman" panose="02020603050405020304" pitchFamily="18" charset="0"/>
              </a:rPr>
              <a:t>– июль </a:t>
            </a:r>
            <a:r>
              <a:rPr lang="ru-RU" sz="2000" dirty="0" err="1">
                <a:solidFill>
                  <a:schemeClr val="tx1"/>
                </a:solidFill>
                <a:latin typeface="Times New Roman" panose="02020603050405020304" pitchFamily="18" charset="0"/>
                <a:cs typeface="Times New Roman" panose="02020603050405020304" pitchFamily="18" charset="0"/>
              </a:rPr>
              <a:t>айлары</a:t>
            </a:r>
            <a:r>
              <a:rPr lang="ru-RU" sz="2000" dirty="0">
                <a:solidFill>
                  <a:schemeClr val="tx1"/>
                </a:solidFill>
                <a:latin typeface="Times New Roman" panose="02020603050405020304" pitchFamily="18" charset="0"/>
                <a:cs typeface="Times New Roman" panose="02020603050405020304" pitchFamily="18" charset="0"/>
              </a:rPr>
              <a:t> ар </a:t>
            </a:r>
            <a:r>
              <a:rPr lang="ru-RU" sz="2000" dirty="0" err="1">
                <a:solidFill>
                  <a:schemeClr val="tx1"/>
                </a:solidFill>
                <a:latin typeface="Times New Roman" panose="02020603050405020304" pitchFamily="18" charset="0"/>
                <a:cs typeface="Times New Roman" panose="02020603050405020304" pitchFamily="18" charset="0"/>
              </a:rPr>
              <a:t>дайым</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жылуу</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жана</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нымдуу</a:t>
            </a:r>
            <a:r>
              <a:rPr lang="ru-RU" sz="2000" dirty="0">
                <a:solidFill>
                  <a:schemeClr val="tx1"/>
                </a:solidFill>
                <a:latin typeface="Times New Roman" panose="02020603050405020304" pitchFamily="18" charset="0"/>
                <a:cs typeface="Times New Roman" panose="02020603050405020304" pitchFamily="18" charset="0"/>
              </a:rPr>
              <a:t> болот. </a:t>
            </a:r>
            <a:r>
              <a:rPr lang="en-US" sz="2000" dirty="0" err="1">
                <a:solidFill>
                  <a:schemeClr val="tx1"/>
                </a:solidFill>
                <a:latin typeface="Times New Roman" panose="02020603050405020304" pitchFamily="18" charset="0"/>
                <a:cs typeface="Times New Roman" panose="02020603050405020304" pitchFamily="18" charset="0"/>
              </a:rPr>
              <a:t>Erwinia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amylovora</a:t>
            </a:r>
            <a:r>
              <a:rPr lang="en-US"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жаш</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бутактардын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тамырчаларында</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көбөйүүнүн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экинчи</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толкунун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баштайт</a:t>
            </a:r>
            <a:r>
              <a:rPr lang="ru-RU" sz="2000" dirty="0">
                <a:solidFill>
                  <a:schemeClr val="tx1"/>
                </a:solidFill>
                <a:latin typeface="Times New Roman" panose="02020603050405020304" pitchFamily="18" charset="0"/>
                <a:cs typeface="Times New Roman" panose="02020603050405020304" pitchFamily="18" charset="0"/>
              </a:rPr>
              <a:t>. Бактерия </a:t>
            </a:r>
            <a:r>
              <a:rPr lang="ru-RU" sz="2000" dirty="0" err="1">
                <a:solidFill>
                  <a:schemeClr val="tx1"/>
                </a:solidFill>
                <a:latin typeface="Times New Roman" panose="02020603050405020304" pitchFamily="18" charset="0"/>
                <a:cs typeface="Times New Roman" panose="02020603050405020304" pitchFamily="18" charset="0"/>
              </a:rPr>
              <a:t>керектүү</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санга</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жетип</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токсиндерди</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бөлүп</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чыгарган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гендерди</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ишке</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киргизет</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жана</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миңдеген</a:t>
            </a:r>
            <a:r>
              <a:rPr lang="ru-RU" sz="2000" dirty="0">
                <a:solidFill>
                  <a:schemeClr val="tx1"/>
                </a:solidFill>
                <a:latin typeface="Times New Roman" panose="02020603050405020304" pitchFamily="18" charset="0"/>
                <a:cs typeface="Times New Roman" panose="02020603050405020304" pitchFamily="18" charset="0"/>
              </a:rPr>
              <a:t> бак-</a:t>
            </a:r>
            <a:r>
              <a:rPr lang="ru-RU" sz="2000" dirty="0" err="1">
                <a:solidFill>
                  <a:schemeClr val="tx1"/>
                </a:solidFill>
                <a:latin typeface="Times New Roman" panose="02020603050405020304" pitchFamily="18" charset="0"/>
                <a:cs typeface="Times New Roman" panose="02020603050405020304" pitchFamily="18" charset="0"/>
              </a:rPr>
              <a:t>дарактардын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ичке</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жаш</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бутактарын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бир</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түндө</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карартып</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жиберишет</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Бактар</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отко</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күйгөндөй</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болуп</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калат</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Ошол</a:t>
            </a:r>
            <a:r>
              <a:rPr lang="ru-RU" sz="2000" dirty="0">
                <a:solidFill>
                  <a:schemeClr val="tx1"/>
                </a:solidFill>
                <a:latin typeface="Times New Roman" panose="02020603050405020304" pitchFamily="18" charset="0"/>
                <a:cs typeface="Times New Roman" panose="02020603050405020304" pitchFamily="18" charset="0"/>
              </a:rPr>
              <a:t> эле </a:t>
            </a:r>
            <a:r>
              <a:rPr lang="ru-RU" sz="2000" dirty="0" err="1">
                <a:solidFill>
                  <a:schemeClr val="tx1"/>
                </a:solidFill>
                <a:latin typeface="Times New Roman" panose="02020603050405020304" pitchFamily="18" charset="0"/>
                <a:cs typeface="Times New Roman" panose="02020603050405020304" pitchFamily="18" charset="0"/>
              </a:rPr>
              <a:t>учурда</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бактериялар</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тамырчалар</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аркылуу</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ширелердин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агымы</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менен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гана</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эмес</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ширенин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кыймылына</a:t>
            </a:r>
            <a:r>
              <a:rPr lang="ru-RU" sz="2000" dirty="0">
                <a:solidFill>
                  <a:schemeClr val="tx1"/>
                </a:solidFill>
                <a:latin typeface="Times New Roman" panose="02020603050405020304" pitchFamily="18" charset="0"/>
                <a:cs typeface="Times New Roman" panose="02020603050405020304" pitchFamily="18" charset="0"/>
              </a:rPr>
              <a:t> каршы да </a:t>
            </a:r>
            <a:r>
              <a:rPr lang="ru-RU" sz="2000" dirty="0" err="1">
                <a:solidFill>
                  <a:schemeClr val="tx1"/>
                </a:solidFill>
                <a:latin typeface="Times New Roman" panose="02020603050405020304" pitchFamily="18" charset="0"/>
                <a:cs typeface="Times New Roman" panose="02020603050405020304" pitchFamily="18" charset="0"/>
              </a:rPr>
              <a:t>жүрүшөт</a:t>
            </a:r>
            <a:r>
              <a:rPr lang="ru-RU" sz="2000" dirty="0">
                <a:solidFill>
                  <a:schemeClr val="tx1"/>
                </a:solidFill>
                <a:latin typeface="Times New Roman" panose="02020603050405020304" pitchFamily="18" charset="0"/>
                <a:cs typeface="Times New Roman" panose="02020603050405020304" pitchFamily="18" charset="0"/>
              </a:rPr>
              <a:t>. Бак </a:t>
            </a:r>
            <a:r>
              <a:rPr lang="ru-RU" sz="2000" dirty="0" err="1">
                <a:solidFill>
                  <a:schemeClr val="tx1"/>
                </a:solidFill>
                <a:latin typeface="Times New Roman" panose="02020603050405020304" pitchFamily="18" charset="0"/>
                <a:cs typeface="Times New Roman" panose="02020603050405020304" pitchFamily="18" charset="0"/>
              </a:rPr>
              <a:t>канчалык</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жаш</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болсо</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ошончолук</a:t>
            </a:r>
            <a:r>
              <a:rPr lang="ru-RU" sz="2000" dirty="0">
                <a:solidFill>
                  <a:schemeClr val="tx1"/>
                </a:solidFill>
                <a:latin typeface="Times New Roman" panose="02020603050405020304" pitchFamily="18" charset="0"/>
                <a:cs typeface="Times New Roman" panose="02020603050405020304" pitchFamily="18" charset="0"/>
              </a:rPr>
              <a:t> тез </a:t>
            </a:r>
            <a:r>
              <a:rPr lang="ru-RU" sz="2000" dirty="0" err="1">
                <a:solidFill>
                  <a:schemeClr val="tx1"/>
                </a:solidFill>
                <a:latin typeface="Times New Roman" panose="02020603050405020304" pitchFamily="18" charset="0"/>
                <a:cs typeface="Times New Roman" panose="02020603050405020304" pitchFamily="18" charset="0"/>
              </a:rPr>
              <a:t>ооруйт</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Ысык</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аба</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ырайында</a:t>
            </a:r>
            <a:r>
              <a:rPr lang="ru-RU" sz="2000" dirty="0">
                <a:solidFill>
                  <a:schemeClr val="tx1"/>
                </a:solidFill>
                <a:latin typeface="Times New Roman" panose="02020603050405020304" pitchFamily="18" charset="0"/>
                <a:cs typeface="Times New Roman" panose="02020603050405020304" pitchFamily="18" charset="0"/>
              </a:rPr>
              <a:t> ал 3 </a:t>
            </a:r>
            <a:r>
              <a:rPr lang="ru-RU" sz="2000" dirty="0" err="1">
                <a:solidFill>
                  <a:schemeClr val="tx1"/>
                </a:solidFill>
                <a:latin typeface="Times New Roman" panose="02020603050405020304" pitchFamily="18" charset="0"/>
                <a:cs typeface="Times New Roman" panose="02020603050405020304" pitchFamily="18" charset="0"/>
              </a:rPr>
              <a:t>жуманын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ичинде</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жалбырактардын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учунан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тамырына</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чейинки</a:t>
            </a:r>
            <a:r>
              <a:rPr lang="ru-RU" sz="2000" dirty="0">
                <a:solidFill>
                  <a:schemeClr val="tx1"/>
                </a:solidFill>
                <a:latin typeface="Times New Roman" panose="02020603050405020304" pitchFamily="18" charset="0"/>
                <a:cs typeface="Times New Roman" panose="02020603050405020304" pitchFamily="18" charset="0"/>
              </a:rPr>
              <a:t> 1,5-2 метр </a:t>
            </a:r>
            <a:r>
              <a:rPr lang="ru-RU" sz="2000" dirty="0" err="1">
                <a:solidFill>
                  <a:schemeClr val="tx1"/>
                </a:solidFill>
                <a:latin typeface="Times New Roman" panose="02020603050405020304" pitchFamily="18" charset="0"/>
                <a:cs typeface="Times New Roman" panose="02020603050405020304" pitchFamily="18" charset="0"/>
              </a:rPr>
              <a:t>бакты</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ооруга</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чалдыктырышы</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мүмкүн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Ошондуктан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жалбырактын</a:t>
            </a:r>
            <a:r>
              <a:rPr lang="ru-RU" sz="2000" dirty="0">
                <a:solidFill>
                  <a:schemeClr val="tx1"/>
                </a:solidFill>
                <a:latin typeface="Times New Roman" panose="02020603050405020304" pitchFamily="18" charset="0"/>
                <a:cs typeface="Times New Roman" panose="02020603050405020304" pitchFamily="18" charset="0"/>
              </a:rPr>
              <a:t> чети </a:t>
            </a:r>
            <a:r>
              <a:rPr lang="ru-RU" sz="2000" dirty="0" err="1">
                <a:solidFill>
                  <a:schemeClr val="tx1"/>
                </a:solidFill>
                <a:latin typeface="Times New Roman" panose="02020603050405020304" pitchFamily="18" charset="0"/>
                <a:cs typeface="Times New Roman" panose="02020603050405020304" pitchFamily="18" charset="0"/>
              </a:rPr>
              <a:t>жаңыдан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карарып</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баштаганда</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аларды</a:t>
            </a:r>
            <a:r>
              <a:rPr lang="ru-RU" sz="2000" dirty="0">
                <a:solidFill>
                  <a:schemeClr val="tx1"/>
                </a:solidFill>
                <a:latin typeface="Times New Roman" panose="02020603050405020304" pitchFamily="18" charset="0"/>
                <a:cs typeface="Times New Roman" panose="02020603050405020304" pitchFamily="18" charset="0"/>
              </a:rPr>
              <a:t> тез </a:t>
            </a:r>
            <a:r>
              <a:rPr lang="ru-RU" sz="2000" dirty="0" err="1">
                <a:solidFill>
                  <a:schemeClr val="tx1"/>
                </a:solidFill>
                <a:latin typeface="Times New Roman" panose="02020603050405020304" pitchFamily="18" charset="0"/>
                <a:cs typeface="Times New Roman" panose="02020603050405020304" pitchFamily="18" charset="0"/>
              </a:rPr>
              <a:t>арада</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алып</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салуу</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керек</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эгерде</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бутактары</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чоң</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зыянга</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учураса</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анда</a:t>
            </a:r>
            <a:r>
              <a:rPr lang="ru-RU" sz="2000" dirty="0">
                <a:solidFill>
                  <a:schemeClr val="tx1"/>
                </a:solidFill>
                <a:latin typeface="Times New Roman" panose="02020603050405020304" pitchFamily="18" charset="0"/>
                <a:cs typeface="Times New Roman" panose="02020603050405020304" pitchFamily="18" charset="0"/>
              </a:rPr>
              <a:t> 30-40 см </a:t>
            </a:r>
            <a:r>
              <a:rPr lang="ru-RU" sz="2000" dirty="0" err="1">
                <a:solidFill>
                  <a:schemeClr val="tx1"/>
                </a:solidFill>
                <a:latin typeface="Times New Roman" panose="02020603050405020304" pitchFamily="18" charset="0"/>
                <a:cs typeface="Times New Roman" panose="02020603050405020304" pitchFamily="18" charset="0"/>
              </a:rPr>
              <a:t>ооруга</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чалдыкпаган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бөлүгүнөн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кошуп</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кыркып</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Фитолавин</a:t>
            </a:r>
            <a:r>
              <a:rPr lang="ru-RU" sz="2000" dirty="0">
                <a:solidFill>
                  <a:schemeClr val="tx1"/>
                </a:solidFill>
                <a:latin typeface="Times New Roman" panose="02020603050405020304" pitchFamily="18" charset="0"/>
                <a:cs typeface="Times New Roman" panose="02020603050405020304" pitchFamily="18" charset="0"/>
              </a:rPr>
              <a:t> же </a:t>
            </a:r>
            <a:r>
              <a:rPr lang="ru-RU" sz="2000" dirty="0" err="1">
                <a:solidFill>
                  <a:schemeClr val="tx1"/>
                </a:solidFill>
                <a:latin typeface="Times New Roman" panose="02020603050405020304" pitchFamily="18" charset="0"/>
                <a:cs typeface="Times New Roman" panose="02020603050405020304" pitchFamily="18" charset="0"/>
              </a:rPr>
              <a:t>Фармойод</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Зерокс</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Касумин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препараттарын</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чачуу</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керек</a:t>
            </a:r>
            <a:r>
              <a:rPr lang="ru-RU" sz="2000" dirty="0">
                <a:solidFill>
                  <a:schemeClr val="tx1"/>
                </a:solidFill>
                <a:latin typeface="Times New Roman" panose="02020603050405020304" pitchFamily="18" charset="0"/>
                <a:cs typeface="Times New Roman" panose="02020603050405020304" pitchFamily="18" charset="0"/>
              </a:rPr>
              <a:t>.</a:t>
            </a:r>
          </a:p>
          <a:p>
            <a:r>
              <a:rPr lang="ru-RU" sz="2000" dirty="0" smtClean="0">
                <a:solidFill>
                  <a:schemeClr val="tx1"/>
                </a:solidFill>
                <a:latin typeface="Times New Roman" panose="02020603050405020304" pitchFamily="18" charset="0"/>
                <a:cs typeface="Times New Roman" panose="02020603050405020304" pitchFamily="18" charset="0"/>
              </a:rPr>
              <a:t>.</a:t>
            </a:r>
            <a:endParaRPr lang="ru-RU"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7549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5656" y="476672"/>
            <a:ext cx="7488832" cy="864096"/>
          </a:xfrm>
        </p:spPr>
        <p:txBody>
          <a:bodyPr>
            <a:noAutofit/>
          </a:bodyPr>
          <a:lstStyle/>
          <a:p>
            <a:pPr algn="ctr"/>
            <a:r>
              <a:rPr lang="ky-KG" sz="2800" dirty="0" smtClean="0">
                <a:latin typeface="Times New Roman" panose="02020603050405020304" pitchFamily="18" charset="0"/>
                <a:cs typeface="Times New Roman" panose="02020603050405020304" pitchFamily="18" charset="0"/>
              </a:rPr>
              <a:t>Катуу шамал, жамгырдан </a:t>
            </a:r>
            <a:r>
              <a:rPr lang="ky-KG" sz="2800" dirty="0">
                <a:latin typeface="Times New Roman" panose="02020603050405020304" pitchFamily="18" charset="0"/>
                <a:cs typeface="Times New Roman" panose="02020603050405020304" pitchFamily="18" charset="0"/>
              </a:rPr>
              <a:t>жана мөндүрдөн кийин</a:t>
            </a:r>
            <a:endParaRPr lang="ky-KG" sz="2800"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331641" y="1412776"/>
            <a:ext cx="7488832" cy="5184576"/>
          </a:xfrm>
        </p:spPr>
        <p:txBody>
          <a:bodyPr>
            <a:normAutofit lnSpcReduction="10000"/>
          </a:bodyPr>
          <a:lstStyle/>
          <a:p>
            <a:r>
              <a:rPr lang="ky-KG" sz="2000" dirty="0" smtClean="0">
                <a:solidFill>
                  <a:schemeClr val="tx1"/>
                </a:solidFill>
                <a:latin typeface="Times New Roman" panose="02020603050405020304" pitchFamily="18" charset="0"/>
                <a:cs typeface="Times New Roman" panose="02020603050405020304" pitchFamily="18" charset="0"/>
              </a:rPr>
              <a:t>Катуу </a:t>
            </a:r>
            <a:r>
              <a:rPr lang="ky-KG" sz="2000" dirty="0">
                <a:solidFill>
                  <a:schemeClr val="tx1"/>
                </a:solidFill>
                <a:latin typeface="Times New Roman" panose="02020603050405020304" pitchFamily="18" charset="0"/>
                <a:cs typeface="Times New Roman" panose="02020603050405020304" pitchFamily="18" charset="0"/>
              </a:rPr>
              <a:t>шамал, жамгырдан же мөндүрдөн кийин бактериалдык күйүккө каршы препараттар менен чачууну кайталоо керек, анткени, катуу жамгырдан же мөндүр жааганда бутактар, жалбырактар, кабыгы механикалык таасирден жаракат алат жана ошону менен инфекция кириши үчүн жол ачылат. Бул жерде да дарыны биопрепарат же фунгицидти тандоо багбандын калоосу менен болот. Мисалы: Зерокс, Зеребро Агра, Фармаиод,  Родер-80 (фосетил ал 80), Фатчо (медные соли и масляная канифолевая кислота) препараттарын колдонуу керек</a:t>
            </a:r>
            <a:r>
              <a:rPr lang="ky-KG" sz="2000" dirty="0" smtClean="0">
                <a:solidFill>
                  <a:schemeClr val="tx1"/>
                </a:solidFill>
                <a:latin typeface="Times New Roman" panose="02020603050405020304" pitchFamily="18" charset="0"/>
                <a:cs typeface="Times New Roman" panose="02020603050405020304" pitchFamily="18" charset="0"/>
              </a:rPr>
              <a:t>.</a:t>
            </a:r>
          </a:p>
          <a:p>
            <a:r>
              <a:rPr lang="ky-KG" sz="2000" dirty="0">
                <a:solidFill>
                  <a:schemeClr val="tx1"/>
                </a:solidFill>
                <a:latin typeface="Times New Roman" panose="02020603050405020304" pitchFamily="18" charset="0"/>
                <a:cs typeface="Times New Roman" panose="02020603050405020304" pitchFamily="18" charset="0"/>
              </a:rPr>
              <a:t>Мөмөлөрдү жыйнап бүткөндөн жана жалбырак түшкөндөн кийин санитардык кыркуу жүргүзүп, дарактарга фитолавин же карбомид (700гр) менен жез купоросун (50гр) аралаштырып чачышат же болбосо кышка чейин, бактарга бордо суюктугунун 3% эритмеси </a:t>
            </a:r>
            <a:r>
              <a:rPr lang="ky-KG" sz="2000" dirty="0" smtClean="0">
                <a:solidFill>
                  <a:schemeClr val="tx1"/>
                </a:solidFill>
                <a:latin typeface="Times New Roman" panose="02020603050405020304" pitchFamily="18" charset="0"/>
                <a:cs typeface="Times New Roman" panose="02020603050405020304" pitchFamily="18" charset="0"/>
              </a:rPr>
              <a:t>чачылат.</a:t>
            </a:r>
            <a:endParaRPr lang="ru-RU" sz="2000" dirty="0">
              <a:solidFill>
                <a:schemeClr val="tx1"/>
              </a:solidFill>
              <a:latin typeface="Times New Roman" panose="02020603050405020304" pitchFamily="18" charset="0"/>
              <a:cs typeface="Times New Roman" panose="02020603050405020304" pitchFamily="18" charset="0"/>
            </a:endParaRPr>
          </a:p>
          <a:p>
            <a:pPr marL="0" lvl="0" indent="0">
              <a:buClr>
                <a:srgbClr val="A53010"/>
              </a:buClr>
              <a:buNone/>
            </a:pPr>
            <a:r>
              <a:rPr lang="ru-RU" sz="2000" dirty="0">
                <a:solidFill>
                  <a:schemeClr val="tx1"/>
                </a:solidFill>
                <a:latin typeface="Times New Roman" panose="02020603050405020304" pitchFamily="18" charset="0"/>
                <a:cs typeface="Times New Roman" panose="02020603050405020304" pitchFamily="18" charset="0"/>
              </a:rPr>
              <a:t/>
            </a:r>
            <a:br>
              <a:rPr lang="ru-RU" sz="2000" dirty="0">
                <a:solidFill>
                  <a:schemeClr val="tx1"/>
                </a:solidFill>
                <a:latin typeface="Times New Roman" panose="02020603050405020304" pitchFamily="18" charset="0"/>
                <a:cs typeface="Times New Roman" panose="02020603050405020304" pitchFamily="18" charset="0"/>
              </a:rPr>
            </a:br>
            <a:endParaRPr lang="ky-KG"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28500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475656" y="2564904"/>
            <a:ext cx="7058744" cy="1368152"/>
          </a:xfrm>
        </p:spPr>
        <p:txBody>
          <a:bodyPr>
            <a:normAutofit/>
          </a:bodyPr>
          <a:lstStyle/>
          <a:p>
            <a:pPr algn="ctr"/>
            <a:r>
              <a:rPr lang="ky-KG" sz="3800" dirty="0" smtClean="0">
                <a:latin typeface="Times New Roman" panose="02020603050405020304" pitchFamily="18" charset="0"/>
                <a:cs typeface="Times New Roman" panose="02020603050405020304" pitchFamily="18" charset="0"/>
              </a:rPr>
              <a:t>К</a:t>
            </a:r>
            <a:r>
              <a:rPr lang="ky-KG" sz="3800" dirty="0" smtClean="0">
                <a:solidFill>
                  <a:schemeClr val="tx1"/>
                </a:solidFill>
                <a:latin typeface="Times New Roman" panose="02020603050405020304" pitchFamily="18" charset="0"/>
                <a:cs typeface="Times New Roman" panose="02020603050405020304" pitchFamily="18" charset="0"/>
              </a:rPr>
              <a:t>ө</a:t>
            </a:r>
            <a:r>
              <a:rPr lang="ky-KG" sz="3800" dirty="0">
                <a:solidFill>
                  <a:schemeClr val="tx1"/>
                </a:solidFill>
                <a:latin typeface="Times New Roman" panose="02020603050405020304" pitchFamily="18" charset="0"/>
                <a:cs typeface="Times New Roman" panose="02020603050405020304" pitchFamily="18" charset="0"/>
              </a:rPr>
              <a:t>ң</a:t>
            </a:r>
            <a:r>
              <a:rPr lang="ky-KG" sz="3800" dirty="0" smtClean="0">
                <a:solidFill>
                  <a:schemeClr val="tx1"/>
                </a:solidFill>
                <a:latin typeface="Times New Roman" panose="02020603050405020304" pitchFamily="18" charset="0"/>
                <a:cs typeface="Times New Roman" panose="02020603050405020304" pitchFamily="18" charset="0"/>
              </a:rPr>
              <a:t>ү</a:t>
            </a:r>
            <a:r>
              <a:rPr lang="ky-KG" sz="3800" dirty="0" smtClean="0">
                <a:latin typeface="Times New Roman" panose="02020603050405020304" pitchFamily="18" charset="0"/>
                <a:cs typeface="Times New Roman" panose="02020603050405020304" pitchFamily="18" charset="0"/>
              </a:rPr>
              <a:t>л бурганы</a:t>
            </a:r>
            <a:r>
              <a:rPr lang="ky-KG" sz="3800" dirty="0">
                <a:solidFill>
                  <a:schemeClr val="tx1"/>
                </a:solidFill>
                <a:latin typeface="Times New Roman" panose="02020603050405020304" pitchFamily="18" charset="0"/>
                <a:cs typeface="Times New Roman" panose="02020603050405020304" pitchFamily="18" charset="0"/>
              </a:rPr>
              <a:t>ң</a:t>
            </a:r>
            <a:r>
              <a:rPr lang="ky-KG" sz="3800" dirty="0" smtClean="0">
                <a:latin typeface="Times New Roman" panose="02020603050405020304" pitchFamily="18" charset="0"/>
                <a:cs typeface="Times New Roman" panose="02020603050405020304" pitchFamily="18" charset="0"/>
              </a:rPr>
              <a:t>ыздар </a:t>
            </a:r>
            <a:r>
              <a:rPr lang="ky-KG" sz="3800" dirty="0" smtClean="0">
                <a:solidFill>
                  <a:schemeClr val="tx1"/>
                </a:solidFill>
                <a:latin typeface="Times New Roman" panose="02020603050405020304" pitchFamily="18" charset="0"/>
                <a:cs typeface="Times New Roman" panose="02020603050405020304" pitchFamily="18" charset="0"/>
              </a:rPr>
              <a:t>ү</a:t>
            </a:r>
            <a:r>
              <a:rPr lang="ky-KG" sz="3800" dirty="0" smtClean="0">
                <a:latin typeface="Times New Roman" panose="02020603050405020304" pitchFamily="18" charset="0"/>
                <a:cs typeface="Times New Roman" panose="02020603050405020304" pitchFamily="18" charset="0"/>
              </a:rPr>
              <a:t>ч</a:t>
            </a:r>
            <a:r>
              <a:rPr lang="ky-KG" sz="3800" dirty="0">
                <a:solidFill>
                  <a:schemeClr val="tx1"/>
                </a:solidFill>
                <a:latin typeface="Times New Roman" panose="02020603050405020304" pitchFamily="18" charset="0"/>
                <a:cs typeface="Times New Roman" panose="02020603050405020304" pitchFamily="18" charset="0"/>
              </a:rPr>
              <a:t>ү</a:t>
            </a:r>
            <a:r>
              <a:rPr lang="ky-KG" sz="3800" dirty="0" smtClean="0">
                <a:latin typeface="Times New Roman" panose="02020603050405020304" pitchFamily="18" charset="0"/>
                <a:cs typeface="Times New Roman" panose="02020603050405020304" pitchFamily="18" charset="0"/>
              </a:rPr>
              <a:t>н рахмат</a:t>
            </a:r>
            <a:endParaRPr lang="ky-KG" sz="3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75224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4222" y="476672"/>
            <a:ext cx="7396239" cy="864096"/>
          </a:xfrm>
        </p:spPr>
        <p:txBody>
          <a:bodyPr>
            <a:noAutofit/>
          </a:bodyPr>
          <a:lstStyle/>
          <a:p>
            <a:pPr algn="ctr"/>
            <a:r>
              <a:rPr lang="ru-RU" sz="2800" dirty="0">
                <a:solidFill>
                  <a:prstClr val="black"/>
                </a:solidFill>
                <a:latin typeface="Times New Roman" panose="02020603050405020304" pitchFamily="18" charset="0"/>
                <a:cs typeface="Times New Roman" panose="02020603050405020304" pitchFamily="18" charset="0"/>
              </a:rPr>
              <a:t>Бактериалдык </a:t>
            </a:r>
            <a:r>
              <a:rPr lang="ru-RU" sz="2800" dirty="0" err="1">
                <a:solidFill>
                  <a:prstClr val="black"/>
                </a:solidFill>
                <a:latin typeface="Times New Roman" panose="02020603050405020304" pitchFamily="18" charset="0"/>
                <a:cs typeface="Times New Roman" panose="02020603050405020304" pitchFamily="18" charset="0"/>
              </a:rPr>
              <a:t>күйүк</a:t>
            </a:r>
            <a:r>
              <a:rPr lang="ru-RU" sz="2800" dirty="0">
                <a:solidFill>
                  <a:prstClr val="black"/>
                </a:solidFill>
                <a:latin typeface="Times New Roman" panose="02020603050405020304" pitchFamily="18" charset="0"/>
                <a:cs typeface="Times New Roman" panose="02020603050405020304" pitchFamily="18" charset="0"/>
              </a:rPr>
              <a:t> </a:t>
            </a:r>
            <a:r>
              <a:rPr lang="ru-RU" sz="2800" dirty="0" err="1" smtClean="0">
                <a:solidFill>
                  <a:prstClr val="black"/>
                </a:solidFill>
                <a:latin typeface="Times New Roman" panose="02020603050405020304" pitchFamily="18" charset="0"/>
                <a:cs typeface="Times New Roman" panose="02020603050405020304" pitchFamily="18" charset="0"/>
              </a:rPr>
              <a:t>оорусу</a:t>
            </a:r>
            <a:r>
              <a:rPr lang="ru-RU" sz="2800" dirty="0" smtClean="0">
                <a:solidFill>
                  <a:prstClr val="black"/>
                </a:solidFill>
                <a:latin typeface="Times New Roman" panose="02020603050405020304" pitchFamily="18" charset="0"/>
                <a:cs typeface="Times New Roman" panose="02020603050405020304" pitchFamily="18" charset="0"/>
              </a:rPr>
              <a:t> </a:t>
            </a:r>
            <a:r>
              <a:rPr lang="ru-RU" sz="2800" dirty="0" err="1" smtClean="0">
                <a:solidFill>
                  <a:prstClr val="black"/>
                </a:solidFill>
                <a:latin typeface="Times New Roman" panose="02020603050405020304" pitchFamily="18" charset="0"/>
                <a:cs typeface="Times New Roman" panose="02020603050405020304" pitchFamily="18" charset="0"/>
              </a:rPr>
              <a:t>кандай</a:t>
            </a:r>
            <a:r>
              <a:rPr lang="ru-RU" sz="2800" dirty="0" smtClean="0">
                <a:solidFill>
                  <a:prstClr val="black"/>
                </a:solidFill>
                <a:latin typeface="Times New Roman" panose="02020603050405020304" pitchFamily="18" charset="0"/>
                <a:cs typeface="Times New Roman" panose="02020603050405020304" pitchFamily="18" charset="0"/>
              </a:rPr>
              <a:t> </a:t>
            </a:r>
            <a:r>
              <a:rPr lang="ru-RU" sz="2800" dirty="0" err="1" smtClean="0">
                <a:solidFill>
                  <a:prstClr val="black"/>
                </a:solidFill>
                <a:latin typeface="Times New Roman" panose="02020603050405020304" pitchFamily="18" charset="0"/>
                <a:cs typeface="Times New Roman" panose="02020603050405020304" pitchFamily="18" charset="0"/>
              </a:rPr>
              <a:t>жол</a:t>
            </a:r>
            <a:r>
              <a:rPr lang="ru-RU" sz="2800" dirty="0" smtClean="0">
                <a:solidFill>
                  <a:prstClr val="black"/>
                </a:solidFill>
                <a:latin typeface="Times New Roman" panose="02020603050405020304" pitchFamily="18" charset="0"/>
                <a:cs typeface="Times New Roman" panose="02020603050405020304" pitchFamily="18" charset="0"/>
              </a:rPr>
              <a:t> </a:t>
            </a:r>
            <a:r>
              <a:rPr lang="ru-RU" sz="2800" dirty="0" err="1" smtClean="0">
                <a:solidFill>
                  <a:prstClr val="black"/>
                </a:solidFill>
                <a:latin typeface="Times New Roman" panose="02020603050405020304" pitchFamily="18" charset="0"/>
                <a:cs typeface="Times New Roman" panose="02020603050405020304" pitchFamily="18" charset="0"/>
              </a:rPr>
              <a:t>менен</a:t>
            </a:r>
            <a:r>
              <a:rPr lang="ru-RU" sz="2800" dirty="0" smtClean="0">
                <a:solidFill>
                  <a:prstClr val="black"/>
                </a:solidFill>
                <a:latin typeface="Times New Roman" panose="02020603050405020304" pitchFamily="18" charset="0"/>
                <a:cs typeface="Times New Roman" panose="02020603050405020304" pitchFamily="18" charset="0"/>
              </a:rPr>
              <a:t> </a:t>
            </a:r>
            <a:r>
              <a:rPr lang="ru-RU" sz="2800" dirty="0" err="1" smtClean="0">
                <a:solidFill>
                  <a:prstClr val="black"/>
                </a:solidFill>
                <a:latin typeface="Times New Roman" panose="02020603050405020304" pitchFamily="18" charset="0"/>
                <a:cs typeface="Times New Roman" panose="02020603050405020304" pitchFamily="18" charset="0"/>
              </a:rPr>
              <a:t>жугат</a:t>
            </a:r>
            <a:endParaRPr lang="ky-KG" sz="28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043608" y="1484784"/>
            <a:ext cx="7920880" cy="5256584"/>
          </a:xfrm>
        </p:spPr>
        <p:txBody>
          <a:bodyPr>
            <a:noAutofit/>
          </a:bodyPr>
          <a:lstStyle/>
          <a:p>
            <a:pPr algn="just">
              <a:lnSpc>
                <a:spcPct val="115000"/>
              </a:lnSpc>
            </a:pPr>
            <a:r>
              <a:rPr lang="ky-KG" sz="2000" dirty="0" smtClean="0">
                <a:solidFill>
                  <a:schemeClr val="tx1"/>
                </a:solidFill>
                <a:latin typeface="Times New Roman" panose="02020603050405020304" pitchFamily="18" charset="0"/>
                <a:ea typeface="Calibri"/>
                <a:cs typeface="Times New Roman" panose="02020603050405020304" pitchFamily="18" charset="0"/>
              </a:rPr>
              <a:t>Эрте жазда өсүмдүктөрдө суу жүрө баштаган мезгилде бактериялар активдүү абалга өтүп жана көбөйө баштайт. Бактериянын өрчүшүнө абанын нымдуулугу (70% ашык</a:t>
            </a:r>
            <a:r>
              <a:rPr lang="ky-KG" sz="2000" dirty="0">
                <a:solidFill>
                  <a:schemeClr val="tx1"/>
                </a:solidFill>
                <a:latin typeface="Times New Roman" panose="02020603050405020304" pitchFamily="18" charset="0"/>
                <a:ea typeface="Calibri"/>
                <a:cs typeface="Times New Roman" panose="02020603050405020304" pitchFamily="18" charset="0"/>
              </a:rPr>
              <a:t>) жана абанын жылуулугу 13</a:t>
            </a:r>
            <a:r>
              <a:rPr lang="ky-KG" sz="2000" baseline="30000" dirty="0">
                <a:solidFill>
                  <a:schemeClr val="tx1"/>
                </a:solidFill>
                <a:latin typeface="Times New Roman" panose="02020603050405020304" pitchFamily="18" charset="0"/>
                <a:ea typeface="Calibri"/>
                <a:cs typeface="Times New Roman" panose="02020603050405020304" pitchFamily="18" charset="0"/>
              </a:rPr>
              <a:t>0</a:t>
            </a:r>
            <a:r>
              <a:rPr lang="ky-KG" sz="2000" dirty="0">
                <a:solidFill>
                  <a:schemeClr val="tx1"/>
                </a:solidFill>
                <a:latin typeface="Times New Roman" panose="02020603050405020304" pitchFamily="18" charset="0"/>
                <a:ea typeface="Calibri"/>
                <a:cs typeface="Times New Roman" panose="02020603050405020304" pitchFamily="18" charset="0"/>
              </a:rPr>
              <a:t>- 15</a:t>
            </a:r>
            <a:r>
              <a:rPr lang="ky-KG" sz="2000" baseline="30000" dirty="0">
                <a:solidFill>
                  <a:schemeClr val="tx1"/>
                </a:solidFill>
                <a:latin typeface="Times New Roman" panose="02020603050405020304" pitchFamily="18" charset="0"/>
                <a:ea typeface="Calibri"/>
                <a:cs typeface="Times New Roman" panose="02020603050405020304" pitchFamily="18" charset="0"/>
              </a:rPr>
              <a:t>0</a:t>
            </a:r>
            <a:r>
              <a:rPr lang="ky-KG" sz="2000" dirty="0">
                <a:solidFill>
                  <a:schemeClr val="tx1"/>
                </a:solidFill>
                <a:latin typeface="Times New Roman" panose="02020603050405020304" pitchFamily="18" charset="0"/>
                <a:ea typeface="Calibri"/>
                <a:cs typeface="Times New Roman" panose="02020603050405020304" pitchFamily="18" charset="0"/>
              </a:rPr>
              <a:t>С </a:t>
            </a:r>
            <a:r>
              <a:rPr lang="ky-KG" sz="2000" dirty="0" smtClean="0">
                <a:solidFill>
                  <a:schemeClr val="tx1"/>
                </a:solidFill>
                <a:latin typeface="Times New Roman" panose="02020603050405020304" pitchFamily="18" charset="0"/>
                <a:ea typeface="Calibri"/>
                <a:cs typeface="Times New Roman" panose="02020603050405020304" pitchFamily="18" charset="0"/>
              </a:rPr>
              <a:t>жогору болуусу </a:t>
            </a:r>
            <a:r>
              <a:rPr lang="ky-KG" sz="2000" dirty="0">
                <a:solidFill>
                  <a:schemeClr val="tx1"/>
                </a:solidFill>
                <a:latin typeface="Times New Roman" panose="02020603050405020304" pitchFamily="18" charset="0"/>
                <a:ea typeface="Calibri"/>
                <a:cs typeface="Times New Roman" panose="02020603050405020304" pitchFamily="18" charset="0"/>
              </a:rPr>
              <a:t>жакшы шарт түзөт. </a:t>
            </a:r>
            <a:endParaRPr lang="ru-RU" sz="2000" dirty="0">
              <a:solidFill>
                <a:schemeClr val="tx1"/>
              </a:solidFill>
              <a:latin typeface="Times New Roman" panose="02020603050405020304" pitchFamily="18" charset="0"/>
              <a:ea typeface="Calibri"/>
              <a:cs typeface="Times New Roman" panose="02020603050405020304" pitchFamily="18" charset="0"/>
            </a:endParaRPr>
          </a:p>
          <a:p>
            <a:pPr algn="just">
              <a:lnSpc>
                <a:spcPct val="115000"/>
              </a:lnSpc>
            </a:pPr>
            <a:r>
              <a:rPr lang="ky-KG" sz="2000" dirty="0" smtClean="0">
                <a:solidFill>
                  <a:schemeClr val="tx1"/>
                </a:solidFill>
                <a:latin typeface="Times New Roman" panose="02020603050405020304" pitchFamily="18" charset="0"/>
                <a:ea typeface="Calibri"/>
                <a:cs typeface="Times New Roman" panose="02020603050405020304" pitchFamily="18" charset="0"/>
              </a:rPr>
              <a:t>Оорунун </a:t>
            </a:r>
            <a:r>
              <a:rPr lang="ky-KG" sz="2000" dirty="0">
                <a:solidFill>
                  <a:schemeClr val="tx1"/>
                </a:solidFill>
                <a:latin typeface="Times New Roman" panose="02020603050405020304" pitchFamily="18" charset="0"/>
                <a:ea typeface="Calibri"/>
                <a:cs typeface="Times New Roman" panose="02020603050405020304" pitchFamily="18" charset="0"/>
              </a:rPr>
              <a:t>жугушу, дарактын жашы, сортуна, өсүмдүк тканынын ширелүүлүгүнө жана жазгы аба-ырайынын шарттарына көз каранды. </a:t>
            </a:r>
            <a:r>
              <a:rPr lang="ky-KG" sz="2000" dirty="0" smtClean="0">
                <a:solidFill>
                  <a:schemeClr val="tx1"/>
                </a:solidFill>
                <a:latin typeface="Times New Roman" panose="02020603050405020304" pitchFamily="18" charset="0"/>
                <a:ea typeface="Calibri"/>
                <a:cs typeface="Times New Roman" panose="02020603050405020304" pitchFamily="18" charset="0"/>
              </a:rPr>
              <a:t>Айрыкча </a:t>
            </a:r>
            <a:r>
              <a:rPr lang="ky-KG" sz="2000" dirty="0">
                <a:solidFill>
                  <a:schemeClr val="tx1"/>
                </a:solidFill>
                <a:latin typeface="Times New Roman" panose="02020603050405020304" pitchFamily="18" charset="0"/>
                <a:ea typeface="Calibri"/>
                <a:cs typeface="Times New Roman" panose="02020603050405020304" pitchFamily="18" charset="0"/>
              </a:rPr>
              <a:t>жазгы жылуу жамгыр, нымдуу аба-ырайы </a:t>
            </a:r>
            <a:r>
              <a:rPr lang="ky-KG" sz="2000" dirty="0" smtClean="0">
                <a:solidFill>
                  <a:schemeClr val="tx1"/>
                </a:solidFill>
                <a:latin typeface="Times New Roman" panose="02020603050405020304" pitchFamily="18" charset="0"/>
                <a:ea typeface="Calibri"/>
                <a:cs typeface="Times New Roman" panose="02020603050405020304" pitchFamily="18" charset="0"/>
              </a:rPr>
              <a:t>оору </a:t>
            </a:r>
            <a:r>
              <a:rPr lang="ky-KG" sz="2000" dirty="0">
                <a:solidFill>
                  <a:schemeClr val="tx1"/>
                </a:solidFill>
                <a:latin typeface="Times New Roman" panose="02020603050405020304" pitchFamily="18" charset="0"/>
                <a:ea typeface="Calibri"/>
                <a:cs typeface="Times New Roman" panose="02020603050405020304" pitchFamily="18" charset="0"/>
              </a:rPr>
              <a:t>козгогучтун тез жайылышына шарт түзөт. Ысык, кургакчыл жай айларында ооруу басаңдайт же токтойт</a:t>
            </a:r>
            <a:r>
              <a:rPr lang="ky-KG" sz="2000" dirty="0" smtClean="0">
                <a:solidFill>
                  <a:schemeClr val="tx1"/>
                </a:solidFill>
                <a:latin typeface="Times New Roman" panose="02020603050405020304" pitchFamily="18" charset="0"/>
                <a:ea typeface="Calibri"/>
                <a:cs typeface="Times New Roman" panose="02020603050405020304" pitchFamily="18" charset="0"/>
              </a:rPr>
              <a:t>.</a:t>
            </a:r>
          </a:p>
          <a:p>
            <a:pPr algn="just">
              <a:lnSpc>
                <a:spcPct val="115000"/>
              </a:lnSpc>
            </a:pPr>
            <a:r>
              <a:rPr lang="ru-RU" sz="2000" dirty="0">
                <a:solidFill>
                  <a:schemeClr val="tx1"/>
                </a:solidFill>
                <a:latin typeface="Times New Roman" panose="02020603050405020304" pitchFamily="18" charset="0"/>
                <a:ea typeface="Calibri"/>
                <a:cs typeface="Times New Roman" panose="02020603050405020304" pitchFamily="18" charset="0"/>
              </a:rPr>
              <a:t>Бактериалдык </a:t>
            </a:r>
            <a:r>
              <a:rPr lang="ru-RU" sz="2000" dirty="0" err="1">
                <a:solidFill>
                  <a:schemeClr val="tx1"/>
                </a:solidFill>
                <a:latin typeface="Times New Roman" panose="02020603050405020304" pitchFamily="18" charset="0"/>
                <a:ea typeface="Calibri"/>
                <a:cs typeface="Times New Roman" panose="02020603050405020304" pitchFamily="18" charset="0"/>
              </a:rPr>
              <a:t>күйүк</a:t>
            </a:r>
            <a:r>
              <a:rPr lang="ru-RU" sz="2000" dirty="0">
                <a:solidFill>
                  <a:schemeClr val="tx1"/>
                </a:solidFill>
                <a:latin typeface="Times New Roman" panose="02020603050405020304" pitchFamily="18" charset="0"/>
                <a:ea typeface="Calibri"/>
                <a:cs typeface="Times New Roman" panose="02020603050405020304" pitchFamily="18" charset="0"/>
              </a:rPr>
              <a:t> </a:t>
            </a:r>
            <a:r>
              <a:rPr lang="ru-RU" sz="2000" dirty="0" err="1" smtClean="0">
                <a:solidFill>
                  <a:schemeClr val="tx1"/>
                </a:solidFill>
                <a:latin typeface="Times New Roman" panose="02020603050405020304" pitchFamily="18" charset="0"/>
                <a:ea typeface="Calibri"/>
                <a:cs typeface="Times New Roman" panose="02020603050405020304" pitchFamily="18" charset="0"/>
              </a:rPr>
              <a:t>оорусу</a:t>
            </a:r>
            <a:r>
              <a:rPr lang="ru-RU" sz="2000" dirty="0" smtClean="0">
                <a:solidFill>
                  <a:schemeClr val="tx1"/>
                </a:solidFill>
                <a:latin typeface="Times New Roman" panose="02020603050405020304" pitchFamily="18" charset="0"/>
                <a:ea typeface="Calibri"/>
                <a:cs typeface="Times New Roman" panose="02020603050405020304" pitchFamily="18" charset="0"/>
              </a:rPr>
              <a:t> </a:t>
            </a:r>
            <a:r>
              <a:rPr lang="ru-RU" sz="2000" dirty="0" err="1" smtClean="0">
                <a:solidFill>
                  <a:schemeClr val="tx1"/>
                </a:solidFill>
                <a:latin typeface="Times New Roman" panose="02020603050405020304" pitchFamily="18" charset="0"/>
                <a:ea typeface="Calibri"/>
                <a:cs typeface="Times New Roman" panose="02020603050405020304" pitchFamily="18" charset="0"/>
              </a:rPr>
              <a:t>менен</a:t>
            </a:r>
            <a:r>
              <a:rPr lang="ru-RU" sz="2000" dirty="0" smtClean="0">
                <a:solidFill>
                  <a:schemeClr val="tx1"/>
                </a:solidFill>
                <a:latin typeface="Times New Roman" panose="02020603050405020304" pitchFamily="18" charset="0"/>
                <a:ea typeface="Calibri"/>
                <a:cs typeface="Times New Roman" panose="02020603050405020304" pitchFamily="18" charset="0"/>
              </a:rPr>
              <a:t> </a:t>
            </a:r>
            <a:r>
              <a:rPr lang="ky-KG" sz="2000" dirty="0">
                <a:solidFill>
                  <a:schemeClr val="tx1"/>
                </a:solidFill>
                <a:latin typeface="Times New Roman" panose="02020603050405020304" pitchFamily="18" charset="0"/>
                <a:ea typeface="Calibri"/>
                <a:cs typeface="Times New Roman" panose="02020603050405020304" pitchFamily="18" charset="0"/>
              </a:rPr>
              <a:t>м</a:t>
            </a:r>
            <a:r>
              <a:rPr lang="ky-KG" sz="2000" dirty="0" smtClean="0">
                <a:solidFill>
                  <a:schemeClr val="tx1"/>
                </a:solidFill>
                <a:latin typeface="Times New Roman" panose="02020603050405020304" pitchFamily="18" charset="0"/>
                <a:ea typeface="Calibri"/>
                <a:cs typeface="Times New Roman" panose="02020603050405020304" pitchFamily="18" charset="0"/>
              </a:rPr>
              <a:t>өмөлүү </a:t>
            </a:r>
            <a:r>
              <a:rPr lang="ky-KG" sz="2000" dirty="0">
                <a:solidFill>
                  <a:schemeClr val="tx1"/>
                </a:solidFill>
                <a:latin typeface="Times New Roman" panose="02020603050405020304" pitchFamily="18" charset="0"/>
                <a:ea typeface="Calibri"/>
                <a:cs typeface="Times New Roman" panose="02020603050405020304" pitchFamily="18" charset="0"/>
              </a:rPr>
              <a:t>өсүмдүктөрдөн: алмурут, бий алма, долоно, алма </a:t>
            </a:r>
            <a:r>
              <a:rPr lang="ky-KG" sz="2000" dirty="0" smtClean="0">
                <a:solidFill>
                  <a:schemeClr val="tx1"/>
                </a:solidFill>
                <a:latin typeface="Times New Roman" panose="02020603050405020304" pitchFamily="18" charset="0"/>
                <a:ea typeface="Calibri"/>
                <a:cs typeface="Times New Roman" panose="02020603050405020304" pitchFamily="18" charset="0"/>
              </a:rPr>
              <a:t>ооруга катуу чалдыгары </a:t>
            </a:r>
            <a:r>
              <a:rPr lang="ky-KG" sz="2000" dirty="0">
                <a:solidFill>
                  <a:schemeClr val="tx1"/>
                </a:solidFill>
                <a:latin typeface="Times New Roman" panose="02020603050405020304" pitchFamily="18" charset="0"/>
                <a:ea typeface="Calibri"/>
                <a:cs typeface="Times New Roman" panose="02020603050405020304" pitchFamily="18" charset="0"/>
              </a:rPr>
              <a:t>байкалат</a:t>
            </a:r>
            <a:r>
              <a:rPr lang="ky-KG" sz="2000" dirty="0" smtClean="0">
                <a:solidFill>
                  <a:schemeClr val="tx1"/>
                </a:solidFill>
                <a:latin typeface="Times New Roman" panose="02020603050405020304" pitchFamily="18" charset="0"/>
                <a:ea typeface="Calibri"/>
                <a:cs typeface="Times New Roman" panose="02020603050405020304" pitchFamily="18" charset="0"/>
              </a:rPr>
              <a:t>.</a:t>
            </a:r>
            <a:endParaRPr lang="ru-RU" sz="2000" dirty="0">
              <a:solidFill>
                <a:schemeClr val="tx1"/>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9591503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85646" y="548680"/>
            <a:ext cx="7506834" cy="766284"/>
          </a:xfrm>
        </p:spPr>
        <p:txBody>
          <a:bodyPr>
            <a:noAutofit/>
          </a:bodyPr>
          <a:lstStyle/>
          <a:p>
            <a:pPr algn="ctr"/>
            <a:r>
              <a:rPr lang="ky-KG" sz="2800" dirty="0" smtClean="0">
                <a:latin typeface="Times New Roman" panose="02020603050405020304" pitchFamily="18" charset="0"/>
                <a:cs typeface="Times New Roman" panose="02020603050405020304" pitchFamily="18" charset="0"/>
              </a:rPr>
              <a:t>Гүлдөө учурунда оорунун жугушу</a:t>
            </a:r>
            <a:endParaRPr lang="ky-KG" sz="2800" dirty="0"/>
          </a:p>
        </p:txBody>
      </p:sp>
      <p:sp>
        <p:nvSpPr>
          <p:cNvPr id="3" name="Объект 2"/>
          <p:cNvSpPr>
            <a:spLocks noGrp="1"/>
          </p:cNvSpPr>
          <p:nvPr>
            <p:ph idx="1"/>
          </p:nvPr>
        </p:nvSpPr>
        <p:spPr>
          <a:xfrm>
            <a:off x="1187624" y="1196752"/>
            <a:ext cx="4896544" cy="5184576"/>
          </a:xfrm>
        </p:spPr>
        <p:txBody>
          <a:bodyPr>
            <a:noAutofit/>
          </a:bodyPr>
          <a:lstStyle/>
          <a:p>
            <a:r>
              <a:rPr lang="ky-KG" sz="2000" dirty="0">
                <a:solidFill>
                  <a:schemeClr val="tx1"/>
                </a:solidFill>
                <a:latin typeface="Times New Roman"/>
                <a:ea typeface="Calibri"/>
                <a:cs typeface="Times New Roman"/>
              </a:rPr>
              <a:t>Мөмөлүү өсүмдүктөрдүн:  гүлдөрү, жалбырактары, өркүндөрү, бутактары, өзөгү (штамбы), тамырлары, мөмөсү оорууга чалдыгат. Адатта, оорунун алгачкы белгилерин жазында жалгыз же гүл тобунда байкоого болот. Алгач оорууга чалдыккан гүлдөр соолуп, анан тез кургап күрөң тускө ээ болуп, көп учурда бакта жыл аягына чейин түшпөй калат. </a:t>
            </a:r>
          </a:p>
          <a:p>
            <a:r>
              <a:rPr lang="ky-KG" sz="2000" dirty="0" smtClean="0">
                <a:solidFill>
                  <a:schemeClr val="tx1"/>
                </a:solidFill>
                <a:latin typeface="Times New Roman"/>
                <a:ea typeface="Calibri"/>
                <a:cs typeface="Times New Roman"/>
              </a:rPr>
              <a:t>Ооруга </a:t>
            </a:r>
            <a:r>
              <a:rPr lang="ky-KG" sz="2000" dirty="0">
                <a:solidFill>
                  <a:schemeClr val="tx1"/>
                </a:solidFill>
                <a:latin typeface="Times New Roman"/>
                <a:ea typeface="Calibri"/>
                <a:cs typeface="Times New Roman"/>
              </a:rPr>
              <a:t>чалдыккан </a:t>
            </a:r>
            <a:r>
              <a:rPr lang="ky-KG" sz="2000" dirty="0" smtClean="0">
                <a:solidFill>
                  <a:schemeClr val="tx1"/>
                </a:solidFill>
                <a:latin typeface="Times New Roman"/>
                <a:ea typeface="Calibri"/>
                <a:cs typeface="Times New Roman"/>
              </a:rPr>
              <a:t>гүлдөрдөн оору </a:t>
            </a:r>
            <a:r>
              <a:rPr lang="ky-KG" sz="2000" dirty="0">
                <a:solidFill>
                  <a:schemeClr val="tx1"/>
                </a:solidFill>
                <a:latin typeface="Times New Roman"/>
                <a:ea typeface="Calibri"/>
                <a:cs typeface="Times New Roman"/>
              </a:rPr>
              <a:t>гүл сабына өтөт, топ  жалбырактарына жана жаш бутактарына, андан ары бүтүндөй даракка жайылат. </a:t>
            </a:r>
            <a:endParaRPr lang="ru-RU" sz="2000" dirty="0">
              <a:solidFill>
                <a:schemeClr val="tx1"/>
              </a:solidFill>
              <a:latin typeface="Times New Roman"/>
              <a:ea typeface="Calibri"/>
              <a:cs typeface="Times New Roman"/>
            </a:endParaRPr>
          </a:p>
        </p:txBody>
      </p:sp>
      <p:pic>
        <p:nvPicPr>
          <p:cNvPr id="2050" name="Picture 2" descr="C:\Users\Work\Documents\Тиллахан\груша цветение\1 64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553"/>
          <a:stretch/>
        </p:blipFill>
        <p:spPr bwMode="auto">
          <a:xfrm>
            <a:off x="6084168" y="1628800"/>
            <a:ext cx="2861775" cy="3862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9483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19500" y="548681"/>
            <a:ext cx="7228964" cy="648072"/>
          </a:xfrm>
        </p:spPr>
        <p:txBody>
          <a:bodyPr>
            <a:noAutofit/>
          </a:bodyPr>
          <a:lstStyle/>
          <a:p>
            <a:pPr algn="ctr"/>
            <a:r>
              <a:rPr lang="ky-KG" sz="2800" dirty="0" smtClean="0">
                <a:latin typeface="Times New Roman" panose="02020603050405020304" pitchFamily="18" charset="0"/>
                <a:cs typeface="Times New Roman" panose="02020603050405020304" pitchFamily="18" charset="0"/>
              </a:rPr>
              <a:t>Жалбырактардын ооруга чалдыгуусу</a:t>
            </a:r>
            <a:endParaRPr lang="ky-KG" sz="28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331640" y="1196753"/>
            <a:ext cx="7704856" cy="2531360"/>
          </a:xfrm>
        </p:spPr>
        <p:txBody>
          <a:bodyPr>
            <a:normAutofit/>
          </a:bodyPr>
          <a:lstStyle/>
          <a:p>
            <a:r>
              <a:rPr lang="ky-KG" sz="2000" dirty="0">
                <a:solidFill>
                  <a:schemeClr val="tx1"/>
                </a:solidFill>
                <a:latin typeface="Times New Roman"/>
                <a:ea typeface="Calibri"/>
                <a:cs typeface="Times New Roman"/>
              </a:rPr>
              <a:t>Жалбырактар табигый үт жылчыкчалары жана ар түрдүү жаракаттары аркылуу бактериялардын кирүүсүнөн оруй баштайт. Жалбырактын четтеринде, негизги же четки тарамыштарынын ортосунда күрөң так пайда болот. Тактар акырындык менен чоңоюп, жалбырактын бүтүндөй пластинкасына жайылат. Жабыркаган алманын жалбырагы кызыл-күрөң, алмуруттун жалбырагы кара түскө ээ болот</a:t>
            </a:r>
            <a:r>
              <a:rPr lang="ky-KG" sz="2000" dirty="0" smtClean="0">
                <a:solidFill>
                  <a:schemeClr val="tx1"/>
                </a:solidFill>
                <a:latin typeface="Times New Roman"/>
                <a:ea typeface="Calibri"/>
                <a:cs typeface="Times New Roman"/>
              </a:rPr>
              <a:t>.</a:t>
            </a:r>
            <a:endParaRPr lang="ky-KG" sz="2000" dirty="0">
              <a:solidFill>
                <a:schemeClr val="tx1"/>
              </a:solidFill>
              <a:latin typeface="Times New Roman"/>
              <a:ea typeface="Calibri"/>
              <a:cs typeface="Times New Roman"/>
            </a:endParaRPr>
          </a:p>
        </p:txBody>
      </p:sp>
      <p:pic>
        <p:nvPicPr>
          <p:cNvPr id="3074" name="Picture 2" descr="C:\Users\Work\Pictures\для рекомендации\DSC_073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359" t="4496" r="24775" b="12220"/>
          <a:stretch/>
        </p:blipFill>
        <p:spPr bwMode="auto">
          <a:xfrm>
            <a:off x="5364088" y="3730496"/>
            <a:ext cx="2880320" cy="270968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Work\Documents\Тиллахан\груша цветение\1 64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41" t="18906" r="3715" b="13034"/>
          <a:stretch/>
        </p:blipFill>
        <p:spPr bwMode="auto">
          <a:xfrm>
            <a:off x="1825519" y="3728113"/>
            <a:ext cx="2962505" cy="2742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6920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349606"/>
            <a:ext cx="7811248" cy="1063170"/>
          </a:xfrm>
        </p:spPr>
        <p:txBody>
          <a:bodyPr>
            <a:noAutofit/>
          </a:bodyPr>
          <a:lstStyle/>
          <a:p>
            <a:pPr algn="ctr"/>
            <a:r>
              <a:rPr lang="ky-KG" sz="2800" dirty="0">
                <a:latin typeface="Times New Roman" panose="02020603050405020304" pitchFamily="18" charset="0"/>
                <a:cs typeface="Times New Roman" panose="02020603050405020304" pitchFamily="18" charset="0"/>
              </a:rPr>
              <a:t>Ж</a:t>
            </a:r>
            <a:r>
              <a:rPr lang="ky-KG" sz="2800" dirty="0" smtClean="0">
                <a:latin typeface="Times New Roman" panose="02020603050405020304" pitchFamily="18" charset="0"/>
                <a:cs typeface="Times New Roman" panose="02020603050405020304" pitchFamily="18" charset="0"/>
              </a:rPr>
              <a:t>аш бутактардын жана мөмөлөрдүн ооруга чалдыгуусу</a:t>
            </a:r>
            <a:endParaRPr lang="ky-KG" sz="28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899592" y="1412776"/>
            <a:ext cx="5136034" cy="5184576"/>
          </a:xfrm>
        </p:spPr>
        <p:txBody>
          <a:bodyPr>
            <a:noAutofit/>
          </a:bodyPr>
          <a:lstStyle/>
          <a:p>
            <a:pPr>
              <a:spcBef>
                <a:spcPts val="0"/>
              </a:spcBef>
            </a:pPr>
            <a:r>
              <a:rPr lang="ky-KG" sz="2000" dirty="0">
                <a:solidFill>
                  <a:schemeClr val="tx1"/>
                </a:solidFill>
                <a:latin typeface="Times New Roman" panose="02020603050405020304" pitchFamily="18" charset="0"/>
                <a:cs typeface="Times New Roman" panose="02020603050405020304" pitchFamily="18" charset="0"/>
              </a:rPr>
              <a:t>Илдетке чалдыккан бутактарда жана </a:t>
            </a:r>
            <a:r>
              <a:rPr lang="ky-KG" sz="2000" dirty="0" smtClean="0">
                <a:solidFill>
                  <a:schemeClr val="tx1"/>
                </a:solidFill>
                <a:latin typeface="Times New Roman" panose="02020603050405020304" pitchFamily="18" charset="0"/>
                <a:cs typeface="Times New Roman" panose="02020603050405020304" pitchFamily="18" charset="0"/>
              </a:rPr>
              <a:t>өзөктөрдө (</a:t>
            </a:r>
            <a:r>
              <a:rPr lang="ky-KG" sz="2000" dirty="0">
                <a:solidFill>
                  <a:schemeClr val="tx1"/>
                </a:solidFill>
                <a:latin typeface="Times New Roman" panose="02020603050405020304" pitchFamily="18" charset="0"/>
                <a:cs typeface="Times New Roman" panose="02020603050405020304" pitchFamily="18" charset="0"/>
              </a:rPr>
              <a:t>стволе) ооруунун өрчүшү жогорудан жаш бутактын учунан башталып акырындык менен кабыктын паренхимасы аркылуу дарактын түбүнө өтөт. Илдетке чалдыккан өркүндөр карамтыл-жашыл болуп, анан иймек сыяктуу ийилип жана карайып, куурап калат. </a:t>
            </a:r>
            <a:r>
              <a:rPr lang="ky-KG" sz="2400" dirty="0">
                <a:solidFill>
                  <a:schemeClr val="tx1"/>
                </a:solidFill>
                <a:latin typeface="Times New Roman" panose="02020603050405020304" pitchFamily="18" charset="0"/>
                <a:cs typeface="Times New Roman" panose="02020603050405020304" pitchFamily="18" charset="0"/>
              </a:rPr>
              <a:t>ө</a:t>
            </a:r>
            <a:r>
              <a:rPr lang="ky-KG" sz="2000" dirty="0">
                <a:solidFill>
                  <a:schemeClr val="tx1"/>
                </a:solidFill>
                <a:latin typeface="Times New Roman" panose="02020603050405020304" pitchFamily="18" charset="0"/>
                <a:cs typeface="Times New Roman" panose="02020603050405020304" pitchFamily="18" charset="0"/>
              </a:rPr>
              <a:t>ркүндөр «койчунун таягы» деп </a:t>
            </a:r>
            <a:r>
              <a:rPr lang="ky-KG" sz="2000" dirty="0" smtClean="0">
                <a:solidFill>
                  <a:schemeClr val="tx1"/>
                </a:solidFill>
                <a:latin typeface="Times New Roman" panose="02020603050405020304" pitchFamily="18" charset="0"/>
                <a:cs typeface="Times New Roman" panose="02020603050405020304" pitchFamily="18" charset="0"/>
              </a:rPr>
              <a:t>аталган </a:t>
            </a:r>
            <a:r>
              <a:rPr lang="ky-KG" sz="2000" dirty="0">
                <a:solidFill>
                  <a:schemeClr val="tx1"/>
                </a:solidFill>
                <a:latin typeface="Times New Roman" panose="02020603050405020304" pitchFamily="18" charset="0"/>
                <a:cs typeface="Times New Roman" panose="02020603050405020304" pitchFamily="18" charset="0"/>
              </a:rPr>
              <a:t>формага ээ болот.</a:t>
            </a:r>
          </a:p>
          <a:p>
            <a:pPr>
              <a:spcBef>
                <a:spcPts val="0"/>
              </a:spcBef>
            </a:pPr>
            <a:r>
              <a:rPr lang="ky-KG" sz="2000" dirty="0">
                <a:solidFill>
                  <a:schemeClr val="tx1"/>
                </a:solidFill>
                <a:latin typeface="Times New Roman" panose="02020603050405020304" pitchFamily="18" charset="0"/>
                <a:cs typeface="Times New Roman" panose="02020603050405020304" pitchFamily="18" charset="0"/>
              </a:rPr>
              <a:t>Жабыркаган жаш </a:t>
            </a:r>
            <a:r>
              <a:rPr lang="ky-KG" sz="2000" dirty="0" smtClean="0">
                <a:solidFill>
                  <a:schemeClr val="tx1"/>
                </a:solidFill>
                <a:latin typeface="Times New Roman" panose="02020603050405020304" pitchFamily="18" charset="0"/>
                <a:cs typeface="Times New Roman" panose="02020603050405020304" pitchFamily="18" charset="0"/>
              </a:rPr>
              <a:t>мөмөлөрдө күрөң же кара түстөгү тактар пайда болуп, мөмөлөр кургап калат. Башында мөмөлөр боз жашыл болуп кийин-черээк карайып мумия сыяктуу катып бактан түшпөй бутактарда кала берет.</a:t>
            </a:r>
            <a:endParaRPr lang="ky-KG" sz="2000" dirty="0">
              <a:solidFill>
                <a:schemeClr val="tx1"/>
              </a:solidFill>
              <a:latin typeface="Times New Roman" panose="02020603050405020304" pitchFamily="18" charset="0"/>
              <a:cs typeface="Times New Roman" panose="02020603050405020304" pitchFamily="18" charset="0"/>
            </a:endParaRPr>
          </a:p>
        </p:txBody>
      </p:sp>
      <p:pic>
        <p:nvPicPr>
          <p:cNvPr id="1026" name="Picture 2" descr="C:\Users\Work\Documents\Тиллахан\груша цветение\0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7627"/>
          <a:stretch/>
        </p:blipFill>
        <p:spPr bwMode="auto">
          <a:xfrm>
            <a:off x="6023658" y="1474001"/>
            <a:ext cx="2987824" cy="2607054"/>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rotWithShape="1">
          <a:blip r:embed="rId3"/>
          <a:srcRect l="7623"/>
          <a:stretch/>
        </p:blipFill>
        <p:spPr>
          <a:xfrm>
            <a:off x="6035626" y="4189332"/>
            <a:ext cx="2975856" cy="2230226"/>
          </a:xfrm>
          <a:prstGeom prst="rect">
            <a:avLst/>
          </a:prstGeom>
        </p:spPr>
      </p:pic>
    </p:spTree>
    <p:extLst>
      <p:ext uri="{BB962C8B-B14F-4D97-AF65-F5344CB8AC3E}">
        <p14:creationId xmlns:p14="http://schemas.microsoft.com/office/powerpoint/2010/main" val="9203943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476672"/>
            <a:ext cx="7560840" cy="936104"/>
          </a:xfrm>
        </p:spPr>
        <p:txBody>
          <a:bodyPr>
            <a:noAutofit/>
          </a:bodyPr>
          <a:lstStyle/>
          <a:p>
            <a:pPr algn="ctr"/>
            <a:r>
              <a:rPr lang="ky-KG" sz="2800" dirty="0" smtClean="0">
                <a:latin typeface="Times New Roman" panose="02020603050405020304" pitchFamily="18" charset="0"/>
                <a:cs typeface="Times New Roman" panose="02020603050405020304" pitchFamily="18" charset="0"/>
              </a:rPr>
              <a:t>Бутактардын жана штамбдын ооруга чалдыгуусу</a:t>
            </a:r>
            <a:endParaRPr lang="ky-KG" sz="2800" dirty="0"/>
          </a:p>
        </p:txBody>
      </p:sp>
      <p:sp>
        <p:nvSpPr>
          <p:cNvPr id="3" name="Объект 2"/>
          <p:cNvSpPr>
            <a:spLocks noGrp="1"/>
          </p:cNvSpPr>
          <p:nvPr>
            <p:ph idx="1"/>
          </p:nvPr>
        </p:nvSpPr>
        <p:spPr>
          <a:xfrm>
            <a:off x="1043608" y="1484784"/>
            <a:ext cx="7920880" cy="2485578"/>
          </a:xfrm>
        </p:spPr>
        <p:txBody>
          <a:bodyPr>
            <a:noAutofit/>
          </a:bodyPr>
          <a:lstStyle/>
          <a:p>
            <a:r>
              <a:rPr lang="ky-KG" sz="2000" dirty="0">
                <a:solidFill>
                  <a:schemeClr val="tx1"/>
                </a:solidFill>
                <a:latin typeface="Times New Roman" panose="02020603050405020304" pitchFamily="18" charset="0"/>
                <a:cs typeface="Times New Roman" panose="02020603050405020304" pitchFamily="18" charset="0"/>
              </a:rPr>
              <a:t>Даракта ооруу жогорудан төмөн карай б.а. бир жылдык бутактардан, көп жылдык бутактарга жана дарактын түбүнө өтөт. Бутактарда жана дарактын </a:t>
            </a:r>
            <a:r>
              <a:rPr lang="ky-KG" sz="2000" dirty="0" smtClean="0">
                <a:solidFill>
                  <a:schemeClr val="tx1"/>
                </a:solidFill>
                <a:latin typeface="Times New Roman" panose="02020603050405020304" pitchFamily="18" charset="0"/>
                <a:cs typeface="Times New Roman" panose="02020603050405020304" pitchFamily="18" charset="0"/>
              </a:rPr>
              <a:t>өзөг</a:t>
            </a:r>
            <a:r>
              <a:rPr lang="ky-KG" sz="2000" dirty="0">
                <a:solidFill>
                  <a:schemeClr val="tx1"/>
                </a:solidFill>
                <a:latin typeface="Times New Roman" panose="02020603050405020304" pitchFamily="18" charset="0"/>
                <a:cs typeface="Times New Roman" panose="02020603050405020304" pitchFamily="18" charset="0"/>
              </a:rPr>
              <a:t>ү</a:t>
            </a:r>
            <a:r>
              <a:rPr lang="ky-KG" sz="2000" dirty="0" smtClean="0">
                <a:solidFill>
                  <a:schemeClr val="tx1"/>
                </a:solidFill>
                <a:latin typeface="Times New Roman" panose="02020603050405020304" pitchFamily="18" charset="0"/>
                <a:cs typeface="Times New Roman" panose="02020603050405020304" pitchFamily="18" charset="0"/>
              </a:rPr>
              <a:t>ндө </a:t>
            </a:r>
            <a:r>
              <a:rPr lang="ky-KG" sz="2000" dirty="0">
                <a:solidFill>
                  <a:schemeClr val="tx1"/>
                </a:solidFill>
                <a:latin typeface="Times New Roman" panose="02020603050405020304" pitchFamily="18" charset="0"/>
                <a:cs typeface="Times New Roman" panose="02020603050405020304" pitchFamily="18" charset="0"/>
              </a:rPr>
              <a:t>ооруу так </a:t>
            </a:r>
            <a:r>
              <a:rPr lang="ky-KG" sz="2000" dirty="0" smtClean="0">
                <a:solidFill>
                  <a:schemeClr val="tx1"/>
                </a:solidFill>
                <a:latin typeface="Times New Roman" panose="02020603050405020304" pitchFamily="18" charset="0"/>
                <a:cs typeface="Times New Roman" panose="02020603050405020304" pitchFamily="18" charset="0"/>
              </a:rPr>
              <a:t>түрүндө </a:t>
            </a:r>
            <a:r>
              <a:rPr lang="ky-KG" sz="2000" dirty="0">
                <a:solidFill>
                  <a:schemeClr val="tx1"/>
                </a:solidFill>
                <a:latin typeface="Times New Roman" panose="02020603050405020304" pitchFamily="18" charset="0"/>
                <a:cs typeface="Times New Roman" panose="02020603050405020304" pitchFamily="18" charset="0"/>
              </a:rPr>
              <a:t>байкалат. Дарактын кабыгынын жабыркаган жерлери жумшарып, көөп жана майда жаракалар пайда болот. Пайда болгон жаракалардан алгач түзсүз суюктук бөлүнүп чыгат, кийинчереек күрөң түскө боёлот. Ал суюктук эксудат </a:t>
            </a:r>
            <a:r>
              <a:rPr lang="ky-KG" sz="2000" dirty="0" smtClean="0">
                <a:solidFill>
                  <a:schemeClr val="tx1"/>
                </a:solidFill>
                <a:latin typeface="Times New Roman" panose="02020603050405020304" pitchFamily="18" charset="0"/>
                <a:cs typeface="Times New Roman" panose="02020603050405020304" pitchFamily="18" charset="0"/>
              </a:rPr>
              <a:t>деп аталат, </a:t>
            </a:r>
            <a:r>
              <a:rPr lang="ky-KG" sz="2000" dirty="0">
                <a:solidFill>
                  <a:schemeClr val="tx1"/>
                </a:solidFill>
                <a:latin typeface="Times New Roman" panose="02020603050405020304" pitchFamily="18" charset="0"/>
                <a:cs typeface="Times New Roman" panose="02020603050405020304" pitchFamily="18" charset="0"/>
              </a:rPr>
              <a:t>ичинде көп сандаган бактериялар </a:t>
            </a:r>
            <a:r>
              <a:rPr lang="ky-KG" sz="2000" dirty="0" smtClean="0">
                <a:solidFill>
                  <a:schemeClr val="tx1"/>
                </a:solidFill>
                <a:latin typeface="Times New Roman" panose="02020603050405020304" pitchFamily="18" charset="0"/>
                <a:cs typeface="Times New Roman" panose="02020603050405020304" pitchFamily="18" charset="0"/>
              </a:rPr>
              <a:t>болот</a:t>
            </a:r>
            <a:r>
              <a:rPr lang="ky-KG" sz="2000" dirty="0">
                <a:solidFill>
                  <a:schemeClr val="tx1"/>
                </a:solidFill>
                <a:latin typeface="Times New Roman" panose="02020603050405020304" pitchFamily="18" charset="0"/>
                <a:cs typeface="Times New Roman" panose="02020603050405020304" pitchFamily="18" charset="0"/>
              </a:rPr>
              <a:t>.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3976652"/>
            <a:ext cx="3024336" cy="2579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8049" y="3970362"/>
            <a:ext cx="3416019" cy="2562014"/>
          </a:xfrm>
          <a:prstGeom prst="rect">
            <a:avLst/>
          </a:prstGeom>
        </p:spPr>
      </p:pic>
    </p:spTree>
    <p:extLst>
      <p:ext uri="{BB962C8B-B14F-4D97-AF65-F5344CB8AC3E}">
        <p14:creationId xmlns:p14="http://schemas.microsoft.com/office/powerpoint/2010/main" val="2936332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42515" y="548680"/>
            <a:ext cx="7416824" cy="594066"/>
          </a:xfrm>
        </p:spPr>
        <p:txBody>
          <a:bodyPr>
            <a:noAutofit/>
          </a:bodyPr>
          <a:lstStyle/>
          <a:p>
            <a:pPr algn="ctr"/>
            <a:r>
              <a:rPr lang="ky-KG" sz="2800" dirty="0" smtClean="0">
                <a:latin typeface="Times New Roman" panose="02020603050405020304" pitchFamily="18" charset="0"/>
                <a:cs typeface="Times New Roman" panose="02020603050405020304" pitchFamily="18" charset="0"/>
              </a:rPr>
              <a:t>Экссудат</a:t>
            </a:r>
            <a:endParaRPr lang="ky-KG" sz="28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043608" y="1196752"/>
            <a:ext cx="5112568" cy="5340468"/>
          </a:xfrm>
        </p:spPr>
        <p:txBody>
          <a:bodyPr>
            <a:noAutofit/>
          </a:bodyPr>
          <a:lstStyle/>
          <a:p>
            <a:r>
              <a:rPr lang="ky-KG" sz="2000" dirty="0" smtClean="0">
                <a:solidFill>
                  <a:schemeClr val="tx1"/>
                </a:solidFill>
                <a:latin typeface="Times New Roman" panose="02020603050405020304" pitchFamily="18" charset="0"/>
                <a:cs typeface="Times New Roman" panose="02020603050405020304" pitchFamily="18" charset="0"/>
              </a:rPr>
              <a:t>Илдетке </a:t>
            </a:r>
            <a:r>
              <a:rPr lang="ky-KG" sz="2000" dirty="0">
                <a:solidFill>
                  <a:schemeClr val="tx1"/>
                </a:solidFill>
                <a:latin typeface="Times New Roman" panose="02020603050405020304" pitchFamily="18" charset="0"/>
                <a:cs typeface="Times New Roman" panose="02020603050405020304" pitchFamily="18" charset="0"/>
              </a:rPr>
              <a:t>чалдыккан </a:t>
            </a:r>
            <a:r>
              <a:rPr lang="ky-KG" sz="2000" dirty="0" smtClean="0">
                <a:solidFill>
                  <a:schemeClr val="tx1"/>
                </a:solidFill>
                <a:latin typeface="Times New Roman" panose="02020603050405020304" pitchFamily="18" charset="0"/>
                <a:cs typeface="Times New Roman" panose="02020603050405020304" pitchFamily="18" charset="0"/>
              </a:rPr>
              <a:t>мөмөлөрдөн жана </a:t>
            </a:r>
            <a:r>
              <a:rPr lang="ky-KG" sz="2000" dirty="0">
                <a:solidFill>
                  <a:schemeClr val="tx1"/>
                </a:solidFill>
                <a:latin typeface="Times New Roman" panose="02020603050405020304" pitchFamily="18" charset="0"/>
                <a:cs typeface="Times New Roman" panose="02020603050405020304" pitchFamily="18" charset="0"/>
              </a:rPr>
              <a:t>өркүндөрдөн </a:t>
            </a:r>
            <a:r>
              <a:rPr lang="ky-KG" sz="2000" dirty="0" smtClean="0">
                <a:solidFill>
                  <a:schemeClr val="tx1"/>
                </a:solidFill>
                <a:latin typeface="Times New Roman" panose="02020603050405020304" pitchFamily="18" charset="0"/>
                <a:cs typeface="Times New Roman" panose="02020603050405020304" pitchFamily="18" charset="0"/>
              </a:rPr>
              <a:t>экссудат </a:t>
            </a:r>
            <a:r>
              <a:rPr lang="ky-KG" sz="2000" dirty="0">
                <a:solidFill>
                  <a:schemeClr val="tx1"/>
                </a:solidFill>
                <a:latin typeface="Times New Roman" panose="02020603050405020304" pitchFamily="18" charset="0"/>
                <a:cs typeface="Times New Roman" panose="02020603050405020304" pitchFamily="18" charset="0"/>
              </a:rPr>
              <a:t>бөлүнүп чыгат.</a:t>
            </a:r>
          </a:p>
          <a:p>
            <a:r>
              <a:rPr lang="ky-KG" sz="2000" dirty="0">
                <a:solidFill>
                  <a:schemeClr val="tx1"/>
                </a:solidFill>
                <a:latin typeface="Times New Roman" panose="02020603050405020304" pitchFamily="18" charset="0"/>
                <a:cs typeface="Times New Roman" panose="02020603050405020304" pitchFamily="18" charset="0"/>
              </a:rPr>
              <a:t>Шамалдын таасири менен </a:t>
            </a:r>
            <a:r>
              <a:rPr lang="ky-KG" sz="2000" dirty="0" smtClean="0">
                <a:solidFill>
                  <a:schemeClr val="tx1"/>
                </a:solidFill>
                <a:latin typeface="Times New Roman" panose="02020603050405020304" pitchFamily="18" charset="0"/>
                <a:cs typeface="Times New Roman" panose="02020603050405020304" pitchFamily="18" charset="0"/>
              </a:rPr>
              <a:t>экссудат </a:t>
            </a:r>
            <a:r>
              <a:rPr lang="ky-KG" sz="2000" dirty="0">
                <a:solidFill>
                  <a:schemeClr val="tx1"/>
                </a:solidFill>
                <a:latin typeface="Times New Roman" panose="02020603050405020304" pitchFamily="18" charset="0"/>
                <a:cs typeface="Times New Roman" panose="02020603050405020304" pitchFamily="18" charset="0"/>
              </a:rPr>
              <a:t>оңой ичке жип сыяктуу чоюлат жана жүздөгөн метрге  шамал, жамгыр, канаттуулар жана курт-кумурскалар аркылуу таралат. Аба-ырайынын жагымдуу шартында (абанын нымдуугунун жогору болушу) жана </a:t>
            </a:r>
            <a:r>
              <a:rPr lang="ky-KG" sz="2000" dirty="0" smtClean="0">
                <a:solidFill>
                  <a:schemeClr val="tx1"/>
                </a:solidFill>
                <a:latin typeface="Times New Roman" panose="02020603050405020304" pitchFamily="18" charset="0"/>
                <a:cs typeface="Times New Roman" panose="02020603050405020304" pitchFamily="18" charset="0"/>
              </a:rPr>
              <a:t>бутактарда, жалбырактарда </a:t>
            </a:r>
            <a:r>
              <a:rPr lang="ky-KG" sz="2000" dirty="0">
                <a:solidFill>
                  <a:schemeClr val="tx1"/>
                </a:solidFill>
                <a:latin typeface="Times New Roman" panose="02020603050405020304" pitchFamily="18" charset="0"/>
                <a:cs typeface="Times New Roman" panose="02020603050405020304" pitchFamily="18" charset="0"/>
              </a:rPr>
              <a:t>жаракаттардын болуусу оруунун жугушуна өбөлгө түзөт. Мөндүр менен катуу боорондон кийин ооруунун тез арада </a:t>
            </a:r>
            <a:r>
              <a:rPr lang="ky-KG" sz="2000" dirty="0" smtClean="0">
                <a:solidFill>
                  <a:schemeClr val="tx1"/>
                </a:solidFill>
                <a:latin typeface="Times New Roman" panose="02020603050405020304" pitchFamily="18" charset="0"/>
                <a:cs typeface="Times New Roman" panose="02020603050405020304" pitchFamily="18" charset="0"/>
              </a:rPr>
              <a:t>күч </a:t>
            </a:r>
            <a:r>
              <a:rPr lang="ky-KG" sz="2000" dirty="0">
                <a:solidFill>
                  <a:schemeClr val="tx1"/>
                </a:solidFill>
                <a:latin typeface="Times New Roman" panose="02020603050405020304" pitchFamily="18" charset="0"/>
                <a:cs typeface="Times New Roman" panose="02020603050405020304" pitchFamily="18" charset="0"/>
              </a:rPr>
              <a:t>алуусу ушуну менен түшүндүрүлөт. Ушундай жолдор менен оорубаган бактын гүлү, жалбырагы жана бир жылдык өркүндөрү оорууга чалдыгат.</a:t>
            </a:r>
            <a:endParaRPr lang="ru-RU" sz="2000" dirty="0">
              <a:solidFill>
                <a:schemeClr val="tx1"/>
              </a:solidFill>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2664" y="1452902"/>
            <a:ext cx="2865423" cy="2441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6024" y="3894481"/>
            <a:ext cx="2862063" cy="2642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42918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260647"/>
            <a:ext cx="7344816" cy="975289"/>
          </a:xfrm>
        </p:spPr>
        <p:txBody>
          <a:bodyPr>
            <a:normAutofit/>
          </a:bodyPr>
          <a:lstStyle/>
          <a:p>
            <a:pPr algn="ctr"/>
            <a:r>
              <a:rPr lang="ky-KG" sz="2800" dirty="0" smtClean="0">
                <a:latin typeface="Times New Roman" panose="02020603050405020304" pitchFamily="18" charset="0"/>
                <a:cs typeface="Times New Roman" panose="02020603050405020304" pitchFamily="18" charset="0"/>
              </a:rPr>
              <a:t>Алмурут сортторунун бактериалдык күйүк оорусуна чалдыгуусу </a:t>
            </a:r>
            <a:endParaRPr lang="ky-KG" sz="2800" dirty="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3334" y="1235937"/>
            <a:ext cx="2958706" cy="2340841"/>
          </a:xfrm>
          <a:prstGeom prst="rect">
            <a:avLst/>
          </a:prstGeom>
        </p:spPr>
      </p:pic>
      <p:pic>
        <p:nvPicPr>
          <p:cNvPr id="11" name="Рисунок 10"/>
          <p:cNvPicPr>
            <a:picLocks noChangeAspect="1"/>
          </p:cNvPicPr>
          <p:nvPr/>
        </p:nvPicPr>
        <p:blipFill rotWithShape="1">
          <a:blip r:embed="rId3" cstate="print">
            <a:extLst>
              <a:ext uri="{28A0092B-C50C-407E-A947-70E740481C1C}">
                <a14:useLocalDpi xmlns:a14="http://schemas.microsoft.com/office/drawing/2010/main" val="0"/>
              </a:ext>
            </a:extLst>
          </a:blip>
          <a:srcRect t="17544" b="19550"/>
          <a:stretch/>
        </p:blipFill>
        <p:spPr>
          <a:xfrm>
            <a:off x="5635253" y="1229887"/>
            <a:ext cx="2773150" cy="2325961"/>
          </a:xfrm>
          <a:prstGeom prst="rect">
            <a:avLst/>
          </a:prstGeom>
        </p:spPr>
      </p:pic>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t="25735" b="10247"/>
          <a:stretch/>
        </p:blipFill>
        <p:spPr>
          <a:xfrm>
            <a:off x="1973333" y="3903163"/>
            <a:ext cx="2937365" cy="2391672"/>
          </a:xfrm>
          <a:prstGeom prst="rect">
            <a:avLst/>
          </a:prstGeom>
        </p:spPr>
      </p:pic>
      <p:pic>
        <p:nvPicPr>
          <p:cNvPr id="13" name="Рисунок 12"/>
          <p:cNvPicPr>
            <a:picLocks noChangeAspect="1"/>
          </p:cNvPicPr>
          <p:nvPr/>
        </p:nvPicPr>
        <p:blipFill rotWithShape="1">
          <a:blip r:embed="rId5" cstate="print">
            <a:extLst>
              <a:ext uri="{28A0092B-C50C-407E-A947-70E740481C1C}">
                <a14:useLocalDpi xmlns:a14="http://schemas.microsoft.com/office/drawing/2010/main" val="0"/>
              </a:ext>
            </a:extLst>
          </a:blip>
          <a:srcRect t="24836" b="9090"/>
          <a:stretch/>
        </p:blipFill>
        <p:spPr>
          <a:xfrm>
            <a:off x="5608569" y="3903163"/>
            <a:ext cx="2759547" cy="2431104"/>
          </a:xfrm>
          <a:prstGeom prst="rect">
            <a:avLst/>
          </a:prstGeom>
        </p:spPr>
      </p:pic>
      <p:sp>
        <p:nvSpPr>
          <p:cNvPr id="14" name="TextBox 13"/>
          <p:cNvSpPr txBox="1"/>
          <p:nvPr/>
        </p:nvSpPr>
        <p:spPr>
          <a:xfrm>
            <a:off x="2205026" y="3502733"/>
            <a:ext cx="2736304" cy="400110"/>
          </a:xfrm>
          <a:prstGeom prst="rect">
            <a:avLst/>
          </a:prstGeom>
          <a:noFill/>
        </p:spPr>
        <p:txBody>
          <a:bodyPr wrap="square" rtlCol="0">
            <a:spAutoFit/>
          </a:bodyPr>
          <a:lstStyle/>
          <a:p>
            <a:pPr algn="ctr"/>
            <a:r>
              <a:rPr lang="ky-KG" sz="2000" dirty="0" smtClean="0">
                <a:latin typeface="Times New Roman" panose="02020603050405020304" pitchFamily="18" charset="0"/>
                <a:cs typeface="Times New Roman" panose="02020603050405020304" pitchFamily="18" charset="0"/>
              </a:rPr>
              <a:t>Лесная </a:t>
            </a:r>
            <a:r>
              <a:rPr lang="ky-KG" sz="2000" dirty="0">
                <a:latin typeface="Times New Roman" panose="02020603050405020304" pitchFamily="18" charset="0"/>
                <a:cs typeface="Times New Roman" panose="02020603050405020304" pitchFamily="18" charset="0"/>
              </a:rPr>
              <a:t>крацавица</a:t>
            </a:r>
          </a:p>
        </p:txBody>
      </p:sp>
      <p:sp>
        <p:nvSpPr>
          <p:cNvPr id="15" name="TextBox 14"/>
          <p:cNvSpPr txBox="1"/>
          <p:nvPr/>
        </p:nvSpPr>
        <p:spPr>
          <a:xfrm>
            <a:off x="5868144" y="3533831"/>
            <a:ext cx="2160240" cy="400110"/>
          </a:xfrm>
          <a:prstGeom prst="rect">
            <a:avLst/>
          </a:prstGeom>
          <a:noFill/>
        </p:spPr>
        <p:txBody>
          <a:bodyPr wrap="square" rtlCol="0">
            <a:spAutoFit/>
          </a:bodyPr>
          <a:lstStyle/>
          <a:p>
            <a:pPr algn="ctr"/>
            <a:r>
              <a:rPr lang="ky-KG" sz="2000" dirty="0" smtClean="0">
                <a:latin typeface="Times New Roman" panose="02020603050405020304" pitchFamily="18" charset="0"/>
                <a:cs typeface="Times New Roman" panose="02020603050405020304" pitchFamily="18" charset="0"/>
              </a:rPr>
              <a:t>Майская</a:t>
            </a:r>
            <a:endParaRPr lang="ky-KG" sz="20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1945909" y="6294835"/>
            <a:ext cx="2937364" cy="400110"/>
          </a:xfrm>
          <a:prstGeom prst="rect">
            <a:avLst/>
          </a:prstGeom>
          <a:noFill/>
        </p:spPr>
        <p:txBody>
          <a:bodyPr wrap="square" rtlCol="0">
            <a:spAutoFit/>
          </a:bodyPr>
          <a:lstStyle/>
          <a:p>
            <a:pPr algn="ctr"/>
            <a:r>
              <a:rPr lang="ky-KG" sz="2000" dirty="0">
                <a:latin typeface="Times New Roman" panose="02020603050405020304" pitchFamily="18" charset="0"/>
                <a:cs typeface="Times New Roman" panose="02020603050405020304" pitchFamily="18" charset="0"/>
              </a:rPr>
              <a:t>К</a:t>
            </a:r>
            <a:r>
              <a:rPr lang="ky-KG" sz="2000" dirty="0" smtClean="0">
                <a:latin typeface="Times New Roman" panose="02020603050405020304" pitchFamily="18" charset="0"/>
                <a:cs typeface="Times New Roman" panose="02020603050405020304" pitchFamily="18" charset="0"/>
              </a:rPr>
              <a:t>расивая</a:t>
            </a:r>
            <a:endParaRPr lang="ky-KG" sz="20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5635253" y="6334267"/>
            <a:ext cx="2732863" cy="400110"/>
          </a:xfrm>
          <a:prstGeom prst="rect">
            <a:avLst/>
          </a:prstGeom>
          <a:noFill/>
        </p:spPr>
        <p:txBody>
          <a:bodyPr wrap="square" rtlCol="0">
            <a:spAutoFit/>
          </a:bodyPr>
          <a:lstStyle/>
          <a:p>
            <a:r>
              <a:rPr lang="ky-KG" sz="2000" dirty="0" smtClean="0">
                <a:latin typeface="Times New Roman" panose="02020603050405020304" pitchFamily="18" charset="0"/>
                <a:cs typeface="Times New Roman" panose="02020603050405020304" pitchFamily="18" charset="0"/>
              </a:rPr>
              <a:t>Талгарская красавица</a:t>
            </a:r>
            <a:endParaRPr lang="ky-KG"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0556281"/>
      </p:ext>
    </p:extLst>
  </p:cSld>
  <p:clrMapOvr>
    <a:masterClrMapping/>
  </p:clrMapOvr>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themeOverride>
</file>

<file path=docProps/app.xml><?xml version="1.0" encoding="utf-8"?>
<Properties xmlns="http://schemas.openxmlformats.org/officeDocument/2006/extended-properties" xmlns:vt="http://schemas.openxmlformats.org/officeDocument/2006/docPropsVTypes">
  <Template/>
  <TotalTime>2902</TotalTime>
  <Words>2459</Words>
  <Application>Microsoft Office PowerPoint</Application>
  <PresentationFormat>Экран (4:3)</PresentationFormat>
  <Paragraphs>105</Paragraphs>
  <Slides>28</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28</vt:i4>
      </vt:variant>
    </vt:vector>
  </HeadingPairs>
  <TitlesOfParts>
    <vt:vector size="29" baseType="lpstr">
      <vt:lpstr>Легкий дым</vt:lpstr>
      <vt:lpstr>Бактериалдык күйүк оорусуна каршы күрөшүү жолдорунун тартиби</vt:lpstr>
      <vt:lpstr>Бактериалдык күйүк оорусу</vt:lpstr>
      <vt:lpstr>Бактериалдык күйүк оорусу кандай жол менен жугат</vt:lpstr>
      <vt:lpstr>Гүлдөө учурунда оорунун жугушу</vt:lpstr>
      <vt:lpstr>Жалбырактардын ооруга чалдыгуусу</vt:lpstr>
      <vt:lpstr>Жаш бутактардын жана мөмөлөрдүн ооруга чалдыгуусу</vt:lpstr>
      <vt:lpstr>Бутактардын жана штамбдын ооруга чалдыгуусу</vt:lpstr>
      <vt:lpstr>Экссудат</vt:lpstr>
      <vt:lpstr>Алмурут сортторунун бактериалдык күйүк оорусуна чалдыгуусу </vt:lpstr>
      <vt:lpstr>Бактериалдык күйүк оорусунун козгогучу </vt:lpstr>
      <vt:lpstr>Бактериалдык күйүк оорусунун козгогучу </vt:lpstr>
      <vt:lpstr>Бактериалдык күйүк оорусунун козгогучу </vt:lpstr>
      <vt:lpstr>Бактериалдык күйүк оорусуна каршы күрөшүү жолдору </vt:lpstr>
      <vt:lpstr>Бактериалдык күйүк оорусуна каршы күрөшүү жолдору </vt:lpstr>
      <vt:lpstr>Бактериалдык күйүк оорусуна каршы күрөшүү жолдору </vt:lpstr>
      <vt:lpstr>Бактериалдык күйүк оорусуна каршы күрөштү күчөтүү мезгилдери</vt:lpstr>
      <vt:lpstr>Бактериалдык күйүк бар кезде бактарды бутоо тартиби</vt:lpstr>
      <vt:lpstr>Бутоо учурунда сакталуучу эрежелер</vt:lpstr>
      <vt:lpstr>Бактын өзөгүн жана негизги бутактарын дарылоо</vt:lpstr>
      <vt:lpstr>Гүлдөө учурунда бактериалдык күйүккө каршы күрөшүү </vt:lpstr>
      <vt:lpstr>Зыянкеч курт кумурскалар пайда болгон учурда бактериалдык күйүккө каршы күрөшүү </vt:lpstr>
      <vt:lpstr>Зыянкеч курт кумурскалар пайда болгон учурда бактериалдык күйүккө каршы күрөшүү </vt:lpstr>
      <vt:lpstr>Зыянкеч курт кумурскалар пайда болгон учурда бактериалдык күйүккө каршы күрөшүү </vt:lpstr>
      <vt:lpstr>Козу карындык  оорулары пайда болгондо бактериалдык күйүккө каршы күрөшүү</vt:lpstr>
      <vt:lpstr>Козу карындык  оорулары</vt:lpstr>
      <vt:lpstr>Бутактардын күчтүү өсүү мезгилинде</vt:lpstr>
      <vt:lpstr>Катуу шамал, жамгырдан жана мөндүрдөн кийин</vt:lpstr>
      <vt:lpstr>Көңүл бурганыңыздар үчүн рахмат</vt:lpstr>
    </vt:vector>
  </TitlesOfParts>
  <Company>diakov.net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Work</dc:creator>
  <cp:lastModifiedBy>Work</cp:lastModifiedBy>
  <cp:revision>202</cp:revision>
  <dcterms:created xsi:type="dcterms:W3CDTF">2021-02-08T05:02:47Z</dcterms:created>
  <dcterms:modified xsi:type="dcterms:W3CDTF">2021-04-02T08:04:26Z</dcterms:modified>
</cp:coreProperties>
</file>