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58" r:id="rId4"/>
    <p:sldId id="259" r:id="rId5"/>
    <p:sldId id="260" r:id="rId6"/>
    <p:sldId id="261" r:id="rId7"/>
    <p:sldId id="278" r:id="rId8"/>
    <p:sldId id="279" r:id="rId9"/>
    <p:sldId id="262" r:id="rId10"/>
    <p:sldId id="263" r:id="rId11"/>
    <p:sldId id="280" r:id="rId12"/>
    <p:sldId id="281" r:id="rId13"/>
    <p:sldId id="282" r:id="rId14"/>
    <p:sldId id="264" r:id="rId15"/>
    <p:sldId id="268" r:id="rId16"/>
    <p:sldId id="269" r:id="rId17"/>
    <p:sldId id="277" r:id="rId18"/>
    <p:sldId id="265" r:id="rId19"/>
    <p:sldId id="266" r:id="rId20"/>
    <p:sldId id="267" r:id="rId21"/>
    <p:sldId id="270" r:id="rId22"/>
    <p:sldId id="273" r:id="rId23"/>
    <p:sldId id="271" r:id="rId24"/>
    <p:sldId id="283" r:id="rId25"/>
    <p:sldId id="274" r:id="rId26"/>
    <p:sldId id="275" r:id="rId27"/>
    <p:sldId id="276"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4" d="100"/>
          <a:sy n="74" d="100"/>
        </p:scale>
        <p:origin x="-1266" y="-4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21A52-6CFE-434D-B756-89106E7B400D}" type="datetimeFigureOut">
              <a:rPr lang="ru-RU" smtClean="0"/>
              <a:t>02.04.2021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BC9BB9-B505-4918-8CE9-BB7C4D830956}" type="slidenum">
              <a:rPr lang="ru-RU" smtClean="0"/>
              <a:t>‹#›</a:t>
            </a:fld>
            <a:endParaRPr lang="ru-RU"/>
          </a:p>
        </p:txBody>
      </p:sp>
    </p:spTree>
    <p:extLst>
      <p:ext uri="{BB962C8B-B14F-4D97-AF65-F5344CB8AC3E}">
        <p14:creationId xmlns:p14="http://schemas.microsoft.com/office/powerpoint/2010/main" val="298507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ky-KG" dirty="0"/>
          </a:p>
        </p:txBody>
      </p:sp>
      <p:sp>
        <p:nvSpPr>
          <p:cNvPr id="4" name="Номер слайда 3"/>
          <p:cNvSpPr>
            <a:spLocks noGrp="1"/>
          </p:cNvSpPr>
          <p:nvPr>
            <p:ph type="sldNum" sz="quarter" idx="10"/>
          </p:nvPr>
        </p:nvSpPr>
        <p:spPr/>
        <p:txBody>
          <a:bodyPr/>
          <a:lstStyle/>
          <a:p>
            <a:fld id="{8FBC9BB9-B505-4918-8CE9-BB7C4D830956}" type="slidenum">
              <a:rPr lang="ru-RU" smtClean="0"/>
              <a:t>1</a:t>
            </a:fld>
            <a:endParaRPr lang="ru-RU"/>
          </a:p>
        </p:txBody>
      </p:sp>
    </p:spTree>
    <p:extLst>
      <p:ext uri="{BB962C8B-B14F-4D97-AF65-F5344CB8AC3E}">
        <p14:creationId xmlns:p14="http://schemas.microsoft.com/office/powerpoint/2010/main" val="183497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FBC9BB9-B505-4918-8CE9-BB7C4D830956}" type="slidenum">
              <a:rPr lang="ru-RU" smtClean="0"/>
              <a:t>18</a:t>
            </a:fld>
            <a:endParaRPr lang="ru-RU"/>
          </a:p>
        </p:txBody>
      </p:sp>
    </p:spTree>
    <p:extLst>
      <p:ext uri="{BB962C8B-B14F-4D97-AF65-F5344CB8AC3E}">
        <p14:creationId xmlns:p14="http://schemas.microsoft.com/office/powerpoint/2010/main" val="950427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A6D5670A-4B0D-46DA-B37C-79E07B6E6A5D}" type="datetimeFigureOut">
              <a:rPr lang="ru-RU" smtClean="0"/>
              <a:t>02.04.2021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677156AA-F971-497C-B8F8-53CC9B03BED3}"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D5670A-4B0D-46DA-B37C-79E07B6E6A5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6D5670A-4B0D-46DA-B37C-79E07B6E6A5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6D5670A-4B0D-46DA-B37C-79E07B6E6A5D}" type="datetimeFigureOut">
              <a:rPr lang="ru-RU" smtClean="0"/>
              <a:t>02.04.2021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677156AA-F971-497C-B8F8-53CC9B03BED3}"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A6D5670A-4B0D-46DA-B37C-79E07B6E6A5D}" type="datetimeFigureOut">
              <a:rPr lang="ru-RU" smtClean="0"/>
              <a:t>02.04.2021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677156AA-F971-497C-B8F8-53CC9B03BED3}"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A6D5670A-4B0D-46DA-B37C-79E07B6E6A5D}" type="datetimeFigureOut">
              <a:rPr lang="ru-RU" smtClean="0"/>
              <a:t>02.04.2021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A6D5670A-4B0D-46DA-B37C-79E07B6E6A5D}" type="datetimeFigureOut">
              <a:rPr lang="ru-RU" smtClean="0"/>
              <a:t>02.04.2021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677156AA-F971-497C-B8F8-53CC9B03BED3}"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A6D5670A-4B0D-46DA-B37C-79E07B6E6A5D}" type="datetimeFigureOut">
              <a:rPr lang="ru-RU" smtClean="0"/>
              <a:t>02.04.2021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A6D5670A-4B0D-46DA-B37C-79E07B6E6A5D}" type="datetimeFigureOut">
              <a:rPr lang="ru-RU" smtClean="0"/>
              <a:t>02.04.2021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A6D5670A-4B0D-46DA-B37C-79E07B6E6A5D}" type="datetimeFigureOut">
              <a:rPr lang="ru-RU" smtClean="0"/>
              <a:t>02.04.2021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77156AA-F971-497C-B8F8-53CC9B03BED3}"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A6D5670A-4B0D-46DA-B37C-79E07B6E6A5D}" type="datetimeFigureOut">
              <a:rPr lang="ru-RU" smtClean="0"/>
              <a:t>02.04.2021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677156AA-F971-497C-B8F8-53CC9B03BED3}"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5000"/>
            <a:lum/>
          </a:blip>
          <a:srcRect/>
          <a:tile tx="0" ty="0" sx="100000" sy="100000" flip="none" algn="tl"/>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A6D5670A-4B0D-46DA-B37C-79E07B6E6A5D}" type="datetimeFigureOut">
              <a:rPr lang="ru-RU" smtClean="0"/>
              <a:t>02.04.2021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677156AA-F971-497C-B8F8-53CC9B03BED3}"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79512" y="5606479"/>
            <a:ext cx="8458200" cy="846586"/>
          </a:xfrm>
        </p:spPr>
        <p:txBody>
          <a:bodyPr>
            <a:normAutofit/>
          </a:bodyPr>
          <a:lstStyle/>
          <a:p>
            <a:r>
              <a:rPr lang="ru-RU" sz="2400" dirty="0" smtClean="0">
                <a:solidFill>
                  <a:schemeClr val="accent6">
                    <a:lumMod val="50000"/>
                  </a:schemeClr>
                </a:solidFill>
                <a:latin typeface="Times New Roman" pitchFamily="18" charset="0"/>
                <a:cs typeface="Times New Roman" pitchFamily="18" charset="0"/>
              </a:rPr>
              <a:t> </a:t>
            </a:r>
            <a:br>
              <a:rPr lang="ru-RU" sz="2400" dirty="0" smtClean="0">
                <a:solidFill>
                  <a:schemeClr val="accent6">
                    <a:lumMod val="50000"/>
                  </a:schemeClr>
                </a:solidFill>
                <a:latin typeface="Times New Roman" pitchFamily="18" charset="0"/>
                <a:cs typeface="Times New Roman" pitchFamily="18" charset="0"/>
              </a:rPr>
            </a:br>
            <a:r>
              <a:rPr lang="ru-RU" sz="2400" dirty="0" err="1" smtClean="0">
                <a:solidFill>
                  <a:schemeClr val="accent6">
                    <a:lumMod val="50000"/>
                  </a:schemeClr>
                </a:solidFill>
                <a:latin typeface="Times New Roman" pitchFamily="18" charset="0"/>
                <a:cs typeface="Times New Roman" pitchFamily="18" charset="0"/>
              </a:rPr>
              <a:t>Дооткулова</a:t>
            </a:r>
            <a:r>
              <a:rPr lang="ru-RU" sz="2400" dirty="0" smtClean="0">
                <a:solidFill>
                  <a:schemeClr val="accent6">
                    <a:lumMod val="50000"/>
                  </a:schemeClr>
                </a:solidFill>
                <a:latin typeface="Times New Roman" pitchFamily="18" charset="0"/>
                <a:cs typeface="Times New Roman" pitchFamily="18" charset="0"/>
              </a:rPr>
              <a:t> Гулира</a:t>
            </a:r>
            <a:endParaRPr lang="ru-RU" sz="2400" dirty="0">
              <a:solidFill>
                <a:schemeClr val="accent6">
                  <a:lumMod val="50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67544" y="548680"/>
            <a:ext cx="8458200" cy="5040560"/>
          </a:xfrm>
        </p:spPr>
        <p:txBody>
          <a:bodyPr>
            <a:noAutofit/>
          </a:bodyPr>
          <a:lstStyle/>
          <a:p>
            <a:pPr algn="ctr"/>
            <a:r>
              <a:rPr lang="ru-RU" sz="2800" dirty="0" err="1">
                <a:solidFill>
                  <a:schemeClr val="tx2">
                    <a:lumMod val="50000"/>
                  </a:schemeClr>
                </a:solidFill>
                <a:latin typeface="Times New Roman" pitchFamily="18" charset="0"/>
                <a:cs typeface="Times New Roman" pitchFamily="18" charset="0"/>
              </a:rPr>
              <a:t>Кыргыз</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Республикасынын</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УИАнын</a:t>
            </a:r>
            <a:r>
              <a:rPr lang="ru-RU" sz="2800" dirty="0">
                <a:solidFill>
                  <a:schemeClr val="tx2">
                    <a:lumMod val="50000"/>
                  </a:schemeClr>
                </a:solidFill>
                <a:latin typeface="Times New Roman" pitchFamily="18" charset="0"/>
                <a:cs typeface="Times New Roman" pitchFamily="18" charset="0"/>
              </a:rPr>
              <a:t> </a:t>
            </a:r>
            <a:r>
              <a:rPr lang="ru-RU" sz="2800" dirty="0" smtClean="0">
                <a:solidFill>
                  <a:schemeClr val="tx2">
                    <a:lumMod val="50000"/>
                  </a:schemeClr>
                </a:solidFill>
                <a:latin typeface="Times New Roman" pitchFamily="18" charset="0"/>
                <a:cs typeface="Times New Roman" pitchFamily="18" charset="0"/>
              </a:rPr>
              <a:t>Э</a:t>
            </a:r>
            <a:r>
              <a:rPr lang="ru-RU" sz="2800" dirty="0">
                <a:solidFill>
                  <a:schemeClr val="tx2">
                    <a:lumMod val="50000"/>
                  </a:schemeClr>
                </a:solidFill>
                <a:latin typeface="Times New Roman" pitchFamily="18" charset="0"/>
                <a:cs typeface="Times New Roman" pitchFamily="18" charset="0"/>
              </a:rPr>
              <a:t>. Гареев </a:t>
            </a:r>
            <a:r>
              <a:rPr lang="ru-RU" sz="2800" dirty="0" err="1">
                <a:solidFill>
                  <a:schemeClr val="tx2">
                    <a:lumMod val="50000"/>
                  </a:schemeClr>
                </a:solidFill>
                <a:latin typeface="Times New Roman" pitchFamily="18" charset="0"/>
                <a:cs typeface="Times New Roman" pitchFamily="18" charset="0"/>
              </a:rPr>
              <a:t>атындагы</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ботаникалык</a:t>
            </a:r>
            <a:r>
              <a:rPr lang="ru-RU" sz="2800" dirty="0">
                <a:solidFill>
                  <a:schemeClr val="tx2">
                    <a:lumMod val="50000"/>
                  </a:schemeClr>
                </a:solidFill>
                <a:latin typeface="Times New Roman" pitchFamily="18" charset="0"/>
                <a:cs typeface="Times New Roman" pitchFamily="18" charset="0"/>
              </a:rPr>
              <a:t> бак </a:t>
            </a:r>
            <a:r>
              <a:rPr lang="ru-RU" sz="2800" dirty="0" err="1">
                <a:solidFill>
                  <a:schemeClr val="tx2">
                    <a:lumMod val="50000"/>
                  </a:schemeClr>
                </a:solidFill>
                <a:latin typeface="Times New Roman" pitchFamily="18" charset="0"/>
                <a:cs typeface="Times New Roman" pitchFamily="18" charset="0"/>
              </a:rPr>
              <a:t>илимий</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изилдөө</a:t>
            </a:r>
            <a:r>
              <a:rPr lang="ru-RU" sz="2800" dirty="0">
                <a:solidFill>
                  <a:schemeClr val="tx2">
                    <a:lumMod val="50000"/>
                  </a:schemeClr>
                </a:solidFill>
                <a:latin typeface="Times New Roman" pitchFamily="18" charset="0"/>
                <a:cs typeface="Times New Roman" pitchFamily="18" charset="0"/>
              </a:rPr>
              <a:t> институту</a:t>
            </a:r>
          </a:p>
          <a:p>
            <a:pPr algn="ctr"/>
            <a:r>
              <a:rPr lang="ru-RU" sz="2800" dirty="0" err="1">
                <a:solidFill>
                  <a:schemeClr val="tx2">
                    <a:lumMod val="50000"/>
                  </a:schemeClr>
                </a:solidFill>
                <a:latin typeface="Times New Roman" pitchFamily="18" charset="0"/>
                <a:cs typeface="Times New Roman" pitchFamily="18" charset="0"/>
              </a:rPr>
              <a:t>Мөмөлүү</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бактар</a:t>
            </a:r>
            <a:r>
              <a:rPr lang="ru-RU" sz="2800" dirty="0">
                <a:solidFill>
                  <a:schemeClr val="tx2">
                    <a:lumMod val="50000"/>
                  </a:schemeClr>
                </a:solidFill>
                <a:latin typeface="Times New Roman" pitchFamily="18" charset="0"/>
                <a:cs typeface="Times New Roman" pitchFamily="18" charset="0"/>
              </a:rPr>
              <a:t> </a:t>
            </a:r>
            <a:r>
              <a:rPr lang="ru-RU" sz="2800" dirty="0" err="1" smtClean="0">
                <a:solidFill>
                  <a:schemeClr val="tx2">
                    <a:lumMod val="50000"/>
                  </a:schemeClr>
                </a:solidFill>
                <a:latin typeface="Times New Roman" pitchFamily="18" charset="0"/>
                <a:cs typeface="Times New Roman" pitchFamily="18" charset="0"/>
              </a:rPr>
              <a:t>лабораториясы</a:t>
            </a:r>
            <a:endParaRPr lang="ru-RU" sz="2800" dirty="0" smtClean="0">
              <a:solidFill>
                <a:schemeClr val="tx2">
                  <a:lumMod val="50000"/>
                </a:schemeClr>
              </a:solidFill>
              <a:latin typeface="Times New Roman" pitchFamily="18" charset="0"/>
              <a:cs typeface="Times New Roman" pitchFamily="18" charset="0"/>
            </a:endParaRPr>
          </a:p>
          <a:p>
            <a:pPr algn="ctr"/>
            <a:endParaRPr lang="ru-RU" sz="2800" dirty="0">
              <a:solidFill>
                <a:schemeClr val="tx2">
                  <a:lumMod val="50000"/>
                </a:schemeClr>
              </a:solidFill>
              <a:latin typeface="Times New Roman" pitchFamily="18" charset="0"/>
              <a:cs typeface="Times New Roman" pitchFamily="18" charset="0"/>
            </a:endParaRPr>
          </a:p>
          <a:p>
            <a:pPr algn="ctr"/>
            <a:endParaRPr lang="ru-RU" sz="2800" dirty="0" smtClean="0">
              <a:solidFill>
                <a:schemeClr val="tx2">
                  <a:lumMod val="50000"/>
                </a:schemeClr>
              </a:solidFill>
              <a:latin typeface="Times New Roman" pitchFamily="18" charset="0"/>
              <a:cs typeface="Times New Roman" pitchFamily="18" charset="0"/>
            </a:endParaRPr>
          </a:p>
          <a:p>
            <a:pPr algn="ctr"/>
            <a:endParaRPr lang="ru-RU" sz="2800" dirty="0">
              <a:solidFill>
                <a:schemeClr val="tx2">
                  <a:lumMod val="50000"/>
                </a:schemeClr>
              </a:solidFill>
              <a:latin typeface="Times New Roman" pitchFamily="18" charset="0"/>
              <a:cs typeface="Times New Roman" pitchFamily="18" charset="0"/>
            </a:endParaRPr>
          </a:p>
          <a:p>
            <a:pPr algn="ctr"/>
            <a:endParaRPr lang="ru-RU" sz="2800" dirty="0" smtClean="0">
              <a:solidFill>
                <a:schemeClr val="tx2">
                  <a:lumMod val="50000"/>
                </a:schemeClr>
              </a:solidFill>
              <a:latin typeface="Times New Roman" pitchFamily="18" charset="0"/>
              <a:cs typeface="Times New Roman" pitchFamily="18" charset="0"/>
            </a:endParaRPr>
          </a:p>
          <a:p>
            <a:pPr algn="ctr"/>
            <a:endParaRPr lang="ru-RU" sz="2800" dirty="0">
              <a:solidFill>
                <a:schemeClr val="tx2">
                  <a:lumMod val="50000"/>
                </a:schemeClr>
              </a:solidFill>
              <a:latin typeface="Times New Roman" pitchFamily="18" charset="0"/>
              <a:cs typeface="Times New Roman" pitchFamily="18" charset="0"/>
            </a:endParaRPr>
          </a:p>
          <a:p>
            <a:pPr algn="ctr"/>
            <a:r>
              <a:rPr lang="ru-RU" sz="2800" dirty="0" err="1" smtClean="0">
                <a:solidFill>
                  <a:schemeClr val="tx2">
                    <a:lumMod val="50000"/>
                  </a:schemeClr>
                </a:solidFill>
                <a:latin typeface="Times New Roman" pitchFamily="18" charset="0"/>
                <a:cs typeface="Times New Roman" pitchFamily="18" charset="0"/>
              </a:rPr>
              <a:t>Бактериалдык</a:t>
            </a:r>
            <a:r>
              <a:rPr lang="ru-RU" sz="2800" dirty="0" smtClean="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күйүккө</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каршы</a:t>
            </a:r>
            <a:r>
              <a:rPr lang="ru-RU" sz="2800" dirty="0">
                <a:solidFill>
                  <a:schemeClr val="tx2">
                    <a:lumMod val="50000"/>
                  </a:schemeClr>
                </a:solidFill>
                <a:latin typeface="Times New Roman" pitchFamily="18" charset="0"/>
                <a:cs typeface="Times New Roman" pitchFamily="18" charset="0"/>
              </a:rPr>
              <a:t> </a:t>
            </a:r>
            <a:r>
              <a:rPr lang="ru-RU" sz="2800" dirty="0">
                <a:solidFill>
                  <a:schemeClr val="tx2">
                    <a:lumMod val="50000"/>
                  </a:schemeClr>
                </a:solidFill>
                <a:latin typeface="Times New Roman" pitchFamily="18" charset="0"/>
                <a:cs typeface="Times New Roman" pitchFamily="18" charset="0"/>
              </a:rPr>
              <a:t>а</a:t>
            </a:r>
            <a:r>
              <a:rPr lang="ru-RU" sz="2800" dirty="0" smtClean="0">
                <a:solidFill>
                  <a:schemeClr val="tx2">
                    <a:lumMod val="50000"/>
                  </a:schemeClr>
                </a:solidFill>
                <a:latin typeface="Times New Roman" pitchFamily="18" charset="0"/>
                <a:cs typeface="Times New Roman" pitchFamily="18" charset="0"/>
              </a:rPr>
              <a:t>лма </a:t>
            </a:r>
            <a:r>
              <a:rPr lang="ru-RU" sz="2800" dirty="0" err="1">
                <a:solidFill>
                  <a:schemeClr val="tx2">
                    <a:lumMod val="50000"/>
                  </a:schemeClr>
                </a:solidFill>
                <a:latin typeface="Times New Roman" pitchFamily="18" charset="0"/>
                <a:cs typeface="Times New Roman" pitchFamily="18" charset="0"/>
              </a:rPr>
              <a:t>жана</a:t>
            </a:r>
            <a:r>
              <a:rPr lang="ru-RU" sz="2800" dirty="0">
                <a:solidFill>
                  <a:schemeClr val="tx2">
                    <a:lumMod val="50000"/>
                  </a:schemeClr>
                </a:solidFill>
                <a:latin typeface="Times New Roman" pitchFamily="18" charset="0"/>
                <a:cs typeface="Times New Roman" pitchFamily="18" charset="0"/>
              </a:rPr>
              <a:t> </a:t>
            </a:r>
            <a:r>
              <a:rPr lang="ru-RU" sz="2800" dirty="0" err="1">
                <a:solidFill>
                  <a:schemeClr val="tx2">
                    <a:lumMod val="50000"/>
                  </a:schemeClr>
                </a:solidFill>
                <a:latin typeface="Times New Roman" pitchFamily="18" charset="0"/>
                <a:cs typeface="Times New Roman" pitchFamily="18" charset="0"/>
              </a:rPr>
              <a:t>алмуруттун</a:t>
            </a:r>
            <a:r>
              <a:rPr lang="ru-RU" sz="2800" dirty="0">
                <a:solidFill>
                  <a:schemeClr val="tx2">
                    <a:lumMod val="50000"/>
                  </a:schemeClr>
                </a:solidFill>
                <a:latin typeface="Times New Roman" pitchFamily="18" charset="0"/>
                <a:cs typeface="Times New Roman" pitchFamily="18" charset="0"/>
              </a:rPr>
              <a:t> </a:t>
            </a:r>
            <a:r>
              <a:rPr lang="ru-RU" sz="2800" dirty="0" smtClean="0">
                <a:solidFill>
                  <a:schemeClr val="tx2">
                    <a:lumMod val="50000"/>
                  </a:schemeClr>
                </a:solidFill>
                <a:latin typeface="Times New Roman" pitchFamily="18" charset="0"/>
                <a:cs typeface="Times New Roman" pitchFamily="18" charset="0"/>
              </a:rPr>
              <a:t> </a:t>
            </a:r>
            <a:r>
              <a:rPr lang="ru-RU" sz="2800" dirty="0" err="1" smtClean="0">
                <a:solidFill>
                  <a:schemeClr val="tx2">
                    <a:lumMod val="50000"/>
                  </a:schemeClr>
                </a:solidFill>
                <a:latin typeface="Times New Roman" pitchFamily="18" charset="0"/>
                <a:cs typeface="Times New Roman" pitchFamily="18" charset="0"/>
              </a:rPr>
              <a:t>жогорку</a:t>
            </a:r>
            <a:r>
              <a:rPr lang="ru-RU" sz="2800" dirty="0" smtClean="0">
                <a:solidFill>
                  <a:schemeClr val="tx2">
                    <a:lumMod val="50000"/>
                  </a:schemeClr>
                </a:solidFill>
                <a:latin typeface="Times New Roman" pitchFamily="18" charset="0"/>
                <a:cs typeface="Times New Roman" pitchFamily="18" charset="0"/>
              </a:rPr>
              <a:t> д</a:t>
            </a:r>
            <a:r>
              <a:rPr lang="ru-RU" sz="2800" dirty="0">
                <a:solidFill>
                  <a:schemeClr val="tx2">
                    <a:lumMod val="50000"/>
                  </a:schemeClr>
                </a:solidFill>
                <a:latin typeface="Times New Roman" pitchFamily="18" charset="0"/>
                <a:cs typeface="Times New Roman" pitchFamily="18" charset="0"/>
              </a:rPr>
              <a:t>е</a:t>
            </a:r>
            <a:r>
              <a:rPr lang="ky-KG" sz="2800" dirty="0">
                <a:solidFill>
                  <a:schemeClr val="tx2">
                    <a:lumMod val="50000"/>
                  </a:schemeClr>
                </a:solidFill>
                <a:latin typeface="Times New Roman" pitchFamily="18" charset="0"/>
                <a:cs typeface="Times New Roman" pitchFamily="18" charset="0"/>
              </a:rPr>
              <a:t>ң</a:t>
            </a:r>
            <a:r>
              <a:rPr lang="ru-RU" sz="2800" dirty="0" err="1">
                <a:solidFill>
                  <a:schemeClr val="tx2">
                    <a:lumMod val="50000"/>
                  </a:schemeClr>
                </a:solidFill>
                <a:latin typeface="Times New Roman" pitchFamily="18" charset="0"/>
                <a:cs typeface="Times New Roman" pitchFamily="18" charset="0"/>
              </a:rPr>
              <a:t>ээлдеги</a:t>
            </a:r>
            <a:r>
              <a:rPr lang="ru-RU" sz="2800" dirty="0">
                <a:solidFill>
                  <a:schemeClr val="tx2">
                    <a:lumMod val="50000"/>
                  </a:schemeClr>
                </a:solidFill>
                <a:latin typeface="Times New Roman" pitchFamily="18" charset="0"/>
                <a:cs typeface="Times New Roman" pitchFamily="18" charset="0"/>
              </a:rPr>
              <a:t> </a:t>
            </a:r>
            <a:r>
              <a:rPr lang="ru-RU" sz="2800" dirty="0" err="1" smtClean="0">
                <a:solidFill>
                  <a:schemeClr val="tx2">
                    <a:lumMod val="50000"/>
                  </a:schemeClr>
                </a:solidFill>
                <a:latin typeface="Times New Roman" pitchFamily="18" charset="0"/>
                <a:cs typeface="Times New Roman" pitchFamily="18" charset="0"/>
              </a:rPr>
              <a:t>туруктуу</a:t>
            </a:r>
            <a:r>
              <a:rPr lang="ru-RU" sz="2800" dirty="0" smtClean="0">
                <a:solidFill>
                  <a:schemeClr val="tx2">
                    <a:lumMod val="50000"/>
                  </a:schemeClr>
                </a:solidFill>
                <a:latin typeface="Times New Roman" pitchFamily="18" charset="0"/>
                <a:cs typeface="Times New Roman" pitchFamily="18" charset="0"/>
              </a:rPr>
              <a:t> </a:t>
            </a:r>
            <a:r>
              <a:rPr lang="ru-RU" sz="2800" dirty="0" err="1" smtClean="0">
                <a:solidFill>
                  <a:schemeClr val="tx2">
                    <a:lumMod val="50000"/>
                  </a:schemeClr>
                </a:solidFill>
                <a:latin typeface="Times New Roman" pitchFamily="18" charset="0"/>
                <a:cs typeface="Times New Roman" pitchFamily="18" charset="0"/>
              </a:rPr>
              <a:t>сорттору</a:t>
            </a:r>
            <a:endParaRPr lang="ru-RU" sz="2800" dirty="0">
              <a:solidFill>
                <a:schemeClr val="tx2">
                  <a:lumMod val="50000"/>
                </a:schemeClr>
              </a:solidFill>
              <a:latin typeface="Times New Roman" pitchFamily="18" charset="0"/>
              <a:cs typeface="Times New Roman" pitchFamily="18" charset="0"/>
            </a:endParaRPr>
          </a:p>
        </p:txBody>
      </p:sp>
      <p:pic>
        <p:nvPicPr>
          <p:cNvPr id="2050" name="Picture 2" descr="E:\21,01,2017\Documents\ЛПР\Новая папка\Рисунок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620" y="2204864"/>
            <a:ext cx="3181350" cy="22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85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86800" cy="1296144"/>
          </a:xfrm>
        </p:spPr>
        <p:txBody>
          <a:bodyPr>
            <a:normAutofit/>
          </a:bodyPr>
          <a:lstStyle/>
          <a:p>
            <a:pPr algn="ctr"/>
            <a:r>
              <a:rPr lang="ru-RU" sz="2400" dirty="0">
                <a:solidFill>
                  <a:schemeClr val="accent6">
                    <a:lumMod val="50000"/>
                  </a:schemeClr>
                </a:solidFill>
                <a:latin typeface="Times New Roman" pitchFamily="18" charset="0"/>
                <a:cs typeface="Times New Roman" pitchFamily="18" charset="0"/>
              </a:rPr>
              <a:t>0дөн 1 </a:t>
            </a:r>
            <a:r>
              <a:rPr lang="ru-RU" sz="2400" dirty="0" err="1">
                <a:solidFill>
                  <a:schemeClr val="accent6">
                    <a:lumMod val="50000"/>
                  </a:schemeClr>
                </a:solidFill>
                <a:latin typeface="Times New Roman" pitchFamily="18" charset="0"/>
                <a:cs typeface="Times New Roman" pitchFamily="18" charset="0"/>
              </a:rPr>
              <a:t>баллга</a:t>
            </a:r>
            <a:r>
              <a:rPr lang="ru-RU" sz="2400" dirty="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чейин</a:t>
            </a:r>
            <a:r>
              <a:rPr lang="ru-RU" sz="2400" dirty="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ооруга</a:t>
            </a:r>
            <a:r>
              <a:rPr lang="ru-RU" sz="2400" dirty="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чалдыккан</a:t>
            </a:r>
            <a:r>
              <a:rPr lang="ru-RU" sz="2400" dirty="0">
                <a:solidFill>
                  <a:schemeClr val="accent6">
                    <a:lumMod val="50000"/>
                  </a:schemeClr>
                </a:solidFill>
                <a:latin typeface="Times New Roman" pitchFamily="18" charset="0"/>
                <a:cs typeface="Times New Roman" pitchFamily="18" charset="0"/>
              </a:rPr>
              <a:t> </a:t>
            </a:r>
            <a:r>
              <a:rPr lang="ru-RU" sz="2400" dirty="0" err="1" smtClean="0">
                <a:solidFill>
                  <a:schemeClr val="accent6">
                    <a:lumMod val="50000"/>
                  </a:schemeClr>
                </a:solidFill>
                <a:latin typeface="Times New Roman" pitchFamily="18" charset="0"/>
                <a:cs typeface="Times New Roman" pitchFamily="18" charset="0"/>
              </a:rPr>
              <a:t>алмуруттун</a:t>
            </a:r>
            <a:r>
              <a:rPr lang="ru-RU" sz="2400" dirty="0" smtClean="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сортторунун</a:t>
            </a:r>
            <a:r>
              <a:rPr lang="ru-RU" sz="2400" dirty="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тизмеси</a:t>
            </a:r>
            <a:r>
              <a:rPr lang="ru-RU" sz="2400" dirty="0">
                <a:solidFill>
                  <a:schemeClr val="accent6">
                    <a:lumMod val="50000"/>
                  </a:schemeClr>
                </a:solidFill>
                <a:latin typeface="Times New Roman" pitchFamily="18" charset="0"/>
                <a:cs typeface="Times New Roman" pitchFamily="18" charset="0"/>
              </a:rPr>
              <a:t>: </a:t>
            </a:r>
            <a:endParaRPr lang="ru-RU" sz="40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04800" y="1556792"/>
            <a:ext cx="8686800" cy="4680520"/>
          </a:xfrm>
        </p:spPr>
        <p:txBody>
          <a:bodyPr>
            <a:normAutofit/>
          </a:bodyPr>
          <a:lstStyle/>
          <a:p>
            <a:pPr algn="just"/>
            <a:r>
              <a:rPr lang="ru-RU" sz="2000" dirty="0" smtClean="0">
                <a:solidFill>
                  <a:schemeClr val="accent6">
                    <a:lumMod val="75000"/>
                  </a:schemeClr>
                </a:solidFill>
                <a:latin typeface="Times New Roman" pitchFamily="18" charset="0"/>
                <a:cs typeface="Times New Roman" pitchFamily="18" charset="0"/>
              </a:rPr>
              <a:t>Выставочная</a:t>
            </a:r>
            <a:r>
              <a:rPr lang="ru-RU" sz="2000" dirty="0">
                <a:solidFill>
                  <a:schemeClr val="accent6">
                    <a:lumMod val="75000"/>
                  </a:schemeClr>
                </a:solidFill>
                <a:latin typeface="Times New Roman" pitchFamily="18" charset="0"/>
                <a:cs typeface="Times New Roman" pitchFamily="18" charset="0"/>
              </a:rPr>
              <a:t>, Внучка, Горная красавица, </a:t>
            </a:r>
            <a:r>
              <a:rPr lang="ru-RU" sz="2000" dirty="0" err="1">
                <a:solidFill>
                  <a:schemeClr val="accent6">
                    <a:lumMod val="75000"/>
                  </a:schemeClr>
                </a:solidFill>
                <a:latin typeface="Times New Roman" pitchFamily="18" charset="0"/>
                <a:cs typeface="Times New Roman" pitchFamily="18" charset="0"/>
              </a:rPr>
              <a:t>Деканка</a:t>
            </a:r>
            <a:r>
              <a:rPr lang="ru-RU" sz="2000" dirty="0">
                <a:solidFill>
                  <a:schemeClr val="accent6">
                    <a:lumMod val="75000"/>
                  </a:schemeClr>
                </a:solidFill>
                <a:latin typeface="Times New Roman" pitchFamily="18" charset="0"/>
                <a:cs typeface="Times New Roman" pitchFamily="18" charset="0"/>
              </a:rPr>
              <a:t> осенняя, </a:t>
            </a:r>
            <a:r>
              <a:rPr lang="ru-RU" sz="2000" dirty="0" err="1">
                <a:solidFill>
                  <a:schemeClr val="accent6">
                    <a:lumMod val="75000"/>
                  </a:schemeClr>
                </a:solidFill>
                <a:latin typeface="Times New Roman" pitchFamily="18" charset="0"/>
                <a:cs typeface="Times New Roman" pitchFamily="18" charset="0"/>
              </a:rPr>
              <a:t>Джир</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Надри</a:t>
            </a:r>
            <a:r>
              <a:rPr lang="ru-RU" sz="2000" dirty="0">
                <a:solidFill>
                  <a:schemeClr val="accent6">
                    <a:lumMod val="75000"/>
                  </a:schemeClr>
                </a:solidFill>
                <a:latin typeface="Times New Roman" pitchFamily="18" charset="0"/>
                <a:cs typeface="Times New Roman" pitchFamily="18" charset="0"/>
              </a:rPr>
              <a:t>, Дюшес де </a:t>
            </a:r>
            <a:r>
              <a:rPr lang="ru-RU" sz="2000" dirty="0" err="1">
                <a:solidFill>
                  <a:schemeClr val="accent6">
                    <a:lumMod val="75000"/>
                  </a:schemeClr>
                </a:solidFill>
                <a:latin typeface="Times New Roman" pitchFamily="18" charset="0"/>
                <a:cs typeface="Times New Roman" pitchFamily="18" charset="0"/>
              </a:rPr>
              <a:t>Ангулем</a:t>
            </a:r>
            <a:r>
              <a:rPr lang="ru-RU" sz="2000" dirty="0">
                <a:solidFill>
                  <a:schemeClr val="accent6">
                    <a:lumMod val="75000"/>
                  </a:schemeClr>
                </a:solidFill>
                <a:latin typeface="Times New Roman" pitchFamily="18" charset="0"/>
                <a:cs typeface="Times New Roman" pitchFamily="18" charset="0"/>
              </a:rPr>
              <a:t>, Жюль </a:t>
            </a:r>
            <a:r>
              <a:rPr lang="ru-RU" sz="2000" dirty="0" err="1">
                <a:solidFill>
                  <a:schemeClr val="accent6">
                    <a:lumMod val="75000"/>
                  </a:schemeClr>
                </a:solidFill>
                <a:latin typeface="Times New Roman" pitchFamily="18" charset="0"/>
                <a:cs typeface="Times New Roman" pitchFamily="18" charset="0"/>
              </a:rPr>
              <a:t>Гюйо</a:t>
            </a:r>
            <a:r>
              <a:rPr lang="ru-RU" sz="2000" dirty="0">
                <a:solidFill>
                  <a:schemeClr val="accent6">
                    <a:lumMod val="75000"/>
                  </a:schemeClr>
                </a:solidFill>
                <a:latin typeface="Times New Roman" pitchFamily="18" charset="0"/>
                <a:cs typeface="Times New Roman" pitchFamily="18" charset="0"/>
              </a:rPr>
              <a:t>, Майская, Оливье де </a:t>
            </a:r>
            <a:r>
              <a:rPr lang="ru-RU" sz="2000" dirty="0" err="1">
                <a:solidFill>
                  <a:schemeClr val="accent6">
                    <a:lumMod val="75000"/>
                  </a:schemeClr>
                </a:solidFill>
                <a:latin typeface="Times New Roman" pitchFamily="18" charset="0"/>
                <a:cs typeface="Times New Roman" pitchFamily="18" charset="0"/>
              </a:rPr>
              <a:t>Серр</a:t>
            </a:r>
            <a:r>
              <a:rPr lang="ru-RU" sz="2000" dirty="0">
                <a:solidFill>
                  <a:schemeClr val="accent6">
                    <a:lumMod val="75000"/>
                  </a:schemeClr>
                </a:solidFill>
                <a:latin typeface="Times New Roman" pitchFamily="18" charset="0"/>
                <a:cs typeface="Times New Roman" pitchFamily="18" charset="0"/>
              </a:rPr>
              <a:t>, Осенняя Яковлева, </a:t>
            </a:r>
            <a:r>
              <a:rPr lang="ru-RU" sz="2000" dirty="0" err="1">
                <a:solidFill>
                  <a:schemeClr val="accent6">
                    <a:lumMod val="75000"/>
                  </a:schemeClr>
                </a:solidFill>
                <a:latin typeface="Times New Roman" pitchFamily="18" charset="0"/>
                <a:cs typeface="Times New Roman" pitchFamily="18" charset="0"/>
              </a:rPr>
              <a:t>Подгорянка</a:t>
            </a:r>
            <a:r>
              <a:rPr lang="ru-RU" sz="2000" dirty="0">
                <a:solidFill>
                  <a:schemeClr val="accent6">
                    <a:lumMod val="75000"/>
                  </a:schemeClr>
                </a:solidFill>
                <a:latin typeface="Times New Roman" pitchFamily="18" charset="0"/>
                <a:cs typeface="Times New Roman" pitchFamily="18" charset="0"/>
              </a:rPr>
              <a:t>, Самаркандская поздняя, Форель зимняя, </a:t>
            </a:r>
            <a:r>
              <a:rPr lang="ru-RU" sz="2000" dirty="0" smtClean="0">
                <a:solidFill>
                  <a:schemeClr val="accent6">
                    <a:lumMod val="75000"/>
                  </a:schemeClr>
                </a:solidFill>
                <a:latin typeface="Times New Roman" pitchFamily="18" charset="0"/>
                <a:cs typeface="Times New Roman" pitchFamily="18" charset="0"/>
              </a:rPr>
              <a:t>Юбилейная.        </a:t>
            </a:r>
            <a:r>
              <a:rPr lang="ru-RU" sz="2000" dirty="0" err="1" smtClean="0">
                <a:solidFill>
                  <a:schemeClr val="accent6">
                    <a:lumMod val="75000"/>
                  </a:schemeClr>
                </a:solidFill>
                <a:latin typeface="Times New Roman" pitchFamily="18" charset="0"/>
                <a:cs typeface="Times New Roman" pitchFamily="18" charset="0"/>
              </a:rPr>
              <a:t>Баардыгы</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14 </a:t>
            </a:r>
            <a:r>
              <a:rPr lang="ru-RU" sz="2000" dirty="0" smtClean="0">
                <a:solidFill>
                  <a:schemeClr val="accent6">
                    <a:lumMod val="75000"/>
                  </a:schemeClr>
                </a:solidFill>
                <a:latin typeface="Times New Roman" pitchFamily="18" charset="0"/>
                <a:cs typeface="Times New Roman" pitchFamily="18" charset="0"/>
              </a:rPr>
              <a:t>сорт.</a:t>
            </a:r>
          </a:p>
        </p:txBody>
      </p:sp>
    </p:spTree>
    <p:extLst>
      <p:ext uri="{BB962C8B-B14F-4D97-AF65-F5344CB8AC3E}">
        <p14:creationId xmlns:p14="http://schemas.microsoft.com/office/powerpoint/2010/main" val="3815018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753" y="188640"/>
            <a:ext cx="8686800" cy="838200"/>
          </a:xfrm>
        </p:spPr>
        <p:txBody>
          <a:bodyPr>
            <a:noAutofit/>
          </a:bodyPr>
          <a:lstStyle/>
          <a:p>
            <a:pPr algn="ctr"/>
            <a:r>
              <a:rPr lang="ru-RU" sz="2400" dirty="0">
                <a:solidFill>
                  <a:schemeClr val="accent6">
                    <a:lumMod val="75000"/>
                  </a:schemeClr>
                </a:solidFill>
                <a:latin typeface="Times New Roman" panose="02020603050405020304" pitchFamily="18" charset="0"/>
                <a:cs typeface="Times New Roman" panose="02020603050405020304" pitchFamily="18" charset="0"/>
              </a:rPr>
              <a:t>2баллга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чейин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оорууга</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чалдыкан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smtClean="0">
                <a:solidFill>
                  <a:schemeClr val="accent6">
                    <a:lumMod val="75000"/>
                  </a:schemeClr>
                </a:solidFill>
                <a:latin typeface="Times New Roman" panose="02020603050405020304" pitchFamily="18" charset="0"/>
                <a:cs typeface="Times New Roman" panose="02020603050405020304" pitchFamily="18" charset="0"/>
              </a:rPr>
              <a:t>алмуруттун</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сортторунун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тизмеси</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ru-RU" sz="2400" dirty="0"/>
          </a:p>
        </p:txBody>
      </p:sp>
      <p:sp>
        <p:nvSpPr>
          <p:cNvPr id="3" name="Объект 2"/>
          <p:cNvSpPr>
            <a:spLocks noGrp="1"/>
          </p:cNvSpPr>
          <p:nvPr>
            <p:ph idx="1"/>
          </p:nvPr>
        </p:nvSpPr>
        <p:spPr>
          <a:xfrm>
            <a:off x="279036" y="1045666"/>
            <a:ext cx="5229068" cy="5812334"/>
          </a:xfrm>
        </p:spPr>
        <p:txBody>
          <a:bodyPr>
            <a:normAutofit fontScale="92500"/>
          </a:bodyPr>
          <a:lstStyle/>
          <a:p>
            <a:pPr algn="just">
              <a:lnSpc>
                <a:spcPct val="150000"/>
              </a:lnSpc>
            </a:pPr>
            <a:r>
              <a:rPr lang="ru-RU" sz="2600" dirty="0" smtClean="0">
                <a:solidFill>
                  <a:schemeClr val="accent6">
                    <a:lumMod val="75000"/>
                  </a:schemeClr>
                </a:solidFill>
                <a:latin typeface="Times New Roman" panose="02020603050405020304" pitchFamily="18" charset="0"/>
                <a:cs typeface="Times New Roman" panose="02020603050405020304" pitchFamily="18" charset="0"/>
              </a:rPr>
              <a:t>Ароматная</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Лигеля</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Лутса</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Жиффара</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зимняя Мичурина,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прекос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Мориттини</a:t>
            </a:r>
            <a:r>
              <a:rPr lang="ru-RU" sz="2600" dirty="0">
                <a:solidFill>
                  <a:schemeClr val="accent6">
                    <a:lumMod val="75000"/>
                  </a:schemeClr>
                </a:solidFill>
                <a:latin typeface="Times New Roman" panose="02020603050405020304" pitchFamily="18" charset="0"/>
                <a:cs typeface="Times New Roman" panose="02020603050405020304" pitchFamily="18" charset="0"/>
              </a:rPr>
              <a:t>, Бергамот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Млеевский</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стеркманс</a:t>
            </a:r>
            <a:r>
              <a:rPr lang="ru-RU" sz="2600" dirty="0">
                <a:solidFill>
                  <a:schemeClr val="accent6">
                    <a:lumMod val="75000"/>
                  </a:schemeClr>
                </a:solidFill>
                <a:latin typeface="Times New Roman" panose="02020603050405020304" pitchFamily="18" charset="0"/>
                <a:cs typeface="Times New Roman" panose="02020603050405020304" pitchFamily="18" charset="0"/>
              </a:rPr>
              <a:t>, Вильямс красный,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Деканка</a:t>
            </a:r>
            <a:r>
              <a:rPr lang="ru-RU" sz="2600" dirty="0">
                <a:solidFill>
                  <a:schemeClr val="accent6">
                    <a:lumMod val="75000"/>
                  </a:schemeClr>
                </a:solidFill>
                <a:latin typeface="Times New Roman" panose="02020603050405020304" pitchFamily="18" charset="0"/>
                <a:cs typeface="Times New Roman" panose="02020603050405020304" pitchFamily="18" charset="0"/>
              </a:rPr>
              <a:t> зимняя, Жозефина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Мехельнская</a:t>
            </a:r>
            <a:r>
              <a:rPr lang="ru-RU" sz="2600" dirty="0">
                <a:solidFill>
                  <a:schemeClr val="accent6">
                    <a:lumMod val="75000"/>
                  </a:schemeClr>
                </a:solidFill>
                <a:latin typeface="Times New Roman" panose="02020603050405020304" pitchFamily="18" charset="0"/>
                <a:cs typeface="Times New Roman" panose="02020603050405020304" pitchFamily="18" charset="0"/>
              </a:rPr>
              <a:t>, Ласточка, Любимица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Клаппа</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Сапежанка</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Ноябрская</a:t>
            </a:r>
            <a:r>
              <a:rPr lang="ru-RU" sz="2600" dirty="0">
                <a:solidFill>
                  <a:schemeClr val="accent6">
                    <a:lumMod val="75000"/>
                  </a:schemeClr>
                </a:solidFill>
                <a:latin typeface="Times New Roman" panose="02020603050405020304" pitchFamily="18" charset="0"/>
                <a:cs typeface="Times New Roman" panose="02020603050405020304" pitchFamily="18" charset="0"/>
              </a:rPr>
              <a:t>, Триумф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Пакгама</a:t>
            </a:r>
            <a:r>
              <a:rPr lang="ru-RU" sz="2600" dirty="0">
                <a:solidFill>
                  <a:schemeClr val="accent6">
                    <a:lumMod val="75000"/>
                  </a:schemeClr>
                </a:solidFill>
                <a:latin typeface="Times New Roman" panose="02020603050405020304" pitchFamily="18" charset="0"/>
                <a:cs typeface="Times New Roman" panose="02020603050405020304" pitchFamily="18" charset="0"/>
              </a:rPr>
              <a:t>,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Оргинальная</a:t>
            </a:r>
            <a:r>
              <a:rPr lang="ru-RU" sz="2600" dirty="0">
                <a:solidFill>
                  <a:schemeClr val="accent6">
                    <a:lumMod val="75000"/>
                  </a:schemeClr>
                </a:solidFill>
                <a:latin typeface="Times New Roman" panose="02020603050405020304" pitchFamily="18" charset="0"/>
                <a:cs typeface="Times New Roman" panose="02020603050405020304" pitchFamily="18" charset="0"/>
              </a:rPr>
              <a:t>, Сен </a:t>
            </a:r>
            <a:r>
              <a:rPr lang="ru-RU" sz="2600" dirty="0" err="1">
                <a:solidFill>
                  <a:schemeClr val="accent6">
                    <a:lumMod val="75000"/>
                  </a:schemeClr>
                </a:solidFill>
                <a:latin typeface="Times New Roman" panose="02020603050405020304" pitchFamily="18" charset="0"/>
                <a:cs typeface="Times New Roman" panose="02020603050405020304" pitchFamily="18" charset="0"/>
              </a:rPr>
              <a:t>Жермен</a:t>
            </a:r>
            <a:r>
              <a:rPr lang="ru-RU" sz="2600" dirty="0">
                <a:solidFill>
                  <a:schemeClr val="accent6">
                    <a:lumMod val="75000"/>
                  </a:schemeClr>
                </a:solidFill>
                <a:latin typeface="Times New Roman" panose="02020603050405020304" pitchFamily="18" charset="0"/>
                <a:cs typeface="Times New Roman" panose="02020603050405020304" pitchFamily="18" charset="0"/>
              </a:rPr>
              <a:t>, Паркер. </a:t>
            </a:r>
            <a:r>
              <a:rPr lang="ru-RU" sz="2600" dirty="0" err="1" smtClean="0">
                <a:solidFill>
                  <a:schemeClr val="accent6">
                    <a:lumMod val="75000"/>
                  </a:schemeClr>
                </a:solidFill>
                <a:latin typeface="Times New Roman" panose="02020603050405020304" pitchFamily="18" charset="0"/>
                <a:cs typeface="Times New Roman" panose="02020603050405020304" pitchFamily="18" charset="0"/>
              </a:rPr>
              <a:t>Баардыгы</a:t>
            </a:r>
            <a:r>
              <a:rPr lang="ru-RU" sz="26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600" dirty="0">
                <a:solidFill>
                  <a:schemeClr val="accent6">
                    <a:lumMod val="75000"/>
                  </a:schemeClr>
                </a:solidFill>
                <a:latin typeface="Times New Roman" panose="02020603050405020304" pitchFamily="18" charset="0"/>
                <a:cs typeface="Times New Roman" panose="02020603050405020304" pitchFamily="18" charset="0"/>
              </a:rPr>
              <a:t>19 </a:t>
            </a:r>
            <a:r>
              <a:rPr lang="ru-RU" sz="2600" dirty="0" smtClean="0">
                <a:solidFill>
                  <a:schemeClr val="accent6">
                    <a:lumMod val="75000"/>
                  </a:schemeClr>
                </a:solidFill>
                <a:latin typeface="Times New Roman" panose="02020603050405020304" pitchFamily="18" charset="0"/>
                <a:cs typeface="Times New Roman" panose="02020603050405020304" pitchFamily="18" charset="0"/>
              </a:rPr>
              <a:t>сорт.</a:t>
            </a:r>
            <a:endParaRPr lang="ru-RU" sz="2600" dirty="0">
              <a:solidFill>
                <a:schemeClr val="accent6">
                  <a:lumMod val="75000"/>
                </a:schemeClr>
              </a:solidFill>
              <a:latin typeface="Times New Roman" panose="02020603050405020304" pitchFamily="18" charset="0"/>
              <a:cs typeface="Times New Roman" panose="02020603050405020304" pitchFamily="18" charset="0"/>
            </a:endParaRPr>
          </a:p>
          <a:p>
            <a:pPr algn="just"/>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250" y="1340768"/>
            <a:ext cx="3371419"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250" y="3835768"/>
            <a:ext cx="3298069" cy="247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172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0648"/>
            <a:ext cx="8686800" cy="1293514"/>
          </a:xfrm>
        </p:spPr>
        <p:txBody>
          <a:bodyPr>
            <a:normAutofit fontScale="90000"/>
          </a:bodyPr>
          <a:lstStyle/>
          <a:p>
            <a:r>
              <a:rPr lang="ru-RU" sz="2200" dirty="0">
                <a:solidFill>
                  <a:schemeClr val="accent6">
                    <a:lumMod val="75000"/>
                  </a:schemeClr>
                </a:solidFill>
                <a:latin typeface="Times New Roman" panose="02020603050405020304" pitchFamily="18" charset="0"/>
                <a:cs typeface="Times New Roman" panose="02020603050405020304" pitchFamily="18" charset="0"/>
              </a:rPr>
              <a:t>3төн 4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баллга</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чейин</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оорууга</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чалдыкан</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smtClean="0">
                <a:solidFill>
                  <a:schemeClr val="accent6">
                    <a:lumMod val="75000"/>
                  </a:schemeClr>
                </a:solidFill>
                <a:latin typeface="Times New Roman" panose="02020603050405020304" pitchFamily="18" charset="0"/>
                <a:cs typeface="Times New Roman" panose="02020603050405020304" pitchFamily="18" charset="0"/>
              </a:rPr>
              <a:t>алмуруттун</a:t>
            </a:r>
            <a:r>
              <a:rPr lang="ru-RU" sz="22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сортторунун</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sz="2200" dirty="0" err="1">
                <a:solidFill>
                  <a:schemeClr val="accent6">
                    <a:lumMod val="75000"/>
                  </a:schemeClr>
                </a:solidFill>
                <a:latin typeface="Times New Roman" panose="02020603050405020304" pitchFamily="18" charset="0"/>
                <a:cs typeface="Times New Roman" panose="02020603050405020304" pitchFamily="18" charset="0"/>
              </a:rPr>
              <a:t>тизмеси</a:t>
            </a:r>
            <a:r>
              <a:rPr lang="ru-RU" sz="2200" dirty="0">
                <a:solidFill>
                  <a:schemeClr val="accent6">
                    <a:lumMod val="75000"/>
                  </a:schemeClr>
                </a:solidFill>
                <a:latin typeface="Times New Roman" panose="02020603050405020304" pitchFamily="18" charset="0"/>
                <a:cs typeface="Times New Roman" panose="02020603050405020304" pitchFamily="18" charset="0"/>
              </a:rPr>
              <a:t>: </a:t>
            </a:r>
            <a:r>
              <a:rPr lang="ru-RU" dirty="0">
                <a:solidFill>
                  <a:schemeClr val="accent6">
                    <a:lumMod val="75000"/>
                  </a:schemeClr>
                </a:solidFill>
                <a:latin typeface="Times New Roman" panose="02020603050405020304" pitchFamily="18" charset="0"/>
                <a:cs typeface="Times New Roman" panose="02020603050405020304" pitchFamily="18" charset="0"/>
              </a:rPr>
              <a:t/>
            </a:r>
            <a:br>
              <a:rPr lang="ru-RU" dirty="0">
                <a:solidFill>
                  <a:schemeClr val="accent6">
                    <a:lumMod val="75000"/>
                  </a:schemeClr>
                </a:solidFill>
                <a:latin typeface="Times New Roman" panose="02020603050405020304" pitchFamily="18" charset="0"/>
                <a:cs typeface="Times New Roman" panose="02020603050405020304" pitchFamily="18" charset="0"/>
              </a:rPr>
            </a:br>
            <a:endParaRPr lang="ru-RU" dirty="0"/>
          </a:p>
        </p:txBody>
      </p:sp>
      <p:sp>
        <p:nvSpPr>
          <p:cNvPr id="3" name="Объект 2"/>
          <p:cNvSpPr>
            <a:spLocks noGrp="1"/>
          </p:cNvSpPr>
          <p:nvPr>
            <p:ph idx="1"/>
          </p:nvPr>
        </p:nvSpPr>
        <p:spPr>
          <a:xfrm>
            <a:off x="304800" y="1554162"/>
            <a:ext cx="5059288" cy="4525963"/>
          </a:xfrm>
        </p:spPr>
        <p:txBody>
          <a:bodyPr>
            <a:normAutofit fontScale="85000" lnSpcReduction="10000"/>
          </a:bodyPr>
          <a:lstStyle/>
          <a:p>
            <a:pPr>
              <a:lnSpc>
                <a:spcPct val="150000"/>
              </a:lnSpc>
            </a:pPr>
            <a:r>
              <a:rPr lang="ru-RU" sz="2400" dirty="0" err="1" smtClean="0">
                <a:solidFill>
                  <a:schemeClr val="accent6">
                    <a:lumMod val="75000"/>
                  </a:schemeClr>
                </a:solidFill>
                <a:latin typeface="Times New Roman" panose="02020603050405020304" pitchFamily="18" charset="0"/>
                <a:cs typeface="Times New Roman" panose="02020603050405020304" pitchFamily="18" charset="0"/>
              </a:rPr>
              <a:t>Бере</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Арданпон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Боск</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400" dirty="0">
                <a:solidFill>
                  <a:schemeClr val="accent6">
                    <a:lumMod val="75000"/>
                  </a:schemeClr>
                </a:solidFill>
                <a:latin typeface="Times New Roman" panose="02020603050405020304" pitchFamily="18" charset="0"/>
                <a:cs typeface="Times New Roman" panose="02020603050405020304" pitchFamily="18" charset="0"/>
              </a:rPr>
              <a:t> Киевская,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Бере</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Клержо</a:t>
            </a:r>
            <a:r>
              <a:rPr lang="ru-RU" sz="2400" dirty="0">
                <a:solidFill>
                  <a:schemeClr val="accent6">
                    <a:lumMod val="75000"/>
                  </a:schemeClr>
                </a:solidFill>
                <a:latin typeface="Times New Roman" panose="02020603050405020304" pitchFamily="18" charset="0"/>
                <a:cs typeface="Times New Roman" panose="02020603050405020304" pitchFamily="18" charset="0"/>
              </a:rPr>
              <a:t>, Виктория, Вильямс желтый,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Дебо</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Девиолен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Деканка</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краснокутская</a:t>
            </a:r>
            <a:r>
              <a:rPr lang="ru-RU" sz="2400" dirty="0">
                <a:solidFill>
                  <a:schemeClr val="accent6">
                    <a:lumMod val="75000"/>
                  </a:schemeClr>
                </a:solidFill>
                <a:latin typeface="Times New Roman" panose="02020603050405020304" pitchFamily="18" charset="0"/>
                <a:cs typeface="Times New Roman" panose="02020603050405020304" pitchFamily="18" charset="0"/>
              </a:rPr>
              <a:t>, Золотистая, Красивая,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Краснокутская</a:t>
            </a:r>
            <a:r>
              <a:rPr lang="ru-RU" sz="2400" dirty="0">
                <a:solidFill>
                  <a:schemeClr val="accent6">
                    <a:lumMod val="75000"/>
                  </a:schemeClr>
                </a:solidFill>
                <a:latin typeface="Times New Roman" panose="02020603050405020304" pitchFamily="18" charset="0"/>
                <a:cs typeface="Times New Roman" panose="02020603050405020304" pitchFamily="18" charset="0"/>
              </a:rPr>
              <a:t> зимняя, Кюре, Лесная красавица, Лимонка осенняя, Мраморная, Мичурин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Инштакин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Отечественая</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Основянская</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Старкримсон</a:t>
            </a:r>
            <a:r>
              <a:rPr lang="ru-RU" sz="2400" dirty="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a:solidFill>
                  <a:schemeClr val="accent6">
                    <a:lumMod val="75000"/>
                  </a:schemeClr>
                </a:solidFill>
                <a:latin typeface="Times New Roman" panose="02020603050405020304" pitchFamily="18" charset="0"/>
                <a:cs typeface="Times New Roman" panose="02020603050405020304" pitchFamily="18" charset="0"/>
              </a:rPr>
              <a:t>Талгарская</a:t>
            </a:r>
            <a:r>
              <a:rPr lang="ru-RU" sz="2400" dirty="0">
                <a:solidFill>
                  <a:schemeClr val="accent6">
                    <a:lumMod val="75000"/>
                  </a:schemeClr>
                </a:solidFill>
                <a:latin typeface="Times New Roman" panose="02020603050405020304" pitchFamily="18" charset="0"/>
                <a:cs typeface="Times New Roman" panose="02020603050405020304" pitchFamily="18" charset="0"/>
              </a:rPr>
              <a:t> красавица, Кюре. </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400" dirty="0" err="1" smtClean="0">
                <a:solidFill>
                  <a:schemeClr val="accent6">
                    <a:lumMod val="75000"/>
                  </a:schemeClr>
                </a:solidFill>
                <a:latin typeface="Times New Roman" panose="02020603050405020304" pitchFamily="18" charset="0"/>
                <a:cs typeface="Times New Roman" panose="02020603050405020304" pitchFamily="18" charset="0"/>
              </a:rPr>
              <a:t>Бардыгы</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400" dirty="0" smtClean="0">
                <a:solidFill>
                  <a:schemeClr val="accent6">
                    <a:lumMod val="75000"/>
                  </a:schemeClr>
                </a:solidFill>
                <a:latin typeface="Times New Roman" panose="02020603050405020304" pitchFamily="18" charset="0"/>
                <a:cs typeface="Times New Roman" panose="02020603050405020304" pitchFamily="18" charset="0"/>
              </a:rPr>
              <a:t>22 </a:t>
            </a:r>
            <a:r>
              <a:rPr lang="ru-RU" sz="2400" dirty="0">
                <a:solidFill>
                  <a:schemeClr val="accent6">
                    <a:lumMod val="75000"/>
                  </a:schemeClr>
                </a:solidFill>
                <a:latin typeface="Times New Roman" panose="02020603050405020304" pitchFamily="18" charset="0"/>
                <a:cs typeface="Times New Roman" panose="02020603050405020304" pitchFamily="18" charset="0"/>
              </a:rPr>
              <a:t>сортов.</a:t>
            </a:r>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240360" cy="231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110" y="3717032"/>
            <a:ext cx="2844316" cy="284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1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ky-KG" sz="3200" dirty="0">
                <a:solidFill>
                  <a:schemeClr val="accent6">
                    <a:lumMod val="50000"/>
                  </a:schemeClr>
                </a:solidFill>
                <a:latin typeface="Times New Roman" panose="02020603050405020304" pitchFamily="18" charset="0"/>
                <a:cs typeface="Times New Roman" panose="02020603050405020304" pitchFamily="18" charset="0"/>
              </a:rPr>
              <a:t>байкоолор</a:t>
            </a:r>
          </a:p>
        </p:txBody>
      </p:sp>
      <p:sp>
        <p:nvSpPr>
          <p:cNvPr id="3" name="Объект 2"/>
          <p:cNvSpPr>
            <a:spLocks noGrp="1"/>
          </p:cNvSpPr>
          <p:nvPr>
            <p:ph idx="1"/>
          </p:nvPr>
        </p:nvSpPr>
        <p:spPr/>
        <p:txBody>
          <a:bodyPr/>
          <a:lstStyle/>
          <a:p>
            <a:r>
              <a:rPr lang="ky-KG" sz="2400" dirty="0">
                <a:solidFill>
                  <a:schemeClr val="accent6">
                    <a:lumMod val="75000"/>
                  </a:schemeClr>
                </a:solidFill>
                <a:latin typeface="Times New Roman" panose="02020603050405020304" pitchFamily="18" charset="0"/>
                <a:cs typeface="Times New Roman" panose="02020603050405020304" pitchFamily="18" charset="0"/>
              </a:rPr>
              <a:t>Биздин байкоолорубузда 2014 жылы оорууга чалдыкан алмуруттун туруксуз сорттору Деканка Краснокутская, Красивая, Девиолен жана Краснокутская зимняя 2017 жылы толук кургап калуусу менен </a:t>
            </a:r>
            <a:r>
              <a:rPr lang="ky-KG" sz="2400" dirty="0" smtClean="0">
                <a:solidFill>
                  <a:schemeClr val="accent6">
                    <a:lumMod val="75000"/>
                  </a:schemeClr>
                </a:solidFill>
                <a:latin typeface="Times New Roman" panose="02020603050405020304" pitchFamily="18" charset="0"/>
                <a:cs typeface="Times New Roman" panose="02020603050405020304" pitchFamily="18" charset="0"/>
              </a:rPr>
              <a:t>бүттү.</a:t>
            </a:r>
            <a:endParaRPr lang="ky-KG" sz="2400" dirty="0">
              <a:solidFill>
                <a:schemeClr val="accent6">
                  <a:lumMod val="75000"/>
                </a:schemeClr>
              </a:solidFill>
              <a:latin typeface="Times New Roman" panose="02020603050405020304" pitchFamily="18" charset="0"/>
              <a:cs typeface="Times New Roman" panose="02020603050405020304" pitchFamily="18" charset="0"/>
            </a:endParaRPr>
          </a:p>
          <a:p>
            <a:endParaRPr lang="ky-KG" dirty="0"/>
          </a:p>
        </p:txBody>
      </p:sp>
    </p:spTree>
    <p:extLst>
      <p:ext uri="{BB962C8B-B14F-4D97-AF65-F5344CB8AC3E}">
        <p14:creationId xmlns:p14="http://schemas.microsoft.com/office/powerpoint/2010/main" val="30699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2800" dirty="0" err="1" smtClean="0">
                <a:solidFill>
                  <a:schemeClr val="accent6">
                    <a:lumMod val="75000"/>
                  </a:schemeClr>
                </a:solidFill>
                <a:latin typeface="Times New Roman" pitchFamily="18" charset="0"/>
                <a:cs typeface="Times New Roman" pitchFamily="18" charset="0"/>
              </a:rPr>
              <a:t>Адабий</a:t>
            </a:r>
            <a:r>
              <a:rPr lang="ru-RU" sz="2800" dirty="0" smtClean="0">
                <a:solidFill>
                  <a:schemeClr val="accent6">
                    <a:lumMod val="75000"/>
                  </a:schemeClr>
                </a:solidFill>
                <a:latin typeface="Times New Roman" pitchFamily="18" charset="0"/>
                <a:cs typeface="Times New Roman" pitchFamily="18" charset="0"/>
              </a:rPr>
              <a:t> </a:t>
            </a:r>
            <a:r>
              <a:rPr lang="ru-RU" sz="2800" dirty="0" err="1" smtClean="0">
                <a:solidFill>
                  <a:schemeClr val="accent6">
                    <a:lumMod val="75000"/>
                  </a:schemeClr>
                </a:solidFill>
                <a:latin typeface="Times New Roman" pitchFamily="18" charset="0"/>
                <a:cs typeface="Times New Roman" pitchFamily="18" charset="0"/>
              </a:rPr>
              <a:t>булактардан</a:t>
            </a:r>
            <a:endParaRPr lang="ru-RU" sz="2800" dirty="0"/>
          </a:p>
        </p:txBody>
      </p:sp>
      <p:sp>
        <p:nvSpPr>
          <p:cNvPr id="3" name="Объект 2"/>
          <p:cNvSpPr>
            <a:spLocks noGrp="1"/>
          </p:cNvSpPr>
          <p:nvPr>
            <p:ph idx="1"/>
          </p:nvPr>
        </p:nvSpPr>
        <p:spPr>
          <a:xfrm>
            <a:off x="457200" y="1484784"/>
            <a:ext cx="8686800" cy="4307309"/>
          </a:xfrm>
        </p:spPr>
        <p:txBody>
          <a:bodyPr>
            <a:normAutofit/>
          </a:bodyPr>
          <a:lstStyle/>
          <a:p>
            <a:pPr marL="0" indent="0">
              <a:lnSpc>
                <a:spcPct val="150000"/>
              </a:lnSpc>
              <a:buNone/>
            </a:pPr>
            <a:r>
              <a:rPr lang="ru-RU" sz="2400" dirty="0" smtClean="0">
                <a:solidFill>
                  <a:schemeClr val="accent6">
                    <a:lumMod val="75000"/>
                  </a:schemeClr>
                </a:solidFill>
                <a:latin typeface="Times New Roman" pitchFamily="18" charset="0"/>
                <a:cs typeface="Times New Roman" pitchFamily="18" charset="0"/>
              </a:rPr>
              <a:t>Башка </a:t>
            </a:r>
            <a:r>
              <a:rPr lang="ru-RU" sz="2400" dirty="0">
                <a:solidFill>
                  <a:schemeClr val="accent6">
                    <a:lumMod val="75000"/>
                  </a:schemeClr>
                </a:solidFill>
                <a:latin typeface="Times New Roman" pitchFamily="18" charset="0"/>
                <a:cs typeface="Times New Roman" pitchFamily="18" charset="0"/>
              </a:rPr>
              <a:t>чет </a:t>
            </a:r>
            <a:r>
              <a:rPr lang="ru-RU" sz="2400" dirty="0" err="1">
                <a:solidFill>
                  <a:schemeClr val="accent6">
                    <a:lumMod val="75000"/>
                  </a:schemeClr>
                </a:solidFill>
                <a:latin typeface="Times New Roman" pitchFamily="18" charset="0"/>
                <a:cs typeface="Times New Roman" pitchFamily="18" charset="0"/>
              </a:rPr>
              <a:t>элдик</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сорттордун</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ичинен</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эң</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көп</a:t>
            </a:r>
            <a:r>
              <a:rPr lang="ru-RU" sz="2400" dirty="0">
                <a:solidFill>
                  <a:schemeClr val="accent6">
                    <a:lumMod val="75000"/>
                  </a:schemeClr>
                </a:solidFill>
                <a:latin typeface="Times New Roman" pitchFamily="18" charset="0"/>
                <a:cs typeface="Times New Roman" pitchFamily="18" charset="0"/>
              </a:rPr>
              <a:t> </a:t>
            </a:r>
            <a:r>
              <a:rPr lang="ru-RU" sz="2400" dirty="0" err="1" smtClean="0">
                <a:solidFill>
                  <a:schemeClr val="accent6">
                    <a:lumMod val="75000"/>
                  </a:schemeClr>
                </a:solidFill>
                <a:latin typeface="Times New Roman" pitchFamily="18" charset="0"/>
                <a:cs typeface="Times New Roman" pitchFamily="18" charset="0"/>
              </a:rPr>
              <a:t>туруксуз</a:t>
            </a:r>
            <a:r>
              <a:rPr lang="ru-RU" sz="2400" dirty="0" smtClean="0">
                <a:solidFill>
                  <a:schemeClr val="accent6">
                    <a:lumMod val="75000"/>
                  </a:schemeClr>
                </a:solidFill>
                <a:latin typeface="Times New Roman" pitchFamily="18" charset="0"/>
                <a:cs typeface="Times New Roman" pitchFamily="18" charset="0"/>
              </a:rPr>
              <a:t> </a:t>
            </a:r>
            <a:r>
              <a:rPr lang="ru-RU" sz="2400" dirty="0" err="1" smtClean="0">
                <a:solidFill>
                  <a:schemeClr val="accent6">
                    <a:lumMod val="75000"/>
                  </a:schemeClr>
                </a:solidFill>
                <a:latin typeface="Times New Roman" pitchFamily="18" charset="0"/>
                <a:cs typeface="Times New Roman" pitchFamily="18" charset="0"/>
              </a:rPr>
              <a:t>сорттор</a:t>
            </a:r>
            <a:r>
              <a:rPr lang="ru-RU" sz="2400" dirty="0" smtClean="0">
                <a:solidFill>
                  <a:schemeClr val="accent6">
                    <a:lumMod val="75000"/>
                  </a:schemeClr>
                </a:solidFill>
                <a:latin typeface="Times New Roman" pitchFamily="18" charset="0"/>
                <a:cs typeface="Times New Roman" pitchFamily="18" charset="0"/>
              </a:rPr>
              <a:t>: </a:t>
            </a:r>
            <a:r>
              <a:rPr lang="en-US" sz="2400" dirty="0" err="1">
                <a:solidFill>
                  <a:schemeClr val="accent6">
                    <a:lumMod val="75000"/>
                  </a:schemeClr>
                </a:solidFill>
                <a:latin typeface="Times New Roman" pitchFamily="18" charset="0"/>
                <a:cs typeface="Times New Roman" pitchFamily="18" charset="0"/>
              </a:rPr>
              <a:t>Genral</a:t>
            </a:r>
            <a:r>
              <a:rPr lang="en-US" sz="2400" dirty="0">
                <a:solidFill>
                  <a:schemeClr val="accent6">
                    <a:lumMod val="75000"/>
                  </a:schemeClr>
                </a:solidFill>
                <a:latin typeface="Times New Roman" pitchFamily="18" charset="0"/>
                <a:cs typeface="Times New Roman" pitchFamily="18" charset="0"/>
              </a:rPr>
              <a:t> </a:t>
            </a:r>
            <a:r>
              <a:rPr lang="en-US" sz="2400" dirty="0" err="1">
                <a:solidFill>
                  <a:schemeClr val="accent6">
                    <a:lumMod val="75000"/>
                  </a:schemeClr>
                </a:solidFill>
                <a:latin typeface="Times New Roman" pitchFamily="18" charset="0"/>
                <a:cs typeface="Times New Roman" pitchFamily="18" charset="0"/>
              </a:rPr>
              <a:t>Leclair</a:t>
            </a:r>
            <a:r>
              <a:rPr lang="en-US" sz="2400" dirty="0">
                <a:solidFill>
                  <a:schemeClr val="accent6">
                    <a:lumMod val="75000"/>
                  </a:schemeClr>
                </a:solidFill>
                <a:latin typeface="Times New Roman" pitchFamily="18" charset="0"/>
                <a:cs typeface="Times New Roman" pitchFamily="18" charset="0"/>
              </a:rPr>
              <a:t>, </a:t>
            </a:r>
            <a:r>
              <a:rPr lang="en-US" sz="2400" dirty="0" err="1">
                <a:solidFill>
                  <a:schemeClr val="accent6">
                    <a:lumMod val="75000"/>
                  </a:schemeClr>
                </a:solidFill>
                <a:latin typeface="Times New Roman" pitchFamily="18" charset="0"/>
                <a:cs typeface="Times New Roman" pitchFamily="18" charset="0"/>
              </a:rPr>
              <a:t>Duranda</a:t>
            </a:r>
            <a:r>
              <a:rPr lang="en-US" sz="2400" dirty="0">
                <a:solidFill>
                  <a:schemeClr val="accent6">
                    <a:lumMod val="75000"/>
                  </a:schemeClr>
                </a:solidFill>
                <a:latin typeface="Times New Roman" pitchFamily="18" charset="0"/>
                <a:cs typeface="Times New Roman" pitchFamily="18" charset="0"/>
              </a:rPr>
              <a:t>, Triumph </a:t>
            </a:r>
            <a:r>
              <a:rPr lang="en-US" sz="2400" dirty="0" err="1">
                <a:solidFill>
                  <a:schemeClr val="accent6">
                    <a:lumMod val="75000"/>
                  </a:schemeClr>
                </a:solidFill>
                <a:latin typeface="Times New Roman" pitchFamily="18" charset="0"/>
                <a:cs typeface="Times New Roman" pitchFamily="18" charset="0"/>
              </a:rPr>
              <a:t>Pakgama</a:t>
            </a:r>
            <a:r>
              <a:rPr lang="en-US" sz="2400" dirty="0">
                <a:solidFill>
                  <a:schemeClr val="accent6">
                    <a:lumMod val="75000"/>
                  </a:schemeClr>
                </a:solidFill>
                <a:latin typeface="Times New Roman" pitchFamily="18" charset="0"/>
                <a:cs typeface="Times New Roman" pitchFamily="18" charset="0"/>
              </a:rPr>
              <a:t>, Santa </a:t>
            </a:r>
            <a:r>
              <a:rPr lang="en-US" sz="2400" dirty="0">
                <a:solidFill>
                  <a:schemeClr val="accent6">
                    <a:lumMod val="75000"/>
                  </a:schemeClr>
                </a:solidFill>
                <a:latin typeface="Times New Roman" pitchFamily="18" charset="0"/>
                <a:cs typeface="Times New Roman" pitchFamily="18" charset="0"/>
              </a:rPr>
              <a:t>M</a:t>
            </a:r>
            <a:r>
              <a:rPr lang="en-US" sz="2400" dirty="0" smtClean="0">
                <a:solidFill>
                  <a:schemeClr val="accent6">
                    <a:lumMod val="75000"/>
                  </a:schemeClr>
                </a:solidFill>
                <a:latin typeface="Times New Roman" pitchFamily="18" charset="0"/>
                <a:cs typeface="Times New Roman" pitchFamily="18" charset="0"/>
              </a:rPr>
              <a:t>aria</a:t>
            </a:r>
            <a:r>
              <a:rPr lang="en-US" sz="2400" dirty="0">
                <a:solidFill>
                  <a:schemeClr val="accent6">
                    <a:lumMod val="75000"/>
                  </a:schemeClr>
                </a:solidFill>
                <a:latin typeface="Times New Roman" pitchFamily="18" charset="0"/>
                <a:cs typeface="Times New Roman" pitchFamily="18" charset="0"/>
              </a:rPr>
              <a:t>, </a:t>
            </a:r>
            <a:r>
              <a:rPr lang="en-US" sz="2400" dirty="0">
                <a:solidFill>
                  <a:schemeClr val="accent6">
                    <a:lumMod val="75000"/>
                  </a:schemeClr>
                </a:solidFill>
                <a:latin typeface="Times New Roman" pitchFamily="18" charset="0"/>
                <a:cs typeface="Times New Roman" pitchFamily="18" charset="0"/>
              </a:rPr>
              <a:t>Williams, </a:t>
            </a:r>
            <a:r>
              <a:rPr lang="ru-RU" sz="2400" dirty="0" err="1">
                <a:solidFill>
                  <a:schemeClr val="accent6">
                    <a:lumMod val="75000"/>
                  </a:schemeClr>
                </a:solidFill>
                <a:latin typeface="Times New Roman" pitchFamily="18" charset="0"/>
                <a:cs typeface="Times New Roman" pitchFamily="18" charset="0"/>
              </a:rPr>
              <a:t>ж.б</a:t>
            </a:r>
            <a:r>
              <a:rPr lang="ru-RU" sz="2400" dirty="0" smtClean="0">
                <a:solidFill>
                  <a:schemeClr val="accent6">
                    <a:lumMod val="75000"/>
                  </a:schemeClr>
                </a:solidFill>
                <a:latin typeface="Times New Roman" pitchFamily="18" charset="0"/>
                <a:cs typeface="Times New Roman" pitchFamily="18" charset="0"/>
              </a:rPr>
              <a:t>.</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Салыштырмалуу</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туруктуу</a:t>
            </a:r>
            <a:r>
              <a:rPr lang="ru-RU" sz="2400" dirty="0">
                <a:solidFill>
                  <a:schemeClr val="accent6">
                    <a:lumMod val="75000"/>
                  </a:schemeClr>
                </a:solidFill>
                <a:latin typeface="Times New Roman" pitchFamily="18" charset="0"/>
                <a:cs typeface="Times New Roman" pitchFamily="18" charset="0"/>
              </a:rPr>
              <a:t> сорт </a:t>
            </a:r>
            <a:r>
              <a:rPr lang="ru-RU" sz="2400" dirty="0" smtClean="0">
                <a:solidFill>
                  <a:schemeClr val="accent6">
                    <a:lumMod val="75000"/>
                  </a:schemeClr>
                </a:solidFill>
                <a:latin typeface="Times New Roman" pitchFamily="18" charset="0"/>
                <a:cs typeface="Times New Roman" pitchFamily="18" charset="0"/>
              </a:rPr>
              <a:t>Конференция</a:t>
            </a:r>
            <a:r>
              <a:rPr lang="ru-RU" sz="2400" dirty="0">
                <a:solidFill>
                  <a:schemeClr val="accent6">
                    <a:lumMod val="75000"/>
                  </a:schemeClr>
                </a:solidFill>
                <a:latin typeface="Times New Roman" pitchFamily="18" charset="0"/>
                <a:cs typeface="Times New Roman" pitchFamily="18" charset="0"/>
              </a:rPr>
              <a:t>.</a:t>
            </a:r>
            <a:r>
              <a:rPr lang="ru-RU" sz="2400" dirty="0" smtClean="0">
                <a:solidFill>
                  <a:schemeClr val="accent6">
                    <a:lumMod val="75000"/>
                  </a:schemeClr>
                </a:solidFill>
                <a:latin typeface="Times New Roman" pitchFamily="18" charset="0"/>
                <a:cs typeface="Times New Roman" pitchFamily="18" charset="0"/>
              </a:rPr>
              <a:t/>
            </a:r>
            <a:br>
              <a:rPr lang="ru-RU" sz="2400" dirty="0" smtClean="0">
                <a:solidFill>
                  <a:schemeClr val="accent6">
                    <a:lumMod val="75000"/>
                  </a:schemeClr>
                </a:solidFill>
                <a:latin typeface="Times New Roman" pitchFamily="18" charset="0"/>
                <a:cs typeface="Times New Roman" pitchFamily="18" charset="0"/>
              </a:rPr>
            </a:br>
            <a:r>
              <a:rPr lang="ru-RU" sz="2400" dirty="0" err="1" smtClean="0">
                <a:solidFill>
                  <a:schemeClr val="accent6">
                    <a:lumMod val="75000"/>
                  </a:schemeClr>
                </a:solidFill>
                <a:latin typeface="Times New Roman" pitchFamily="18" charset="0"/>
                <a:cs typeface="Times New Roman" pitchFamily="18" charset="0"/>
              </a:rPr>
              <a:t>Батыш</a:t>
            </a:r>
            <a:r>
              <a:rPr lang="ru-RU" sz="2400" dirty="0" smtClean="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Европадагы</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эң</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ири</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аймактарды</a:t>
            </a:r>
            <a:r>
              <a:rPr lang="ru-RU" sz="2400" dirty="0">
                <a:solidFill>
                  <a:schemeClr val="accent6">
                    <a:lumMod val="75000"/>
                  </a:schemeClr>
                </a:solidFill>
                <a:latin typeface="Times New Roman" pitchFamily="18" charset="0"/>
                <a:cs typeface="Times New Roman" pitchFamily="18" charset="0"/>
              </a:rPr>
              <a:t> </a:t>
            </a:r>
            <a:r>
              <a:rPr lang="ru-RU" sz="2400" dirty="0" err="1" smtClean="0">
                <a:solidFill>
                  <a:schemeClr val="accent6">
                    <a:lumMod val="75000"/>
                  </a:schemeClr>
                </a:solidFill>
                <a:latin typeface="Times New Roman" pitchFamily="18" charset="0"/>
                <a:cs typeface="Times New Roman" pitchFamily="18" charset="0"/>
              </a:rPr>
              <a:t>ээлейт</a:t>
            </a:r>
            <a:endParaRPr lang="ru-RU" sz="2400" dirty="0">
              <a:solidFill>
                <a:schemeClr val="accent6">
                  <a:lumMod val="75000"/>
                </a:schemeClr>
              </a:solidFill>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762" b="12748"/>
          <a:stretch/>
        </p:blipFill>
        <p:spPr bwMode="auto">
          <a:xfrm>
            <a:off x="852130" y="3888772"/>
            <a:ext cx="3697948" cy="2503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876653"/>
            <a:ext cx="3096344" cy="251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0516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19472"/>
            <a:ext cx="8686800" cy="601216"/>
          </a:xfrm>
        </p:spPr>
        <p:txBody>
          <a:bodyPr>
            <a:normAutofit/>
          </a:bodyPr>
          <a:lstStyle/>
          <a:p>
            <a:pPr algn="ctr"/>
            <a:r>
              <a:rPr lang="ky-KG" sz="2800" dirty="0">
                <a:solidFill>
                  <a:schemeClr val="accent6">
                    <a:lumMod val="50000"/>
                  </a:schemeClr>
                </a:solidFill>
                <a:latin typeface="Times New Roman" panose="02020603050405020304" pitchFamily="18" charset="0"/>
                <a:cs typeface="Times New Roman" panose="02020603050405020304" pitchFamily="18" charset="0"/>
              </a:rPr>
              <a:t>Алманын Бишкек сорту</a:t>
            </a:r>
            <a:endParaRPr lang="ru-RU" sz="28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764704"/>
            <a:ext cx="5238536" cy="3672408"/>
          </a:xfrm>
        </p:spPr>
        <p:txBody>
          <a:bodyPr>
            <a:noAutofit/>
          </a:bodyPr>
          <a:lstStyle/>
          <a:p>
            <a:r>
              <a:rPr lang="ky-KG" sz="1900" dirty="0" smtClean="0">
                <a:solidFill>
                  <a:schemeClr val="accent6">
                    <a:lumMod val="75000"/>
                  </a:schemeClr>
                </a:solidFill>
                <a:latin typeface="Times New Roman" panose="02020603050405020304" pitchFamily="18" charset="0"/>
                <a:cs typeface="Times New Roman" panose="02020603050405020304" pitchFamily="18" charset="0"/>
              </a:rPr>
              <a:t>Алманын </a:t>
            </a:r>
            <a:r>
              <a:rPr lang="ky-KG" sz="1900" dirty="0">
                <a:solidFill>
                  <a:schemeClr val="accent6">
                    <a:lumMod val="75000"/>
                  </a:schemeClr>
                </a:solidFill>
                <a:latin typeface="Times New Roman" panose="02020603050405020304" pitchFamily="18" charset="0"/>
                <a:cs typeface="Times New Roman" panose="02020603050405020304" pitchFamily="18" charset="0"/>
              </a:rPr>
              <a:t>Бишкек сорту </a:t>
            </a:r>
            <a:r>
              <a:rPr lang="ru-RU" sz="1900" dirty="0">
                <a:solidFill>
                  <a:schemeClr val="accent6">
                    <a:lumMod val="75000"/>
                  </a:schemeClr>
                </a:solidFill>
                <a:latin typeface="Times New Roman" panose="02020603050405020304" pitchFamily="18" charset="0"/>
                <a:cs typeface="Times New Roman" panose="02020603050405020304" pitchFamily="18" charset="0"/>
              </a:rPr>
              <a:t>Э. Гареев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атындагы</a:t>
            </a:r>
            <a:r>
              <a:rPr lang="ru-RU" sz="1900" dirty="0">
                <a:solidFill>
                  <a:schemeClr val="accent6">
                    <a:lumMod val="75000"/>
                  </a:schemeClr>
                </a:solidFill>
                <a:latin typeface="Times New Roman" panose="02020603050405020304" pitchFamily="18" charset="0"/>
                <a:cs typeface="Times New Roman" panose="02020603050405020304" pitchFamily="18" charset="0"/>
              </a:rPr>
              <a:t>  Ботаника бак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ИИИда</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чыгарылган</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Бул</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сорттун</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авторлору</a:t>
            </a:r>
            <a:r>
              <a:rPr lang="ru-RU" sz="1900" dirty="0">
                <a:solidFill>
                  <a:schemeClr val="accent6">
                    <a:lumMod val="75000"/>
                  </a:schemeClr>
                </a:solidFill>
                <a:latin typeface="Times New Roman" panose="02020603050405020304" pitchFamily="18" charset="0"/>
                <a:cs typeface="Times New Roman" panose="02020603050405020304" pitchFamily="18" charset="0"/>
              </a:rPr>
              <a:t> Гареев Э.З., Гареев Н.Э., Криворучко В. П.,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Шаршеева</a:t>
            </a:r>
            <a:r>
              <a:rPr lang="ru-RU" sz="1900" dirty="0">
                <a:solidFill>
                  <a:schemeClr val="accent6">
                    <a:lumMod val="75000"/>
                  </a:schemeClr>
                </a:solidFill>
                <a:latin typeface="Times New Roman" panose="02020603050405020304" pitchFamily="18" charset="0"/>
                <a:cs typeface="Times New Roman" panose="02020603050405020304" pitchFamily="18" charset="0"/>
              </a:rPr>
              <a:t> К.</a:t>
            </a:r>
          </a:p>
          <a:p>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ky-KG" sz="1900" dirty="0">
                <a:solidFill>
                  <a:schemeClr val="accent6">
                    <a:lumMod val="75000"/>
                  </a:schemeClr>
                </a:solidFill>
                <a:latin typeface="Times New Roman" panose="02020603050405020304" pitchFamily="18" charset="0"/>
                <a:cs typeface="Times New Roman" panose="02020603050405020304" pitchFamily="18" charset="0"/>
              </a:rPr>
              <a:t>Бишкек сортунун</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дарагы</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орто</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бойлуу</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ky-KG" sz="1900" dirty="0">
                <a:solidFill>
                  <a:schemeClr val="accent6">
                    <a:lumMod val="75000"/>
                  </a:schemeClr>
                </a:solidFill>
                <a:latin typeface="Times New Roman" panose="02020603050405020304" pitchFamily="18" charset="0"/>
                <a:cs typeface="Times New Roman" panose="02020603050405020304" pitchFamily="18" charset="0"/>
              </a:rPr>
              <a:t>келбети (кронасы)</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туурасынан</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тоголок</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Шактары</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ru-RU" sz="1900" dirty="0" err="1">
                <a:solidFill>
                  <a:schemeClr val="accent6">
                    <a:lumMod val="75000"/>
                  </a:schemeClr>
                </a:solidFill>
                <a:latin typeface="Times New Roman" panose="02020603050405020304" pitchFamily="18" charset="0"/>
                <a:cs typeface="Times New Roman" panose="02020603050405020304" pitchFamily="18" charset="0"/>
              </a:rPr>
              <a:t>сөнгөгүнөн</a:t>
            </a:r>
            <a:r>
              <a:rPr lang="ru-RU" sz="1900" dirty="0">
                <a:solidFill>
                  <a:schemeClr val="accent6">
                    <a:lumMod val="75000"/>
                  </a:schemeClr>
                </a:solidFill>
                <a:latin typeface="Times New Roman" panose="02020603050405020304" pitchFamily="18" charset="0"/>
                <a:cs typeface="Times New Roman" panose="02020603050405020304" pitchFamily="18" charset="0"/>
              </a:rPr>
              <a:t> </a:t>
            </a:r>
            <a:r>
              <a:rPr lang="ky-KG" sz="1900" dirty="0">
                <a:solidFill>
                  <a:schemeClr val="accent6">
                    <a:lumMod val="75000"/>
                  </a:schemeClr>
                </a:solidFill>
                <a:latin typeface="Times New Roman" panose="02020603050405020304" pitchFamily="18" charset="0"/>
                <a:cs typeface="Times New Roman" panose="02020603050405020304" pitchFamily="18" charset="0"/>
              </a:rPr>
              <a:t>түз сызыкка созулат.  Бутактары орто жоондукта, күрөң, түктүү. Жалбырагы чоң, узун,  жылмакай, үстүңкү жагы жалтырак. Мөмөсү бир өлчөмдүү, чоң, тегерек </a:t>
            </a:r>
            <a:r>
              <a:rPr lang="ky-KG" sz="1900" dirty="0" smtClean="0">
                <a:solidFill>
                  <a:schemeClr val="accent6">
                    <a:lumMod val="75000"/>
                  </a:schemeClr>
                </a:solidFill>
                <a:latin typeface="Times New Roman" panose="02020603050405020304" pitchFamily="18" charset="0"/>
                <a:cs typeface="Times New Roman" panose="02020603050405020304" pitchFamily="18" charset="0"/>
              </a:rPr>
              <a:t>конус</a:t>
            </a:r>
            <a:r>
              <a:rPr lang="en-US" sz="1900" dirty="0" smtClean="0">
                <a:solidFill>
                  <a:schemeClr val="accent6">
                    <a:lumMod val="75000"/>
                  </a:schemeClr>
                </a:solidFill>
                <a:latin typeface="Times New Roman" panose="02020603050405020304" pitchFamily="18" charset="0"/>
                <a:cs typeface="Times New Roman" panose="02020603050405020304" pitchFamily="18" charset="0"/>
              </a:rPr>
              <a:t> </a:t>
            </a:r>
            <a:r>
              <a:rPr lang="ky-KG" sz="1900" dirty="0" smtClean="0">
                <a:solidFill>
                  <a:schemeClr val="accent6">
                    <a:lumMod val="75000"/>
                  </a:schemeClr>
                </a:solidFill>
                <a:latin typeface="Times New Roman" panose="02020603050405020304" pitchFamily="18" charset="0"/>
                <a:cs typeface="Times New Roman" panose="02020603050405020304" pitchFamily="18" charset="0"/>
              </a:rPr>
              <a:t>формасында</a:t>
            </a:r>
            <a:r>
              <a:rPr lang="ky-KG" sz="1900" dirty="0">
                <a:solidFill>
                  <a:schemeClr val="accent6">
                    <a:lumMod val="75000"/>
                  </a:schemeClr>
                </a:solidFill>
                <a:latin typeface="Times New Roman" panose="02020603050405020304" pitchFamily="18" charset="0"/>
                <a:cs typeface="Times New Roman" panose="02020603050405020304" pitchFamily="18" charset="0"/>
              </a:rPr>
              <a:t>. </a:t>
            </a:r>
            <a:endParaRPr lang="ru-RU" sz="1900" dirty="0"/>
          </a:p>
        </p:txBody>
      </p:sp>
      <p:pic>
        <p:nvPicPr>
          <p:cNvPr id="5" name="Рисунок 4"/>
          <p:cNvPicPr>
            <a:picLocks noChangeAspect="1"/>
          </p:cNvPicPr>
          <p:nvPr/>
        </p:nvPicPr>
        <p:blipFill>
          <a:blip r:embed="rId2"/>
          <a:stretch>
            <a:fillRect/>
          </a:stretch>
        </p:blipFill>
        <p:spPr>
          <a:xfrm>
            <a:off x="5238536" y="836712"/>
            <a:ext cx="3827434" cy="2736304"/>
          </a:xfrm>
          <a:prstGeom prst="rect">
            <a:avLst/>
          </a:prstGeom>
        </p:spPr>
      </p:pic>
      <p:sp>
        <p:nvSpPr>
          <p:cNvPr id="4" name="Прямоугольник 3"/>
          <p:cNvSpPr/>
          <p:nvPr/>
        </p:nvSpPr>
        <p:spPr>
          <a:xfrm>
            <a:off x="179512" y="4149080"/>
            <a:ext cx="8886458" cy="2431435"/>
          </a:xfrm>
          <a:prstGeom prst="rect">
            <a:avLst/>
          </a:prstGeom>
        </p:spPr>
        <p:txBody>
          <a:bodyPr wrap="square">
            <a:spAutoFit/>
          </a:bodyPr>
          <a:lstStyle/>
          <a:p>
            <a:r>
              <a:rPr lang="ky-KG" sz="1900" dirty="0" smtClean="0">
                <a:solidFill>
                  <a:schemeClr val="accent6">
                    <a:lumMod val="75000"/>
                  </a:schemeClr>
                </a:solidFill>
                <a:latin typeface="Times New Roman" panose="02020603050405020304" pitchFamily="18" charset="0"/>
                <a:cs typeface="Times New Roman" panose="02020603050405020304" pitchFamily="18" charset="0"/>
              </a:rPr>
              <a:t>Мөмөсүнүн </a:t>
            </a:r>
            <a:r>
              <a:rPr lang="ky-KG" sz="1900" dirty="0">
                <a:solidFill>
                  <a:schemeClr val="accent6">
                    <a:lumMod val="75000"/>
                  </a:schemeClr>
                </a:solidFill>
                <a:latin typeface="Times New Roman" panose="02020603050405020304" pitchFamily="18" charset="0"/>
                <a:cs typeface="Times New Roman" panose="02020603050405020304" pitchFamily="18" charset="0"/>
              </a:rPr>
              <a:t>кабыгы майлуу, жалтырак. Негизги өңү ачык жашыл, каймактай ак түстө, мөмөсүнүн көп бөлүгү ачык кызыл түскө боёлгон. Мөмөсүнүн эти жашылгыч ак түстөгү ширелүү, даамы кычкыл таттуу.</a:t>
            </a:r>
            <a:br>
              <a:rPr lang="ky-KG" sz="1900" dirty="0">
                <a:solidFill>
                  <a:schemeClr val="accent6">
                    <a:lumMod val="75000"/>
                  </a:schemeClr>
                </a:solidFill>
                <a:latin typeface="Times New Roman" panose="02020603050405020304" pitchFamily="18" charset="0"/>
                <a:cs typeface="Times New Roman" panose="02020603050405020304" pitchFamily="18" charset="0"/>
              </a:rPr>
            </a:br>
            <a:r>
              <a:rPr lang="ky-KG" sz="1900" dirty="0">
                <a:solidFill>
                  <a:schemeClr val="accent6">
                    <a:lumMod val="75000"/>
                  </a:schemeClr>
                </a:solidFill>
                <a:latin typeface="Times New Roman" panose="02020603050405020304" pitchFamily="18" charset="0"/>
                <a:cs typeface="Times New Roman" panose="02020603050405020304" pitchFamily="18" charset="0"/>
              </a:rPr>
              <a:t>Сорт каттуу суукка чыдамдуу, дарактар  тоолуу жана тоо этектериндеги аймактарда ийгиликтүү өсүп жогорку түшүм берет. Сорт кыш мезгилинде бышып жетилет, жогорку денгээде мөмө жегич куртуна,  ак кеберге (мучнистый росага),  парша жана бактериалык күйүккө туруктуу. Мөмөлөрдү муздак бөлмөдө узак убакытка чейин сактоого болот</a:t>
            </a:r>
            <a:r>
              <a:rPr lang="ky-KG" dirty="0">
                <a:solidFill>
                  <a:schemeClr val="accent6">
                    <a:lumMod val="75000"/>
                  </a:schemeClr>
                </a:solidFill>
                <a:latin typeface="Times New Roman" panose="02020603050405020304" pitchFamily="18" charset="0"/>
                <a:cs typeface="Times New Roman" panose="02020603050405020304" pitchFamily="18" charset="0"/>
              </a:rPr>
              <a:t>.</a:t>
            </a:r>
            <a:r>
              <a:rPr lang="ru-RU" sz="1100" dirty="0">
                <a:solidFill>
                  <a:schemeClr val="accent6">
                    <a:lumMod val="75000"/>
                  </a:schemeClr>
                </a:solidFill>
                <a:latin typeface="Times New Roman" pitchFamily="18" charset="0"/>
                <a:cs typeface="Times New Roman" pitchFamily="18" charset="0"/>
              </a:rPr>
              <a:t>	</a:t>
            </a:r>
            <a:endParaRPr lang="ru-RU" sz="1100" dirty="0"/>
          </a:p>
        </p:txBody>
      </p:sp>
    </p:spTree>
    <p:extLst>
      <p:ext uri="{BB962C8B-B14F-4D97-AF65-F5344CB8AC3E}">
        <p14:creationId xmlns:p14="http://schemas.microsoft.com/office/powerpoint/2010/main" val="294671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1"/>
            <a:ext cx="8686800" cy="739664"/>
          </a:xfrm>
        </p:spPr>
        <p:txBody>
          <a:bodyPr>
            <a:normAutofit/>
          </a:bodyPr>
          <a:lstStyle/>
          <a:p>
            <a:pPr algn="ctr"/>
            <a:r>
              <a:rPr lang="ru-RU" sz="2800" dirty="0">
                <a:solidFill>
                  <a:schemeClr val="accent6">
                    <a:lumMod val="50000"/>
                  </a:schemeClr>
                </a:solidFill>
                <a:latin typeface="Times New Roman" pitchFamily="18" charset="0"/>
                <a:cs typeface="Times New Roman" pitchFamily="18" charset="0"/>
              </a:rPr>
              <a:t>Сорт яблони </a:t>
            </a:r>
            <a:r>
              <a:rPr lang="ru-RU" sz="2800" dirty="0" err="1">
                <a:solidFill>
                  <a:schemeClr val="accent6">
                    <a:lumMod val="50000"/>
                  </a:schemeClr>
                </a:solidFill>
                <a:latin typeface="Times New Roman" pitchFamily="18" charset="0"/>
                <a:cs typeface="Times New Roman" pitchFamily="18" charset="0"/>
              </a:rPr>
              <a:t>Айчурек</a:t>
            </a:r>
            <a:endParaRPr lang="ru-RU" sz="28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539552" y="3573016"/>
            <a:ext cx="7776864" cy="3528392"/>
          </a:xfrm>
        </p:spPr>
        <p:txBody>
          <a:bodyPr>
            <a:normAutofit fontScale="47500" lnSpcReduction="20000"/>
          </a:bodyPr>
          <a:lstStyle/>
          <a:p>
            <a:r>
              <a:rPr lang="ky-KG" sz="4000" dirty="0" smtClean="0">
                <a:solidFill>
                  <a:schemeClr val="accent6">
                    <a:lumMod val="75000"/>
                  </a:schemeClr>
                </a:solidFill>
                <a:latin typeface="Times New Roman" pitchFamily="18" charset="0"/>
                <a:cs typeface="Times New Roman" pitchFamily="18" charset="0"/>
              </a:rPr>
              <a:t>Сорттун артыкчылыгы:  Мөмөсү чоң жана орточо, тоголок, воронканын тордонуусу  орточо. Мөмөсүнүн түсү кызгылт сары алтын түстө күн тарабында кызгылт ачык түстө. Мөмө эти ак, назик, ширелүү,  жыты күчтүү, кычкыл-таттуу даамы 4,6 баллга бааланат. Мөмөлөрүндө 15,5% кургак зат, 18,4% шекер, 5,4 мг% аскорбин кислотасы бар. Сорт суукка жогорку туруктуулугу менен айырмаланып турат, вегетация мезгили орточо , ошондуктан бул  сорт бийик тоолордун жагымсыз шарттарында жана өрөөн зоналарында бактардын өсүшүнө жана жогорку түшүм берүүсүнө мүмкүндүк берет. Сорт  жайда </a:t>
            </a:r>
            <a:r>
              <a:rPr lang="ky-KG" sz="4000" dirty="0">
                <a:solidFill>
                  <a:schemeClr val="accent6">
                    <a:lumMod val="75000"/>
                  </a:schemeClr>
                </a:solidFill>
                <a:latin typeface="Times New Roman" pitchFamily="18" charset="0"/>
                <a:cs typeface="Times New Roman" pitchFamily="18" charset="0"/>
              </a:rPr>
              <a:t>же күздө </a:t>
            </a:r>
            <a:r>
              <a:rPr lang="ky-KG" sz="4000" dirty="0" smtClean="0">
                <a:solidFill>
                  <a:schemeClr val="accent6">
                    <a:lumMod val="75000"/>
                  </a:schemeClr>
                </a:solidFill>
                <a:latin typeface="Times New Roman" pitchFamily="18" charset="0"/>
                <a:cs typeface="Times New Roman" pitchFamily="18" charset="0"/>
              </a:rPr>
              <a:t>бышат, өскөн жерине жараша, жемиштерди муздак бөлмөдө 60 күн сактоого болот. Сорт паршага жогорку деңгээлде туруктуу, </a:t>
            </a:r>
            <a:r>
              <a:rPr lang="ky-KG" sz="4000" dirty="0">
                <a:solidFill>
                  <a:schemeClr val="accent6">
                    <a:lumMod val="75000"/>
                  </a:schemeClr>
                </a:solidFill>
                <a:latin typeface="Times New Roman" pitchFamily="18" charset="0"/>
                <a:cs typeface="Times New Roman" pitchFamily="18" charset="0"/>
              </a:rPr>
              <a:t>бактериалдык </a:t>
            </a:r>
            <a:r>
              <a:rPr lang="ky-KG" sz="4000" dirty="0" smtClean="0">
                <a:solidFill>
                  <a:schemeClr val="accent6">
                    <a:lumMod val="75000"/>
                  </a:schemeClr>
                </a:solidFill>
                <a:latin typeface="Times New Roman" pitchFamily="18" charset="0"/>
                <a:cs typeface="Times New Roman" pitchFamily="18" charset="0"/>
              </a:rPr>
              <a:t>күйүккө  орточо туруктуу.</a:t>
            </a:r>
          </a:p>
          <a:p>
            <a:endParaRPr lang="ru-RU" dirty="0">
              <a:solidFill>
                <a:schemeClr val="accent6">
                  <a:lumMod val="75000"/>
                </a:schemeClr>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799" y="928304"/>
            <a:ext cx="3456384" cy="259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562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0512" y="131464"/>
            <a:ext cx="8686800" cy="838200"/>
          </a:xfrm>
        </p:spPr>
        <p:txBody>
          <a:bodyPr>
            <a:normAutofit/>
          </a:bodyPr>
          <a:lstStyle/>
          <a:p>
            <a:r>
              <a:rPr lang="ky-KG" sz="2800" dirty="0">
                <a:solidFill>
                  <a:schemeClr val="accent6">
                    <a:lumMod val="75000"/>
                  </a:schemeClr>
                </a:solidFill>
                <a:latin typeface="Times New Roman" panose="02020603050405020304" pitchFamily="18" charset="0"/>
                <a:cs typeface="Times New Roman" panose="02020603050405020304" pitchFamily="18" charset="0"/>
              </a:rPr>
              <a:t>Алманын Осеннее Гареева сорту</a:t>
            </a:r>
            <a:endParaRPr lang="ru-RU" sz="28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2339752" y="1104658"/>
            <a:ext cx="4176464" cy="2972414"/>
          </a:xfrm>
          <a:prstGeom prst="rect">
            <a:avLst/>
          </a:prstGeom>
        </p:spPr>
      </p:pic>
      <p:sp>
        <p:nvSpPr>
          <p:cNvPr id="6" name="Объект 5"/>
          <p:cNvSpPr>
            <a:spLocks noGrp="1"/>
          </p:cNvSpPr>
          <p:nvPr>
            <p:ph idx="1"/>
          </p:nvPr>
        </p:nvSpPr>
        <p:spPr>
          <a:xfrm>
            <a:off x="304800" y="4077072"/>
            <a:ext cx="8686800" cy="2815208"/>
          </a:xfrm>
        </p:spPr>
        <p:txBody>
          <a:bodyPr>
            <a:normAutofit fontScale="92500" lnSpcReduction="10000"/>
          </a:bodyPr>
          <a:lstStyle/>
          <a:p>
            <a:r>
              <a:rPr lang="ky-KG" sz="2000" dirty="0" smtClean="0">
                <a:solidFill>
                  <a:schemeClr val="accent6">
                    <a:lumMod val="75000"/>
                  </a:schemeClr>
                </a:solidFill>
                <a:latin typeface="Times New Roman" panose="02020603050405020304" pitchFamily="18" charset="0"/>
                <a:cs typeface="Times New Roman" panose="02020603050405020304" pitchFamily="18" charset="0"/>
              </a:rPr>
              <a:t>Алманын </a:t>
            </a:r>
            <a:r>
              <a:rPr lang="ky-KG" sz="2000" dirty="0">
                <a:solidFill>
                  <a:schemeClr val="accent6">
                    <a:lumMod val="75000"/>
                  </a:schemeClr>
                </a:solidFill>
                <a:latin typeface="Times New Roman" panose="02020603050405020304" pitchFamily="18" charset="0"/>
                <a:cs typeface="Times New Roman" panose="02020603050405020304" pitchFamily="18" charset="0"/>
              </a:rPr>
              <a:t>Осеннее Гареева сорту Э. Гареев атындагы  Ботаника бак ИИИда чыгарылган. Бул сорттун авторлору болуп Гареев Э.З., Гареев Н.Э. </a:t>
            </a:r>
            <a:endParaRPr lang="ru-RU" sz="2000" dirty="0">
              <a:solidFill>
                <a:schemeClr val="accent6">
                  <a:lumMod val="75000"/>
                </a:schemeClr>
              </a:solidFill>
              <a:latin typeface="Times New Roman" panose="02020603050405020304" pitchFamily="18" charset="0"/>
              <a:cs typeface="Times New Roman" panose="02020603050405020304" pitchFamily="18" charset="0"/>
            </a:endParaRPr>
          </a:p>
          <a:p>
            <a:r>
              <a:rPr lang="ky-KG" sz="2000" dirty="0">
                <a:solidFill>
                  <a:schemeClr val="accent6">
                    <a:lumMod val="75000"/>
                  </a:schemeClr>
                </a:solidFill>
                <a:latin typeface="Times New Roman" panose="02020603050405020304" pitchFamily="18" charset="0"/>
                <a:cs typeface="Times New Roman" panose="02020603050405020304" pitchFamily="18" charset="0"/>
              </a:rPr>
              <a:t>Осеннее Гареева сортунун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дарагы</a:t>
            </a:r>
            <a:r>
              <a:rPr lang="ky-KG" sz="2000" dirty="0">
                <a:solidFill>
                  <a:schemeClr val="accent6">
                    <a:lumMod val="75000"/>
                  </a:schemeClr>
                </a:solidFill>
                <a:latin typeface="Times New Roman" panose="02020603050405020304" pitchFamily="18" charset="0"/>
                <a:cs typeface="Times New Roman" panose="02020603050405020304" pitchFamily="18" charset="0"/>
              </a:rPr>
              <a:t> орто бойлуу. </a:t>
            </a:r>
            <a:br>
              <a:rPr lang="ky-KG" sz="2000" dirty="0">
                <a:solidFill>
                  <a:schemeClr val="accent6">
                    <a:lumMod val="75000"/>
                  </a:schemeClr>
                </a:solidFill>
                <a:latin typeface="Times New Roman" panose="02020603050405020304" pitchFamily="18" charset="0"/>
                <a:cs typeface="Times New Roman" panose="02020603050405020304" pitchFamily="18" charset="0"/>
              </a:rPr>
            </a:br>
            <a:r>
              <a:rPr lang="ky-KG" sz="2000" dirty="0">
                <a:solidFill>
                  <a:schemeClr val="accent6">
                    <a:lumMod val="75000"/>
                  </a:schemeClr>
                </a:solidFill>
                <a:latin typeface="Times New Roman" panose="02020603050405020304" pitchFamily="18" charset="0"/>
                <a:cs typeface="Times New Roman" panose="02020603050405020304" pitchFamily="18" charset="0"/>
              </a:rPr>
              <a:t>Сорт бийик тоолуу шартта ийгиликтүү өсүп, жогорку түшүм бере алат. Мөмөлөрү чоң, тоголок конус формасында, салмагы 160 гр. Түсү кызгылт чоң тилкелери бар сары-жашыл, жай-күз мезгилинде бышат. Мөмөсүнүн эти ак, ширелүү, даамы кычкыл таттуу.</a:t>
            </a:r>
            <a:br>
              <a:rPr lang="ky-KG" sz="2000" dirty="0">
                <a:solidFill>
                  <a:schemeClr val="accent6">
                    <a:lumMod val="75000"/>
                  </a:schemeClr>
                </a:solidFill>
                <a:latin typeface="Times New Roman" panose="02020603050405020304" pitchFamily="18" charset="0"/>
                <a:cs typeface="Times New Roman" panose="02020603050405020304" pitchFamily="18" charset="0"/>
              </a:rPr>
            </a:br>
            <a:r>
              <a:rPr lang="ky-KG" sz="2000" dirty="0">
                <a:solidFill>
                  <a:schemeClr val="accent6">
                    <a:lumMod val="75000"/>
                  </a:schemeClr>
                </a:solidFill>
                <a:latin typeface="Times New Roman" panose="02020603050405020304" pitchFamily="18" charset="0"/>
                <a:cs typeface="Times New Roman" panose="02020603050405020304" pitchFamily="18" charset="0"/>
              </a:rPr>
              <a:t>Сорт кышка чыдамдуу, жогорку </a:t>
            </a:r>
            <a:r>
              <a:rPr lang="ky-KG" sz="2000" dirty="0">
                <a:solidFill>
                  <a:schemeClr val="accent6">
                    <a:lumMod val="75000"/>
                  </a:schemeClr>
                </a:solidFill>
                <a:latin typeface="Times New Roman" panose="02020603050405020304" pitchFamily="18" charset="0"/>
                <a:cs typeface="Times New Roman" panose="02020603050405020304" pitchFamily="18" charset="0"/>
              </a:rPr>
              <a:t>деңгээлде </a:t>
            </a:r>
            <a:r>
              <a:rPr lang="ky-KG" sz="2000" dirty="0">
                <a:solidFill>
                  <a:schemeClr val="accent6">
                    <a:lumMod val="75000"/>
                  </a:schemeClr>
                </a:solidFill>
                <a:latin typeface="Times New Roman" panose="02020603050405020304" pitchFamily="18" charset="0"/>
                <a:cs typeface="Times New Roman" panose="02020603050405020304" pitchFamily="18" charset="0"/>
              </a:rPr>
              <a:t>мөмө жегич куртуна, мучнистый росага,  парша жана бактериалык күйүккө туруктуу. Мөмөлөрдү муздак бөлмөдө узак убакытка чейин сактоого болот.</a:t>
            </a:r>
            <a:endParaRPr lang="ru-RU" sz="2000" dirty="0">
              <a:solidFill>
                <a:schemeClr val="accent6">
                  <a:lumMod val="75000"/>
                </a:schemeClr>
              </a:solidFill>
              <a:latin typeface="Times New Roman" panose="02020603050405020304" pitchFamily="18" charset="0"/>
              <a:cs typeface="Times New Roman" panose="02020603050405020304" pitchFamily="18" charset="0"/>
            </a:endParaRPr>
          </a:p>
          <a:p>
            <a:pPr>
              <a:lnSpc>
                <a:spcPct val="150000"/>
              </a:lnSpc>
            </a:pPr>
            <a:endParaRPr lang="ru-RU" sz="20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014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88640"/>
            <a:ext cx="8686800" cy="864096"/>
          </a:xfrm>
        </p:spPr>
        <p:txBody>
          <a:bodyPr>
            <a:normAutofit/>
          </a:bodyPr>
          <a:lstStyle/>
          <a:p>
            <a:r>
              <a:rPr lang="ru-RU" sz="2800" dirty="0" err="1" smtClean="0">
                <a:solidFill>
                  <a:schemeClr val="accent6">
                    <a:lumMod val="50000"/>
                  </a:schemeClr>
                </a:solidFill>
                <a:latin typeface="Times New Roman" pitchFamily="18" charset="0"/>
                <a:cs typeface="Times New Roman" pitchFamily="18" charset="0"/>
              </a:rPr>
              <a:t>Алманын</a:t>
            </a:r>
            <a:r>
              <a:rPr lang="ru-RU" sz="2800" dirty="0" smtClean="0">
                <a:solidFill>
                  <a:schemeClr val="accent6">
                    <a:lumMod val="50000"/>
                  </a:schemeClr>
                </a:solidFill>
                <a:latin typeface="Times New Roman" pitchFamily="18" charset="0"/>
                <a:cs typeface="Times New Roman" pitchFamily="18" charset="0"/>
              </a:rPr>
              <a:t> Ред </a:t>
            </a:r>
            <a:r>
              <a:rPr lang="ru-RU" sz="2800" dirty="0">
                <a:solidFill>
                  <a:schemeClr val="accent6">
                    <a:lumMod val="50000"/>
                  </a:schemeClr>
                </a:solidFill>
                <a:latin typeface="Times New Roman" pitchFamily="18" charset="0"/>
                <a:cs typeface="Times New Roman" pitchFamily="18" charset="0"/>
              </a:rPr>
              <a:t>Делишес</a:t>
            </a:r>
            <a:r>
              <a:rPr lang="ru-RU" sz="2800" dirty="0" smtClean="0">
                <a:solidFill>
                  <a:schemeClr val="accent6">
                    <a:lumMod val="50000"/>
                  </a:schemeClr>
                </a:solidFill>
                <a:latin typeface="Times New Roman" pitchFamily="18" charset="0"/>
                <a:cs typeface="Times New Roman" pitchFamily="18" charset="0"/>
              </a:rPr>
              <a:t> сорту</a:t>
            </a:r>
            <a:endParaRPr lang="ru-RU" sz="2800" dirty="0">
              <a:solidFill>
                <a:schemeClr val="accent6">
                  <a:lumMod val="50000"/>
                </a:schemeClr>
              </a:solidFill>
              <a:latin typeface="Times New Roman" pitchFamily="18" charset="0"/>
              <a:cs typeface="Times New Roman" pitchFamily="18"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7963" y="1052736"/>
            <a:ext cx="4391892" cy="306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7504" y="4403218"/>
            <a:ext cx="8884096" cy="2400657"/>
          </a:xfrm>
          <a:prstGeom prst="rect">
            <a:avLst/>
          </a:prstGeom>
        </p:spPr>
        <p:txBody>
          <a:bodyPr wrap="square">
            <a:spAutoFit/>
          </a:bodyPr>
          <a:lstStyle/>
          <a:p>
            <a:pPr algn="just">
              <a:lnSpc>
                <a:spcPct val="150000"/>
              </a:lnSpc>
            </a:pPr>
            <a:r>
              <a:rPr lang="ru-RU" sz="2000" dirty="0" err="1" smtClean="0">
                <a:solidFill>
                  <a:schemeClr val="accent6">
                    <a:lumMod val="75000"/>
                  </a:schemeClr>
                </a:solidFill>
                <a:latin typeface="Times New Roman" pitchFamily="18" charset="0"/>
                <a:cs typeface="Times New Roman" pitchFamily="18" charset="0"/>
              </a:rPr>
              <a:t>Сорттун</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артыкчылыгы</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Бак тез </a:t>
            </a:r>
            <a:r>
              <a:rPr lang="ru-RU" sz="2000" dirty="0" err="1">
                <a:solidFill>
                  <a:schemeClr val="accent6">
                    <a:lumMod val="75000"/>
                  </a:schemeClr>
                </a:solidFill>
                <a:latin typeface="Times New Roman" pitchFamily="18" charset="0"/>
                <a:cs typeface="Times New Roman" pitchFamily="18" charset="0"/>
              </a:rPr>
              <a:t>жана</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жыл</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сайын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мөмө</a:t>
            </a:r>
            <a:r>
              <a:rPr lang="ru-RU" sz="2000" dirty="0">
                <a:solidFill>
                  <a:schemeClr val="accent6">
                    <a:lumMod val="75000"/>
                  </a:schemeClr>
                </a:solidFill>
                <a:latin typeface="Times New Roman" pitchFamily="18" charset="0"/>
                <a:cs typeface="Times New Roman" pitchFamily="18" charset="0"/>
              </a:rPr>
              <a:t> </a:t>
            </a:r>
            <a:r>
              <a:rPr lang="ru-RU" sz="2000" dirty="0" smtClean="0">
                <a:solidFill>
                  <a:schemeClr val="accent6">
                    <a:lumMod val="75000"/>
                  </a:schemeClr>
                </a:solidFill>
                <a:latin typeface="Times New Roman" pitchFamily="18" charset="0"/>
                <a:cs typeface="Times New Roman" pitchFamily="18" charset="0"/>
              </a:rPr>
              <a:t>берет. </a:t>
            </a:r>
            <a:r>
              <a:rPr lang="ru-RU" sz="2000" dirty="0" err="1" smtClean="0">
                <a:solidFill>
                  <a:schemeClr val="accent6">
                    <a:lumMod val="75000"/>
                  </a:schemeClr>
                </a:solidFill>
                <a:latin typeface="Times New Roman" pitchFamily="18" charset="0"/>
                <a:cs typeface="Times New Roman" pitchFamily="18" charset="0"/>
              </a:rPr>
              <a:t>Жетилип</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бышкан</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алмалардын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салмагы</a:t>
            </a:r>
            <a:r>
              <a:rPr lang="ru-RU" sz="2000" dirty="0">
                <a:solidFill>
                  <a:schemeClr val="accent6">
                    <a:lumMod val="75000"/>
                  </a:schemeClr>
                </a:solidFill>
                <a:latin typeface="Times New Roman" pitchFamily="18" charset="0"/>
                <a:cs typeface="Times New Roman" pitchFamily="18" charset="0"/>
              </a:rPr>
              <a:t> 180-200 </a:t>
            </a:r>
            <a:r>
              <a:rPr lang="ru-RU" sz="2000" dirty="0" err="1">
                <a:solidFill>
                  <a:schemeClr val="accent6">
                    <a:lumMod val="75000"/>
                  </a:schemeClr>
                </a:solidFill>
                <a:latin typeface="Times New Roman" pitchFamily="18" charset="0"/>
                <a:cs typeface="Times New Roman" pitchFamily="18" charset="0"/>
              </a:rPr>
              <a:t>граммга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чейин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жетет</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Мөмөлөрү</a:t>
            </a:r>
            <a:r>
              <a:rPr lang="ru-RU" sz="2000" dirty="0">
                <a:solidFill>
                  <a:schemeClr val="accent6">
                    <a:lumMod val="75000"/>
                  </a:schemeClr>
                </a:solidFill>
                <a:latin typeface="Times New Roman" pitchFamily="18" charset="0"/>
                <a:cs typeface="Times New Roman" pitchFamily="18" charset="0"/>
              </a:rPr>
              <a:t> конус же </a:t>
            </a:r>
            <a:r>
              <a:rPr lang="ru-RU" sz="2000" dirty="0" err="1">
                <a:solidFill>
                  <a:schemeClr val="accent6">
                    <a:lumMod val="75000"/>
                  </a:schemeClr>
                </a:solidFill>
                <a:latin typeface="Times New Roman" pitchFamily="18" charset="0"/>
                <a:cs typeface="Times New Roman" pitchFamily="18" charset="0"/>
              </a:rPr>
              <a:t>тегерек</a:t>
            </a:r>
            <a:r>
              <a:rPr lang="ru-RU" sz="2000" dirty="0">
                <a:solidFill>
                  <a:schemeClr val="accent6">
                    <a:lumMod val="75000"/>
                  </a:schemeClr>
                </a:solidFill>
                <a:latin typeface="Times New Roman" pitchFamily="18" charset="0"/>
                <a:cs typeface="Times New Roman" pitchFamily="18" charset="0"/>
              </a:rPr>
              <a:t>-конус </a:t>
            </a:r>
            <a:r>
              <a:rPr lang="ru-RU" sz="2000" dirty="0" err="1" smtClean="0">
                <a:solidFill>
                  <a:schemeClr val="accent6">
                    <a:lumMod val="75000"/>
                  </a:schemeClr>
                </a:solidFill>
                <a:latin typeface="Times New Roman" pitchFamily="18" charset="0"/>
                <a:cs typeface="Times New Roman" pitchFamily="18" charset="0"/>
              </a:rPr>
              <a:t>формасында</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болот. </a:t>
            </a:r>
            <a:r>
              <a:rPr lang="ru-RU" sz="2000" dirty="0" err="1">
                <a:solidFill>
                  <a:schemeClr val="accent6">
                    <a:lumMod val="75000"/>
                  </a:schemeClr>
                </a:solidFill>
                <a:latin typeface="Times New Roman" pitchFamily="18" charset="0"/>
                <a:cs typeface="Times New Roman" pitchFamily="18" charset="0"/>
              </a:rPr>
              <a:t>Алманын</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бетинде</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ак</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түстөгү</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чекиттери</a:t>
            </a:r>
            <a:r>
              <a:rPr lang="ru-RU" sz="2000" dirty="0" smtClean="0">
                <a:solidFill>
                  <a:schemeClr val="accent6">
                    <a:lumMod val="75000"/>
                  </a:schemeClr>
                </a:solidFill>
                <a:latin typeface="Times New Roman" pitchFamily="18" charset="0"/>
                <a:cs typeface="Times New Roman" pitchFamily="18" charset="0"/>
              </a:rPr>
              <a:t> бар. </a:t>
            </a:r>
            <a:r>
              <a:rPr lang="ru-RU" sz="2000" dirty="0" err="1">
                <a:solidFill>
                  <a:schemeClr val="accent6">
                    <a:lumMod val="75000"/>
                  </a:schemeClr>
                </a:solidFill>
                <a:latin typeface="Times New Roman" pitchFamily="18" charset="0"/>
                <a:cs typeface="Times New Roman" pitchFamily="18" charset="0"/>
              </a:rPr>
              <a:t>Даамы</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кычкыл-таттуу</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жана</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жыпар</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жыттуу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жана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мыкты</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коммерциялык</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мүнөздөмөлөргө</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ээ</a:t>
            </a:r>
            <a:r>
              <a:rPr lang="ru-RU" sz="2000" dirty="0" smtClean="0">
                <a:solidFill>
                  <a:schemeClr val="accent6">
                    <a:lumMod val="75000"/>
                  </a:schemeClr>
                </a:solidFill>
                <a:latin typeface="Times New Roman" pitchFamily="18" charset="0"/>
                <a:cs typeface="Times New Roman" pitchFamily="18" charset="0"/>
              </a:rPr>
              <a:t>.</a:t>
            </a:r>
            <a:endParaRPr lang="ru-RU" sz="2000" dirty="0">
              <a:solidFill>
                <a:schemeClr val="accent6">
                  <a:lumMod val="75000"/>
                </a:schemeClr>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854" y="1052736"/>
            <a:ext cx="4391745" cy="306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499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8884096" cy="864096"/>
          </a:xfrm>
        </p:spPr>
        <p:txBody>
          <a:bodyPr>
            <a:normAutofit/>
          </a:bodyPr>
          <a:lstStyle/>
          <a:p>
            <a:r>
              <a:rPr lang="ru-RU" sz="2800" dirty="0" err="1" smtClean="0">
                <a:solidFill>
                  <a:schemeClr val="accent6">
                    <a:lumMod val="50000"/>
                  </a:schemeClr>
                </a:solidFill>
                <a:latin typeface="Times New Roman" pitchFamily="18" charset="0"/>
                <a:cs typeface="Times New Roman" pitchFamily="18" charset="0"/>
              </a:rPr>
              <a:t>Алманын</a:t>
            </a:r>
            <a:r>
              <a:rPr lang="ru-RU" sz="2800" dirty="0" smtClean="0">
                <a:solidFill>
                  <a:schemeClr val="accent6">
                    <a:lumMod val="50000"/>
                  </a:schemeClr>
                </a:solidFill>
                <a:latin typeface="Times New Roman" pitchFamily="18" charset="0"/>
                <a:cs typeface="Times New Roman" pitchFamily="18" charset="0"/>
              </a:rPr>
              <a:t> Кандиль Синап сорту</a:t>
            </a:r>
            <a:endParaRPr lang="ru-RU" sz="2800" dirty="0">
              <a:solidFill>
                <a:schemeClr val="accent6">
                  <a:lumMod val="50000"/>
                </a:schemeClr>
              </a:solidFill>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9007" y="985317"/>
            <a:ext cx="4379339"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6487" y="985317"/>
            <a:ext cx="4320480" cy="4093428"/>
          </a:xfrm>
          <a:prstGeom prst="rect">
            <a:avLst/>
          </a:prstGeom>
        </p:spPr>
        <p:txBody>
          <a:bodyPr wrap="square">
            <a:spAutoFit/>
          </a:bodyPr>
          <a:lstStyle/>
          <a:p>
            <a:r>
              <a:rPr lang="ru-RU" sz="2000" dirty="0" err="1" smtClean="0">
                <a:solidFill>
                  <a:schemeClr val="accent6">
                    <a:lumMod val="75000"/>
                  </a:schemeClr>
                </a:solidFill>
                <a:latin typeface="Times New Roman" pitchFamily="18" charset="0"/>
                <a:cs typeface="Times New Roman" pitchFamily="18" charset="0"/>
              </a:rPr>
              <a:t>Сорттун</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артыкчылыгы</a:t>
            </a:r>
            <a:r>
              <a:rPr lang="ru-RU" sz="2000" dirty="0" smtClean="0">
                <a:solidFill>
                  <a:schemeClr val="accent6">
                    <a:lumMod val="75000"/>
                  </a:schemeClr>
                </a:solidFill>
                <a:latin typeface="Times New Roman" pitchFamily="18" charset="0"/>
                <a:cs typeface="Times New Roman" pitchFamily="18" charset="0"/>
              </a:rPr>
              <a:t>:</a:t>
            </a:r>
            <a:r>
              <a:rPr lang="en-US"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Бактар</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​​бийик </a:t>
            </a:r>
            <a:r>
              <a:rPr lang="ru-RU" sz="2000" dirty="0" smtClean="0">
                <a:solidFill>
                  <a:schemeClr val="accent6">
                    <a:lumMod val="75000"/>
                  </a:schemeClr>
                </a:solidFill>
                <a:latin typeface="Times New Roman" pitchFamily="18" charset="0"/>
                <a:cs typeface="Times New Roman" pitchFamily="18" charset="0"/>
              </a:rPr>
              <a:t>өсөт, </a:t>
            </a:r>
            <a:r>
              <a:rPr lang="ru-RU" sz="2000" dirty="0" err="1">
                <a:solidFill>
                  <a:schemeClr val="accent6">
                    <a:lumMod val="75000"/>
                  </a:schemeClr>
                </a:solidFill>
                <a:latin typeface="Times New Roman" pitchFamily="18" charset="0"/>
                <a:cs typeface="Times New Roman" pitchFamily="18" charset="0"/>
              </a:rPr>
              <a:t>салыштырмалуу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жай</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өсүүчү</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келбети</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тар </a:t>
            </a:r>
            <a:r>
              <a:rPr lang="ru-RU" sz="2000" dirty="0" err="1">
                <a:solidFill>
                  <a:schemeClr val="accent6">
                    <a:lumMod val="75000"/>
                  </a:schemeClr>
                </a:solidFill>
                <a:latin typeface="Times New Roman" pitchFamily="18" charset="0"/>
                <a:cs typeface="Times New Roman" pitchFamily="18" charset="0"/>
              </a:rPr>
              <a:t>пирамидалуу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шамалдан</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далдоо</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жерлерге</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отургузуу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сунушталат</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Жалбырактары</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чакан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жана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орто</a:t>
            </a:r>
            <a:r>
              <a:rPr lang="ru-RU" sz="2000" dirty="0">
                <a:solidFill>
                  <a:schemeClr val="accent6">
                    <a:lumMod val="75000"/>
                  </a:schemeClr>
                </a:solidFill>
                <a:latin typeface="Times New Roman" pitchFamily="18" charset="0"/>
                <a:cs typeface="Times New Roman" pitchFamily="18" charset="0"/>
              </a:rPr>
              <a:t>, </a:t>
            </a:r>
            <a:r>
              <a:rPr lang="ru-RU" sz="2000" dirty="0" smtClean="0">
                <a:solidFill>
                  <a:schemeClr val="accent6">
                    <a:lumMod val="75000"/>
                  </a:schemeClr>
                </a:solidFill>
                <a:latin typeface="Times New Roman" pitchFamily="18" charset="0"/>
                <a:cs typeface="Times New Roman" pitchFamily="18" charset="0"/>
              </a:rPr>
              <a:t>узун-сүйрү </a:t>
            </a:r>
            <a:r>
              <a:rPr lang="ru-RU" sz="2000" dirty="0" err="1" smtClean="0">
                <a:solidFill>
                  <a:schemeClr val="accent6">
                    <a:lumMod val="75000"/>
                  </a:schemeClr>
                </a:solidFill>
                <a:latin typeface="Times New Roman" pitchFamily="18" charset="0"/>
                <a:cs typeface="Times New Roman" pitchFamily="18" charset="0"/>
              </a:rPr>
              <a:t>сабагына</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жакын</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жери</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анча</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боёлгон</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эмес</a:t>
            </a:r>
            <a:r>
              <a:rPr lang="ru-RU" sz="2000" dirty="0" smtClean="0">
                <a:solidFill>
                  <a:schemeClr val="accent6">
                    <a:lumMod val="75000"/>
                  </a:schemeClr>
                </a:solidFill>
                <a:latin typeface="Times New Roman" pitchFamily="18" charset="0"/>
                <a:cs typeface="Times New Roman" pitchFamily="18" charset="0"/>
              </a:rPr>
              <a:t>.</a:t>
            </a:r>
            <a:r>
              <a:rPr lang="en-US"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Мөмөлөрү</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чоң</a:t>
            </a:r>
            <a:r>
              <a:rPr lang="ru-RU" sz="2000" dirty="0" smtClean="0">
                <a:solidFill>
                  <a:schemeClr val="accent6">
                    <a:lumMod val="75000"/>
                  </a:schemeClr>
                </a:solidFill>
                <a:latin typeface="Times New Roman" pitchFamily="18" charset="0"/>
                <a:cs typeface="Times New Roman" pitchFamily="18" charset="0"/>
              </a:rPr>
              <a:t> </a:t>
            </a:r>
            <a:r>
              <a:rPr lang="ru-RU" sz="2000" dirty="0">
                <a:solidFill>
                  <a:schemeClr val="accent6">
                    <a:lumMod val="75000"/>
                  </a:schemeClr>
                </a:solidFill>
                <a:latin typeface="Times New Roman" pitchFamily="18" charset="0"/>
                <a:cs typeface="Times New Roman" pitchFamily="18" charset="0"/>
              </a:rPr>
              <a:t>же </a:t>
            </a:r>
            <a:r>
              <a:rPr lang="ru-RU" sz="2000" dirty="0" err="1">
                <a:solidFill>
                  <a:schemeClr val="accent6">
                    <a:lumMod val="75000"/>
                  </a:schemeClr>
                </a:solidFill>
                <a:latin typeface="Times New Roman" pitchFamily="18" charset="0"/>
                <a:cs typeface="Times New Roman" pitchFamily="18" charset="0"/>
              </a:rPr>
              <a:t>орто</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чондукта</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узун</a:t>
            </a:r>
            <a:r>
              <a:rPr lang="ru-RU" sz="2000" dirty="0">
                <a:solidFill>
                  <a:schemeClr val="accent6">
                    <a:lumMod val="75000"/>
                  </a:schemeClr>
                </a:solidFill>
                <a:latin typeface="Times New Roman" pitchFamily="18" charset="0"/>
                <a:cs typeface="Times New Roman" pitchFamily="18" charset="0"/>
              </a:rPr>
              <a:t>-цилиндр </a:t>
            </a:r>
            <a:r>
              <a:rPr lang="ru-RU" sz="2000" dirty="0" err="1">
                <a:solidFill>
                  <a:schemeClr val="accent6">
                    <a:lumMod val="75000"/>
                  </a:schemeClr>
                </a:solidFill>
                <a:latin typeface="Times New Roman" pitchFamily="18" charset="0"/>
                <a:cs typeface="Times New Roman" pitchFamily="18" charset="0"/>
              </a:rPr>
              <a:t>формасында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төбөсү</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жана</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асты</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бир</a:t>
            </a:r>
            <a:r>
              <a:rPr lang="ru-RU" sz="2000" dirty="0">
                <a:solidFill>
                  <a:schemeClr val="accent6">
                    <a:lumMod val="75000"/>
                  </a:schemeClr>
                </a:solidFill>
                <a:latin typeface="Times New Roman" pitchFamily="18" charset="0"/>
                <a:cs typeface="Times New Roman" pitchFamily="18" charset="0"/>
              </a:rPr>
              <a:t> аз </a:t>
            </a:r>
            <a:r>
              <a:rPr lang="ru-RU" sz="2000" dirty="0" err="1">
                <a:solidFill>
                  <a:schemeClr val="accent6">
                    <a:lumMod val="75000"/>
                  </a:schemeClr>
                </a:solidFill>
                <a:latin typeface="Times New Roman" pitchFamily="18" charset="0"/>
                <a:cs typeface="Times New Roman" pitchFamily="18" charset="0"/>
              </a:rPr>
              <a:t>конустуу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тегиз</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кабыгы</a:t>
            </a:r>
            <a:r>
              <a:rPr lang="ru-RU"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жылмакай</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салмагы</a:t>
            </a:r>
            <a:r>
              <a:rPr lang="ru-RU" sz="2000" dirty="0">
                <a:solidFill>
                  <a:schemeClr val="accent6">
                    <a:lumMod val="75000"/>
                  </a:schemeClr>
                </a:solidFill>
                <a:latin typeface="Times New Roman" pitchFamily="18" charset="0"/>
                <a:cs typeface="Times New Roman" pitchFamily="18" charset="0"/>
              </a:rPr>
              <a:t> 120-140 </a:t>
            </a:r>
            <a:r>
              <a:rPr lang="ru-RU" sz="2000" dirty="0" smtClean="0">
                <a:solidFill>
                  <a:schemeClr val="accent6">
                    <a:lumMod val="75000"/>
                  </a:schemeClr>
                </a:solidFill>
                <a:latin typeface="Times New Roman" pitchFamily="18" charset="0"/>
                <a:cs typeface="Times New Roman" pitchFamily="18" charset="0"/>
              </a:rPr>
              <a:t>г.</a:t>
            </a:r>
            <a:r>
              <a:rPr lang="en-US" sz="2000" dirty="0" smtClean="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жетет</a:t>
            </a:r>
            <a:r>
              <a:rPr lang="ru-RU" sz="2000" dirty="0" smtClean="0">
                <a:solidFill>
                  <a:schemeClr val="accent6">
                    <a:lumMod val="75000"/>
                  </a:schemeClr>
                </a:solidFill>
                <a:latin typeface="Times New Roman" pitchFamily="18" charset="0"/>
                <a:cs typeface="Times New Roman" pitchFamily="18" charset="0"/>
              </a:rPr>
              <a:t>.</a:t>
            </a:r>
          </a:p>
          <a:p>
            <a:endParaRPr lang="ru-RU" sz="2000" dirty="0">
              <a:solidFill>
                <a:schemeClr val="accent6">
                  <a:lumMod val="75000"/>
                </a:schemeClr>
              </a:solidFill>
              <a:latin typeface="Times New Roman" pitchFamily="18" charset="0"/>
              <a:cs typeface="Times New Roman" pitchFamily="18" charset="0"/>
            </a:endParaRPr>
          </a:p>
        </p:txBody>
      </p:sp>
      <p:sp>
        <p:nvSpPr>
          <p:cNvPr id="3" name="Прямоугольник 2"/>
          <p:cNvSpPr/>
          <p:nvPr/>
        </p:nvSpPr>
        <p:spPr>
          <a:xfrm>
            <a:off x="106487" y="4941168"/>
            <a:ext cx="8894513" cy="1323439"/>
          </a:xfrm>
          <a:prstGeom prst="rect">
            <a:avLst/>
          </a:prstGeom>
        </p:spPr>
        <p:txBody>
          <a:bodyPr wrap="square">
            <a:spAutoFit/>
          </a:bodyPr>
          <a:lstStyle/>
          <a:p>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Мөмөнүн</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сабагы</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a:solidFill>
                  <a:schemeClr val="accent6">
                    <a:lumMod val="75000"/>
                  </a:schemeClr>
                </a:solidFill>
                <a:latin typeface="Times New Roman" panose="02020603050405020304" pitchFamily="18" charset="0"/>
                <a:cs typeface="Times New Roman" panose="02020603050405020304" pitchFamily="18" charset="0"/>
              </a:rPr>
              <a:t>12-15 мм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узундукта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ичке</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болот.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Негизги</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түс</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ачык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сары</a:t>
            </a:r>
            <a:r>
              <a:rPr lang="ru-RU" sz="2000" dirty="0">
                <a:solidFill>
                  <a:schemeClr val="accent6">
                    <a:lumMod val="75000"/>
                  </a:schemeClr>
                </a:solidFill>
                <a:latin typeface="Times New Roman" panose="02020603050405020304" pitchFamily="18" charset="0"/>
                <a:cs typeface="Times New Roman" panose="02020603050405020304" pitchFamily="18" charset="0"/>
              </a:rPr>
              <a:t> түстө,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көптөгөн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жашыл</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кабык</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астындагы</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чекиттери</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бар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sz="2000" dirty="0">
                <a:solidFill>
                  <a:schemeClr val="accent6">
                    <a:lumMod val="75000"/>
                  </a:schemeClr>
                </a:solidFill>
                <a:latin typeface="Times New Roman" panose="02020603050405020304" pitchFamily="18" charset="0"/>
                <a:cs typeface="Times New Roman" panose="02020603050405020304" pitchFamily="18" charset="0"/>
              </a:rPr>
              <a:t> күн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тийген</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жагында</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ачык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кызыл</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бүдөмүк</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кызаруу</a:t>
            </a:r>
            <a:r>
              <a:rPr lang="ru-RU" sz="2000" dirty="0">
                <a:solidFill>
                  <a:schemeClr val="accent6">
                    <a:lumMod val="75000"/>
                  </a:schemeClr>
                </a:solidFill>
                <a:latin typeface="Times New Roman" panose="02020603050405020304" pitchFamily="18" charset="0"/>
                <a:cs typeface="Times New Roman" panose="02020603050405020304" pitchFamily="18" charset="0"/>
              </a:rPr>
              <a:t> бар.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Мөмө</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эти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саргыч-ак</a:t>
            </a:r>
            <a:r>
              <a:rPr lang="ru-RU" sz="2000" dirty="0">
                <a:solidFill>
                  <a:schemeClr val="accent6">
                    <a:lumMod val="75000"/>
                  </a:schemeClr>
                </a:solidFill>
                <a:latin typeface="Times New Roman" panose="02020603050405020304" pitchFamily="18" charset="0"/>
                <a:cs typeface="Times New Roman" panose="02020603050405020304" pitchFamily="18" charset="0"/>
              </a:rPr>
              <a:t> түстө,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назик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ширелүү</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кычкыл</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таттуу</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даамга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ээ</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Бактериалдык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күйүк</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жана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парша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оорусуна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туруктуу</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sz="2000"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20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err="1" smtClean="0">
                <a:solidFill>
                  <a:schemeClr val="accent6">
                    <a:lumMod val="50000"/>
                  </a:schemeClr>
                </a:solidFill>
                <a:latin typeface="Times New Roman" pitchFamily="18" charset="0"/>
                <a:cs typeface="Times New Roman" pitchFamily="18" charset="0"/>
              </a:rPr>
              <a:t>бактериалык</a:t>
            </a:r>
            <a:r>
              <a:rPr lang="ru-RU" dirty="0" smtClean="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күйүк</a:t>
            </a:r>
            <a:r>
              <a:rPr lang="ru-RU" dirty="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ооруусу</a:t>
            </a:r>
            <a:r>
              <a:rPr lang="ru-RU" dirty="0" smtClean="0">
                <a:solidFill>
                  <a:schemeClr val="accent6">
                    <a:lumMod val="50000"/>
                  </a:schemeClr>
                </a:solidFill>
                <a:latin typeface="Times New Roman" pitchFamily="18" charset="0"/>
                <a:cs typeface="Times New Roman" pitchFamily="18" charset="0"/>
              </a:rPr>
              <a:t> (</a:t>
            </a:r>
            <a:r>
              <a:rPr lang="en-US" dirty="0">
                <a:solidFill>
                  <a:schemeClr val="accent6">
                    <a:lumMod val="50000"/>
                  </a:schemeClr>
                </a:solidFill>
                <a:latin typeface="Times New Roman" pitchFamily="18" charset="0"/>
                <a:cs typeface="Times New Roman" pitchFamily="18" charset="0"/>
              </a:rPr>
              <a:t>Erwinia </a:t>
            </a:r>
            <a:r>
              <a:rPr lang="en-US" dirty="0" smtClean="0">
                <a:solidFill>
                  <a:schemeClr val="accent6">
                    <a:lumMod val="50000"/>
                  </a:schemeClr>
                </a:solidFill>
                <a:latin typeface="Times New Roman" pitchFamily="18" charset="0"/>
                <a:cs typeface="Times New Roman" pitchFamily="18" charset="0"/>
              </a:rPr>
              <a:t>amylovora</a:t>
            </a:r>
            <a:r>
              <a:rPr lang="ru-RU" dirty="0" smtClean="0">
                <a:solidFill>
                  <a:schemeClr val="accent6">
                    <a:lumMod val="50000"/>
                  </a:schemeClr>
                </a:solidFill>
                <a:latin typeface="Times New Roman" pitchFamily="18" charset="0"/>
                <a:cs typeface="Times New Roman" pitchFamily="18" charset="0"/>
              </a:rPr>
              <a:t>)</a:t>
            </a:r>
            <a:r>
              <a:rPr lang="en-US" dirty="0" smtClean="0">
                <a:solidFill>
                  <a:schemeClr val="accent6">
                    <a:lumMod val="50000"/>
                  </a:schemeClr>
                </a:solidFill>
                <a:latin typeface="Times New Roman" pitchFamily="18" charset="0"/>
                <a:cs typeface="Times New Roman" pitchFamily="18" charset="0"/>
              </a:rPr>
              <a:t> </a:t>
            </a:r>
            <a:endParaRPr lang="ru-RU"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04800" y="1554163"/>
            <a:ext cx="8686800" cy="2185243"/>
          </a:xfrm>
        </p:spPr>
        <p:txBody>
          <a:bodyPr>
            <a:normAutofit fontScale="85000" lnSpcReduction="10000"/>
          </a:bodyPr>
          <a:lstStyle/>
          <a:p>
            <a:pPr algn="just"/>
            <a:r>
              <a:rPr lang="ru-RU" dirty="0" err="1">
                <a:solidFill>
                  <a:schemeClr val="accent6">
                    <a:lumMod val="75000"/>
                  </a:schemeClr>
                </a:solidFill>
                <a:latin typeface="Times New Roman" panose="02020603050405020304" pitchFamily="18" charset="0"/>
                <a:cs typeface="Times New Roman" panose="02020603050405020304" pitchFamily="18" charset="0"/>
              </a:rPr>
              <a:t>Бактериалдык</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күйүк</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ооруусу</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мөмөлүү</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бактардын</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өтө</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коркунучтуу</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ооруларынын</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бири</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болуп</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эсептелет</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Оорууну</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en-US" dirty="0">
                <a:solidFill>
                  <a:schemeClr val="accent6">
                    <a:lumMod val="75000"/>
                  </a:schemeClr>
                </a:solidFill>
                <a:latin typeface="Times New Roman" panose="02020603050405020304" pitchFamily="18" charset="0"/>
                <a:cs typeface="Times New Roman" panose="02020603050405020304" pitchFamily="18" charset="0"/>
              </a:rPr>
              <a:t>Erwinia amylovora </a:t>
            </a:r>
            <a:r>
              <a:rPr lang="ru-RU" dirty="0" err="1" smtClean="0">
                <a:solidFill>
                  <a:schemeClr val="accent6">
                    <a:lumMod val="75000"/>
                  </a:schemeClr>
                </a:solidFill>
                <a:latin typeface="Times New Roman" panose="02020603050405020304" pitchFamily="18" charset="0"/>
                <a:cs typeface="Times New Roman" panose="02020603050405020304" pitchFamily="18" charset="0"/>
              </a:rPr>
              <a:t>бактериясы</a:t>
            </a:r>
            <a:r>
              <a:rPr lang="ru-RU"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чакырат</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dirty="0">
                <a:solidFill>
                  <a:schemeClr val="accent6">
                    <a:lumMod val="75000"/>
                  </a:schemeClr>
                </a:solidFill>
                <a:latin typeface="Times New Roman" panose="02020603050405020304" pitchFamily="18" charset="0"/>
                <a:cs typeface="Times New Roman" panose="02020603050405020304" pitchFamily="18" charset="0"/>
              </a:rPr>
              <a:t> роза </a:t>
            </a:r>
            <a:r>
              <a:rPr lang="ru-RU" dirty="0" err="1">
                <a:solidFill>
                  <a:schemeClr val="accent6">
                    <a:lumMod val="75000"/>
                  </a:schemeClr>
                </a:solidFill>
                <a:latin typeface="Times New Roman" panose="02020603050405020304" pitchFamily="18" charset="0"/>
                <a:cs typeface="Times New Roman" panose="02020603050405020304" pitchFamily="18" charset="0"/>
              </a:rPr>
              <a:t>гүлдүүлөр</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уруусунун</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маданий</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жапайы</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өсүмдүктөрүн</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оорууга</a:t>
            </a:r>
            <a:r>
              <a:rPr lang="ru-RU" dirty="0">
                <a:solidFill>
                  <a:schemeClr val="accent6">
                    <a:lumMod val="75000"/>
                  </a:schemeClr>
                </a:solidFill>
                <a:latin typeface="Times New Roman" panose="02020603050405020304" pitchFamily="18" charset="0"/>
                <a:cs typeface="Times New Roman" panose="02020603050405020304" pitchFamily="18" charset="0"/>
              </a:rPr>
              <a:t> </a:t>
            </a:r>
            <a:r>
              <a:rPr lang="ru-RU" dirty="0" err="1">
                <a:solidFill>
                  <a:schemeClr val="accent6">
                    <a:lumMod val="75000"/>
                  </a:schemeClr>
                </a:solidFill>
                <a:latin typeface="Times New Roman" panose="02020603050405020304" pitchFamily="18" charset="0"/>
                <a:cs typeface="Times New Roman" panose="02020603050405020304" pitchFamily="18" charset="0"/>
              </a:rPr>
              <a:t>чалдыктырат</a:t>
            </a:r>
            <a:endParaRPr lang="ru-RU"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645024"/>
            <a:ext cx="540060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815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86800" cy="838200"/>
          </a:xfrm>
        </p:spPr>
        <p:txBody>
          <a:bodyPr>
            <a:normAutofit/>
          </a:bodyPr>
          <a:lstStyle/>
          <a:p>
            <a:pPr algn="ctr"/>
            <a:r>
              <a:rPr lang="ru-RU" sz="2800" dirty="0" err="1" smtClean="0">
                <a:solidFill>
                  <a:schemeClr val="accent6">
                    <a:lumMod val="50000"/>
                  </a:schemeClr>
                </a:solidFill>
                <a:latin typeface="Times New Roman" pitchFamily="18" charset="0"/>
                <a:cs typeface="Times New Roman" pitchFamily="18" charset="0"/>
              </a:rPr>
              <a:t>Алманын</a:t>
            </a:r>
            <a:r>
              <a:rPr lang="ru-RU" sz="2800" dirty="0" smtClean="0">
                <a:solidFill>
                  <a:schemeClr val="accent6">
                    <a:lumMod val="50000"/>
                  </a:schemeClr>
                </a:solidFill>
                <a:latin typeface="Times New Roman" pitchFamily="18" charset="0"/>
                <a:cs typeface="Times New Roman" pitchFamily="18" charset="0"/>
              </a:rPr>
              <a:t> Голден Делишес сорту</a:t>
            </a:r>
            <a:endParaRPr lang="ru-RU" sz="28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04800" y="4005064"/>
            <a:ext cx="8686800" cy="2664296"/>
          </a:xfrm>
        </p:spPr>
        <p:txBody>
          <a:bodyPr>
            <a:normAutofit/>
          </a:bodyPr>
          <a:lstStyle/>
          <a:p>
            <a:pPr>
              <a:lnSpc>
                <a:spcPct val="150000"/>
              </a:lnSpc>
            </a:pPr>
            <a:r>
              <a:rPr lang="ru-RU" sz="1800" dirty="0" err="1" smtClean="0">
                <a:solidFill>
                  <a:schemeClr val="accent6">
                    <a:lumMod val="75000"/>
                  </a:schemeClr>
                </a:solidFill>
                <a:latin typeface="Times New Roman" pitchFamily="18" charset="0"/>
                <a:cs typeface="Times New Roman" pitchFamily="18" charset="0"/>
              </a:rPr>
              <a:t>Сорттун</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артыкчылыктары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эрте</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бышып</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жетилгендиги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түшүмдүүлүгү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жогору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мөмөлөрдүн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сапаты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дүйнөлүк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стандарттардын</a:t>
            </a:r>
            <a:r>
              <a:rPr lang="ru-RU" sz="1800" dirty="0">
                <a:solidFill>
                  <a:schemeClr val="accent6">
                    <a:lumMod val="75000"/>
                  </a:schemeClr>
                </a:solidFill>
                <a:latin typeface="Times New Roman" pitchFamily="18" charset="0"/>
                <a:cs typeface="Times New Roman" pitchFamily="18" charset="0"/>
              </a:rPr>
              <a:t> </a:t>
            </a:r>
            <a:r>
              <a:rPr lang="ru-RU" sz="1800" dirty="0" smtClean="0">
                <a:solidFill>
                  <a:schemeClr val="accent6">
                    <a:lumMod val="75000"/>
                  </a:schemeClr>
                </a:solidFill>
                <a:latin typeface="Times New Roman" pitchFamily="18" charset="0"/>
                <a:cs typeface="Times New Roman" pitchFamily="18" charset="0"/>
              </a:rPr>
              <a:t>де</a:t>
            </a:r>
            <a:r>
              <a:rPr lang="ky-KG" sz="1800" dirty="0">
                <a:solidFill>
                  <a:schemeClr val="accent6">
                    <a:lumMod val="75000"/>
                  </a:schemeClr>
                </a:solidFill>
                <a:latin typeface="Times New Roman" pitchFamily="18" charset="0"/>
                <a:cs typeface="Times New Roman" pitchFamily="18" charset="0"/>
              </a:rPr>
              <a:t>ң</a:t>
            </a:r>
            <a:r>
              <a:rPr lang="ru-RU" sz="1800" dirty="0" err="1" smtClean="0">
                <a:solidFill>
                  <a:schemeClr val="accent6">
                    <a:lumMod val="75000"/>
                  </a:schemeClr>
                </a:solidFill>
                <a:latin typeface="Times New Roman" pitchFamily="18" charset="0"/>
                <a:cs typeface="Times New Roman" pitchFamily="18" charset="0"/>
              </a:rPr>
              <a:t>гээлинде</a:t>
            </a:r>
            <a:r>
              <a:rPr lang="ru-RU" sz="1800" dirty="0" smtClean="0">
                <a:solidFill>
                  <a:schemeClr val="accent6">
                    <a:lumMod val="75000"/>
                  </a:schemeClr>
                </a:solidFill>
                <a:latin typeface="Times New Roman" pitchFamily="18" charset="0"/>
                <a:cs typeface="Times New Roman" pitchFamily="18" charset="0"/>
              </a:rPr>
              <a:t>.</a:t>
            </a:r>
          </a:p>
          <a:p>
            <a:pPr>
              <a:lnSpc>
                <a:spcPct val="150000"/>
              </a:lnSpc>
            </a:pPr>
            <a:r>
              <a:rPr lang="ru-RU" sz="1800" dirty="0" err="1" smtClean="0">
                <a:solidFill>
                  <a:schemeClr val="accent6">
                    <a:lumMod val="75000"/>
                  </a:schemeClr>
                </a:solidFill>
                <a:latin typeface="Times New Roman" pitchFamily="18" charset="0"/>
                <a:cs typeface="Times New Roman" pitchFamily="18" charset="0"/>
              </a:rPr>
              <a:t>Сорттун</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кемчиликтери</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мөмө</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байлоосу</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биринчи</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жыл</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байласа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экинчи</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жылы</a:t>
            </a:r>
            <a:r>
              <a:rPr lang="ru-RU" sz="1800" dirty="0" smtClean="0">
                <a:solidFill>
                  <a:schemeClr val="accent6">
                    <a:lumMod val="75000"/>
                  </a:schemeClr>
                </a:solidFill>
                <a:latin typeface="Times New Roman" pitchFamily="18" charset="0"/>
                <a:cs typeface="Times New Roman" pitchFamily="18" charset="0"/>
              </a:rPr>
              <a:t> эс </a:t>
            </a:r>
            <a:r>
              <a:rPr lang="ru-RU" sz="1800" dirty="0" err="1" smtClean="0">
                <a:solidFill>
                  <a:schemeClr val="accent6">
                    <a:lumMod val="75000"/>
                  </a:schemeClr>
                </a:solidFill>
                <a:latin typeface="Times New Roman" pitchFamily="18" charset="0"/>
                <a:cs typeface="Times New Roman" pitchFamily="18" charset="0"/>
              </a:rPr>
              <a:t>алат</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жалбырактары</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ак</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кебер</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оорусуна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көб</a:t>
            </a:r>
            <a:r>
              <a:rPr lang="ru-RU" sz="1800" dirty="0" err="1">
                <a:solidFill>
                  <a:schemeClr val="accent6">
                    <a:lumMod val="75000"/>
                  </a:schemeClr>
                </a:solidFill>
                <a:latin typeface="Times New Roman" pitchFamily="18" charset="0"/>
                <a:cs typeface="Times New Roman" pitchFamily="18" charset="0"/>
              </a:rPr>
              <a:t>ү</a:t>
            </a:r>
            <a:r>
              <a:rPr lang="ru-RU" sz="1800" dirty="0" err="1" smtClean="0">
                <a:solidFill>
                  <a:schemeClr val="accent6">
                    <a:lumMod val="75000"/>
                  </a:schemeClr>
                </a:solidFill>
                <a:latin typeface="Times New Roman" pitchFamily="18" charset="0"/>
                <a:cs typeface="Times New Roman" pitchFamily="18" charset="0"/>
              </a:rPr>
              <a:t>рөөк</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туруксуз</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Жез</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камтыгын</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препоараттардын</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таасиринде</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кабыгында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темгил</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торчолор</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пайда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болуп</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ашыкча</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мөм</a:t>
            </a:r>
            <a:r>
              <a:rPr lang="ru-RU" sz="1800" dirty="0" err="1">
                <a:solidFill>
                  <a:schemeClr val="accent6">
                    <a:lumMod val="75000"/>
                  </a:schemeClr>
                </a:solidFill>
                <a:latin typeface="Times New Roman" pitchFamily="18" charset="0"/>
                <a:cs typeface="Times New Roman" pitchFamily="18" charset="0"/>
              </a:rPr>
              <a:t>ө</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байлаган</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учурда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мөмөлөрдүн</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көлөм</a:t>
            </a:r>
            <a:r>
              <a:rPr lang="ru-RU" sz="1800" dirty="0" err="1">
                <a:solidFill>
                  <a:schemeClr val="accent6">
                    <a:lumMod val="75000"/>
                  </a:schemeClr>
                </a:solidFill>
                <a:latin typeface="Times New Roman" pitchFamily="18" charset="0"/>
                <a:cs typeface="Times New Roman" pitchFamily="18" charset="0"/>
              </a:rPr>
              <a:t>ү</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кичирейип</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кетет</a:t>
            </a:r>
            <a:r>
              <a:rPr lang="ru-RU" sz="1800" dirty="0" smtClean="0">
                <a:solidFill>
                  <a:schemeClr val="accent6">
                    <a:lumMod val="75000"/>
                  </a:schemeClr>
                </a:solidFill>
                <a:latin typeface="Times New Roman" pitchFamily="18" charset="0"/>
                <a:cs typeface="Times New Roman" pitchFamily="18" charset="0"/>
              </a:rPr>
              <a:t>.</a:t>
            </a:r>
            <a:endParaRPr lang="ru-RU" sz="1800" dirty="0">
              <a:solidFill>
                <a:schemeClr val="accent6">
                  <a:lumMod val="75000"/>
                </a:schemeClr>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026268"/>
            <a:ext cx="3168352" cy="291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3"/>
          <a:stretch>
            <a:fillRect/>
          </a:stretch>
        </p:blipFill>
        <p:spPr>
          <a:xfrm>
            <a:off x="842737" y="1026268"/>
            <a:ext cx="3917638" cy="2931131"/>
          </a:xfrm>
          <a:prstGeom prst="rect">
            <a:avLst/>
          </a:prstGeom>
        </p:spPr>
      </p:pic>
    </p:spTree>
    <p:extLst>
      <p:ext uri="{BB962C8B-B14F-4D97-AF65-F5344CB8AC3E}">
        <p14:creationId xmlns:p14="http://schemas.microsoft.com/office/powerpoint/2010/main" val="2621652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686" y="116632"/>
            <a:ext cx="8686800" cy="838200"/>
          </a:xfrm>
        </p:spPr>
        <p:txBody>
          <a:bodyPr>
            <a:normAutofit/>
          </a:bodyPr>
          <a:lstStyle/>
          <a:p>
            <a:r>
              <a:rPr lang="ru-RU" sz="2800" dirty="0" err="1" smtClean="0">
                <a:solidFill>
                  <a:schemeClr val="accent6">
                    <a:lumMod val="50000"/>
                  </a:schemeClr>
                </a:solidFill>
                <a:latin typeface="Times New Roman" pitchFamily="18" charset="0"/>
                <a:cs typeface="Times New Roman" pitchFamily="18" charset="0"/>
              </a:rPr>
              <a:t>Алмуруттун</a:t>
            </a:r>
            <a:r>
              <a:rPr lang="ru-RU" sz="2800" dirty="0" smtClean="0">
                <a:solidFill>
                  <a:schemeClr val="accent6">
                    <a:lumMod val="50000"/>
                  </a:schemeClr>
                </a:solidFill>
                <a:latin typeface="Times New Roman" pitchFamily="18" charset="0"/>
                <a:cs typeface="Times New Roman" pitchFamily="18" charset="0"/>
              </a:rPr>
              <a:t>  </a:t>
            </a:r>
            <a:r>
              <a:rPr lang="ru-RU" sz="2800" dirty="0">
                <a:solidFill>
                  <a:schemeClr val="accent6">
                    <a:lumMod val="50000"/>
                  </a:schemeClr>
                </a:solidFill>
                <a:latin typeface="Times New Roman" pitchFamily="18" charset="0"/>
                <a:cs typeface="Times New Roman" pitchFamily="18" charset="0"/>
              </a:rPr>
              <a:t>Лесная </a:t>
            </a:r>
            <a:r>
              <a:rPr lang="ru-RU" sz="2800" dirty="0" smtClean="0">
                <a:solidFill>
                  <a:schemeClr val="accent6">
                    <a:lumMod val="50000"/>
                  </a:schemeClr>
                </a:solidFill>
                <a:latin typeface="Times New Roman" pitchFamily="18" charset="0"/>
                <a:cs typeface="Times New Roman" pitchFamily="18" charset="0"/>
              </a:rPr>
              <a:t>Красавица сорту</a:t>
            </a:r>
            <a:endParaRPr lang="ru-RU" sz="28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95536" y="4005064"/>
            <a:ext cx="8208912" cy="2448272"/>
          </a:xfrm>
        </p:spPr>
        <p:txBody>
          <a:bodyPr>
            <a:noAutofit/>
          </a:bodyPr>
          <a:lstStyle/>
          <a:p>
            <a:pPr algn="just">
              <a:lnSpc>
                <a:spcPct val="150000"/>
              </a:lnSpc>
            </a:pPr>
            <a:r>
              <a:rPr lang="ru-RU" sz="1800" dirty="0" err="1" smtClean="0">
                <a:solidFill>
                  <a:schemeClr val="accent6">
                    <a:lumMod val="75000"/>
                  </a:schemeClr>
                </a:solidFill>
                <a:latin typeface="Times New Roman" pitchFamily="18" charset="0"/>
                <a:cs typeface="Times New Roman" pitchFamily="18" charset="0"/>
              </a:rPr>
              <a:t>Сорттун</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артыкчылыктары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мөмөсү</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жогорку</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сапатта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даамдуу</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суукка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туруктуу</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smtClean="0">
                <a:solidFill>
                  <a:schemeClr val="accent6">
                    <a:lumMod val="75000"/>
                  </a:schemeClr>
                </a:solidFill>
                <a:latin typeface="Times New Roman" pitchFamily="18" charset="0"/>
                <a:cs typeface="Times New Roman" pitchFamily="18" charset="0"/>
              </a:rPr>
              <a:t>бак-</a:t>
            </a:r>
            <a:r>
              <a:rPr lang="ru-RU" sz="1800" dirty="0" err="1" smtClean="0">
                <a:solidFill>
                  <a:schemeClr val="accent6">
                    <a:lumMod val="75000"/>
                  </a:schemeClr>
                </a:solidFill>
                <a:latin typeface="Times New Roman" pitchFamily="18" charset="0"/>
                <a:cs typeface="Times New Roman" pitchFamily="18" charset="0"/>
              </a:rPr>
              <a:t>дарактарынын</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түшүмдүүлүгү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жогору</a:t>
            </a:r>
            <a:r>
              <a:rPr lang="ru-RU" sz="1800" dirty="0">
                <a:solidFill>
                  <a:schemeClr val="accent6">
                    <a:lumMod val="75000"/>
                  </a:schemeClr>
                </a:solidFill>
                <a:latin typeface="Times New Roman" pitchFamily="18" charset="0"/>
                <a:cs typeface="Times New Roman" pitchFamily="18" charset="0"/>
              </a:rPr>
              <a:t>, </a:t>
            </a:r>
            <a:r>
              <a:rPr lang="ru-RU" sz="1800" dirty="0" smtClean="0">
                <a:solidFill>
                  <a:schemeClr val="accent6">
                    <a:lumMod val="75000"/>
                  </a:schemeClr>
                </a:solidFill>
                <a:latin typeface="Times New Roman" pitchFamily="18" charset="0"/>
                <a:cs typeface="Times New Roman" pitchFamily="18" charset="0"/>
              </a:rPr>
              <a:t>ар </a:t>
            </a:r>
            <a:r>
              <a:rPr lang="ru-RU" sz="1800" dirty="0" err="1" smtClean="0">
                <a:solidFill>
                  <a:schemeClr val="accent6">
                    <a:lumMod val="75000"/>
                  </a:schemeClr>
                </a:solidFill>
                <a:latin typeface="Times New Roman" pitchFamily="18" charset="0"/>
                <a:cs typeface="Times New Roman" pitchFamily="18" charset="0"/>
              </a:rPr>
              <a:t>кандай</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шарттарда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өсүүсүгө</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жөндөмүү</a:t>
            </a:r>
            <a:r>
              <a:rPr lang="ru-RU" sz="1800" dirty="0">
                <a:solidFill>
                  <a:schemeClr val="accent6">
                    <a:lumMod val="75000"/>
                  </a:schemeClr>
                </a:solidFill>
                <a:latin typeface="Times New Roman" pitchFamily="18" charset="0"/>
                <a:cs typeface="Times New Roman" pitchFamily="18" charset="0"/>
              </a:rPr>
              <a:t>. </a:t>
            </a:r>
            <a:endParaRPr lang="ru-RU" sz="1800" dirty="0" smtClean="0">
              <a:solidFill>
                <a:schemeClr val="accent6">
                  <a:lumMod val="75000"/>
                </a:schemeClr>
              </a:solidFill>
              <a:latin typeface="Times New Roman" pitchFamily="18" charset="0"/>
              <a:cs typeface="Times New Roman" pitchFamily="18" charset="0"/>
            </a:endParaRPr>
          </a:p>
          <a:p>
            <a:pPr algn="just">
              <a:lnSpc>
                <a:spcPct val="150000"/>
              </a:lnSpc>
            </a:pPr>
            <a:r>
              <a:rPr lang="ru-RU" sz="1800" dirty="0" err="1" smtClean="0">
                <a:solidFill>
                  <a:schemeClr val="accent6">
                    <a:lumMod val="75000"/>
                  </a:schemeClr>
                </a:solidFill>
                <a:latin typeface="Times New Roman" pitchFamily="18" charset="0"/>
                <a:cs typeface="Times New Roman" pitchFamily="18" charset="0"/>
              </a:rPr>
              <a:t>Сорттун</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кемчиликтери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мөмөсү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жалбырактары</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паршага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туруксуз</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мөмөлөрдүн</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түшүп</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калуусу</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жана</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бактериялдык</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күйүккө</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туруксуз</a:t>
            </a:r>
            <a:r>
              <a:rPr lang="ru-RU" sz="1800" dirty="0" smtClean="0">
                <a:solidFill>
                  <a:schemeClr val="accent6">
                    <a:lumMod val="75000"/>
                  </a:schemeClr>
                </a:solidFill>
                <a:latin typeface="Times New Roman" pitchFamily="18" charset="0"/>
                <a:cs typeface="Times New Roman" pitchFamily="18" charset="0"/>
              </a:rPr>
              <a:t>.</a:t>
            </a:r>
            <a:endParaRPr lang="ru-RU" sz="1800" dirty="0">
              <a:solidFill>
                <a:schemeClr val="accent6">
                  <a:lumMod val="75000"/>
                </a:schemeClr>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80728"/>
            <a:ext cx="43220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99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004" y="116632"/>
            <a:ext cx="8686800" cy="721568"/>
          </a:xfrm>
        </p:spPr>
        <p:txBody>
          <a:bodyPr>
            <a:normAutofit fontScale="90000"/>
          </a:bodyPr>
          <a:lstStyle/>
          <a:p>
            <a:pPr algn="ctr"/>
            <a:r>
              <a:rPr lang="ru-RU" sz="2800" dirty="0" err="1">
                <a:solidFill>
                  <a:schemeClr val="accent6">
                    <a:lumMod val="50000"/>
                  </a:schemeClr>
                </a:solidFill>
                <a:latin typeface="Times New Roman" pitchFamily="18" charset="0"/>
                <a:cs typeface="Times New Roman" pitchFamily="18" charset="0"/>
              </a:rPr>
              <a:t>Алмуруттун</a:t>
            </a:r>
            <a:r>
              <a:rPr lang="ru-RU" sz="2800" dirty="0">
                <a:solidFill>
                  <a:schemeClr val="accent6">
                    <a:lumMod val="50000"/>
                  </a:schemeClr>
                </a:solidFill>
                <a:latin typeface="Times New Roman" pitchFamily="18" charset="0"/>
                <a:cs typeface="Times New Roman" pitchFamily="18" charset="0"/>
              </a:rPr>
              <a:t> Майская сорту</a:t>
            </a:r>
            <a:br>
              <a:rPr lang="ru-RU" sz="2800" dirty="0">
                <a:solidFill>
                  <a:schemeClr val="accent6">
                    <a:lumMod val="50000"/>
                  </a:schemeClr>
                </a:solidFill>
                <a:latin typeface="Times New Roman" pitchFamily="18" charset="0"/>
                <a:cs typeface="Times New Roman" pitchFamily="18" charset="0"/>
              </a:rPr>
            </a:br>
            <a:r>
              <a:rPr lang="ru-RU" sz="2800" dirty="0">
                <a:solidFill>
                  <a:schemeClr val="accent6">
                    <a:lumMod val="50000"/>
                  </a:schemeClr>
                </a:solidFill>
                <a:latin typeface="Times New Roman" pitchFamily="18" charset="0"/>
                <a:cs typeface="Times New Roman" pitchFamily="18" charset="0"/>
              </a:rPr>
              <a:t>(Киргизская зимняя).</a:t>
            </a:r>
          </a:p>
        </p:txBody>
      </p:sp>
      <p:sp>
        <p:nvSpPr>
          <p:cNvPr id="3" name="Объект 2"/>
          <p:cNvSpPr>
            <a:spLocks noGrp="1"/>
          </p:cNvSpPr>
          <p:nvPr>
            <p:ph idx="1"/>
          </p:nvPr>
        </p:nvSpPr>
        <p:spPr>
          <a:xfrm>
            <a:off x="107504" y="3573016"/>
            <a:ext cx="8928992" cy="3168352"/>
          </a:xfrm>
        </p:spPr>
        <p:txBody>
          <a:bodyPr>
            <a:noAutofit/>
          </a:bodyPr>
          <a:lstStyle/>
          <a:p>
            <a:pPr algn="just"/>
            <a:r>
              <a:rPr lang="ru-RU" sz="1800" dirty="0" smtClean="0">
                <a:solidFill>
                  <a:schemeClr val="accent6">
                    <a:lumMod val="75000"/>
                  </a:schemeClr>
                </a:solidFill>
                <a:latin typeface="Times New Roman" pitchFamily="18" charset="0"/>
                <a:cs typeface="Times New Roman" pitchFamily="18" charset="0"/>
              </a:rPr>
              <a:t>Дыйканчылык </a:t>
            </a:r>
            <a:r>
              <a:rPr lang="ru-RU" sz="1800" dirty="0" err="1">
                <a:solidFill>
                  <a:schemeClr val="accent6">
                    <a:lumMod val="75000"/>
                  </a:schemeClr>
                </a:solidFill>
                <a:latin typeface="Times New Roman" pitchFamily="18" charset="0"/>
                <a:cs typeface="Times New Roman" pitchFamily="18" charset="0"/>
              </a:rPr>
              <a:t>илим</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изилдөө</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институтунун</a:t>
            </a:r>
            <a:r>
              <a:rPr lang="ru-RU" sz="1800" dirty="0">
                <a:solidFill>
                  <a:schemeClr val="accent6">
                    <a:lumMod val="75000"/>
                  </a:schemeClr>
                </a:solidFill>
                <a:latin typeface="Times New Roman" pitchFamily="18" charset="0"/>
                <a:cs typeface="Times New Roman" pitchFamily="18" charset="0"/>
              </a:rPr>
              <a:t> Пржевальский </a:t>
            </a:r>
            <a:r>
              <a:rPr lang="ru-RU" sz="1800" dirty="0" err="1">
                <a:solidFill>
                  <a:schemeClr val="accent6">
                    <a:lumMod val="75000"/>
                  </a:schemeClr>
                </a:solidFill>
                <a:latin typeface="Times New Roman" pitchFamily="18" charset="0"/>
                <a:cs typeface="Times New Roman" pitchFamily="18" charset="0"/>
              </a:rPr>
              <a:t>сынак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борборунда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чыгарылган</a:t>
            </a:r>
            <a:r>
              <a:rPr lang="ru-RU" sz="1800" dirty="0">
                <a:solidFill>
                  <a:schemeClr val="accent6">
                    <a:lumMod val="75000"/>
                  </a:schemeClr>
                </a:solidFill>
                <a:latin typeface="Times New Roman" pitchFamily="18" charset="0"/>
                <a:cs typeface="Times New Roman" pitchFamily="18" charset="0"/>
              </a:rPr>
              <a:t> сорт </a:t>
            </a:r>
            <a:r>
              <a:rPr lang="ru-RU" sz="1800" dirty="0" err="1">
                <a:solidFill>
                  <a:schemeClr val="accent6">
                    <a:lumMod val="75000"/>
                  </a:schemeClr>
                </a:solidFill>
                <a:latin typeface="Times New Roman" pitchFamily="18" charset="0"/>
                <a:cs typeface="Times New Roman" pitchFamily="18" charset="0"/>
              </a:rPr>
              <a:t>болуп</a:t>
            </a:r>
            <a:r>
              <a:rPr lang="ru-RU" sz="1800" dirty="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саналат</a:t>
            </a:r>
            <a:r>
              <a:rPr lang="ru-RU" sz="1800" dirty="0" smtClean="0">
                <a:solidFill>
                  <a:schemeClr val="accent6">
                    <a:lumMod val="75000"/>
                  </a:schemeClr>
                </a:solidFill>
                <a:latin typeface="Times New Roman" pitchFamily="18" charset="0"/>
                <a:cs typeface="Times New Roman" pitchFamily="18" charset="0"/>
              </a:rPr>
              <a:t>. </a:t>
            </a:r>
            <a:r>
              <a:rPr lang="ru-RU" sz="1800" dirty="0" err="1" smtClean="0">
                <a:solidFill>
                  <a:schemeClr val="accent6">
                    <a:lumMod val="75000"/>
                  </a:schemeClr>
                </a:solidFill>
                <a:latin typeface="Times New Roman" pitchFamily="18" charset="0"/>
                <a:cs typeface="Times New Roman" pitchFamily="18" charset="0"/>
              </a:rPr>
              <a:t>Бул</a:t>
            </a:r>
            <a:r>
              <a:rPr lang="ru-RU" sz="1800" dirty="0" smtClean="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сорттун</a:t>
            </a:r>
            <a:r>
              <a:rPr lang="ru-RU" sz="1800" dirty="0">
                <a:solidFill>
                  <a:schemeClr val="accent6">
                    <a:lumMod val="75000"/>
                  </a:schemeClr>
                </a:solidFill>
                <a:latin typeface="Times New Roman" pitchFamily="18" charset="0"/>
                <a:cs typeface="Times New Roman" pitchFamily="18" charset="0"/>
              </a:rPr>
              <a:t> автору И. </a:t>
            </a:r>
            <a:r>
              <a:rPr lang="ru-RU" sz="1800" dirty="0" err="1">
                <a:solidFill>
                  <a:schemeClr val="accent6">
                    <a:lumMod val="75000"/>
                  </a:schemeClr>
                </a:solidFill>
                <a:latin typeface="Times New Roman" pitchFamily="18" charset="0"/>
                <a:cs typeface="Times New Roman" pitchFamily="18" charset="0"/>
              </a:rPr>
              <a:t>А.Чистухин</a:t>
            </a:r>
            <a:r>
              <a:rPr lang="ru-RU" sz="1800" dirty="0">
                <a:solidFill>
                  <a:schemeClr val="accent6">
                    <a:lumMod val="75000"/>
                  </a:schemeClr>
                </a:solidFill>
                <a:latin typeface="Times New Roman" pitchFamily="18" charset="0"/>
                <a:cs typeface="Times New Roman" pitchFamily="18" charset="0"/>
              </a:rPr>
              <a:t>.</a:t>
            </a:r>
          </a:p>
          <a:p>
            <a:pPr algn="just"/>
            <a:r>
              <a:rPr lang="ru-RU" sz="1800" dirty="0" err="1">
                <a:solidFill>
                  <a:schemeClr val="accent6">
                    <a:lumMod val="75000"/>
                  </a:schemeClr>
                </a:solidFill>
                <a:latin typeface="Times New Roman" pitchFamily="18" charset="0"/>
                <a:cs typeface="Times New Roman" pitchFamily="18" charset="0"/>
              </a:rPr>
              <a:t>Дарагы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орто</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бойлуу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келбети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кронасы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тоголок-сүйрү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формада</a:t>
            </a:r>
            <a:r>
              <a:rPr lang="ru-RU" sz="1800" dirty="0">
                <a:solidFill>
                  <a:schemeClr val="accent6">
                    <a:lumMod val="75000"/>
                  </a:schemeClr>
                </a:solidFill>
                <a:latin typeface="Times New Roman" pitchFamily="18" charset="0"/>
                <a:cs typeface="Times New Roman" pitchFamily="18" charset="0"/>
              </a:rPr>
              <a:t> болот. </a:t>
            </a:r>
            <a:r>
              <a:rPr lang="ru-RU" sz="1800" dirty="0" err="1">
                <a:solidFill>
                  <a:schemeClr val="accent6">
                    <a:lumMod val="75000"/>
                  </a:schemeClr>
                </a:solidFill>
                <a:latin typeface="Times New Roman" pitchFamily="18" charset="0"/>
                <a:cs typeface="Times New Roman" pitchFamily="18" charset="0"/>
              </a:rPr>
              <a:t>Шактары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өзөктөн</a:t>
            </a:r>
            <a:r>
              <a:rPr lang="ru-RU" sz="1800" dirty="0">
                <a:solidFill>
                  <a:schemeClr val="accent6">
                    <a:lumMod val="75000"/>
                  </a:schemeClr>
                </a:solidFill>
                <a:latin typeface="Times New Roman" pitchFamily="18" charset="0"/>
                <a:cs typeface="Times New Roman" pitchFamily="18" charset="0"/>
              </a:rPr>
              <a:t> тар </a:t>
            </a:r>
            <a:r>
              <a:rPr lang="ru-RU" sz="1800" dirty="0" err="1">
                <a:solidFill>
                  <a:schemeClr val="accent6">
                    <a:lumMod val="75000"/>
                  </a:schemeClr>
                </a:solidFill>
                <a:latin typeface="Times New Roman" pitchFamily="18" charset="0"/>
                <a:cs typeface="Times New Roman" pitchFamily="18" charset="0"/>
              </a:rPr>
              <a:t>бурч</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менен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өсөт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мөмөлөрдүн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салмагынын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таасиринен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ылдыйга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ийилип</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калат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тирөөч</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менен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көтөрүүгө</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туура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келет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Бутактары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орто</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жоондукта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көптөгөн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чечевичкалар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менен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жабылган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кызыл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күрө</a:t>
            </a:r>
            <a:r>
              <a:rPr lang="ru-RU" sz="1800" dirty="0">
                <a:solidFill>
                  <a:schemeClr val="accent6">
                    <a:lumMod val="75000"/>
                  </a:schemeClr>
                </a:solidFill>
                <a:latin typeface="Times New Roman" pitchFamily="18" charset="0"/>
                <a:cs typeface="Times New Roman" pitchFamily="18" charset="0"/>
              </a:rPr>
              <a:t>ӊ </a:t>
            </a:r>
            <a:r>
              <a:rPr lang="ru-RU" sz="1800" dirty="0" err="1">
                <a:solidFill>
                  <a:schemeClr val="accent6">
                    <a:lumMod val="75000"/>
                  </a:schemeClr>
                </a:solidFill>
                <a:latin typeface="Times New Roman" pitchFamily="18" charset="0"/>
                <a:cs typeface="Times New Roman" pitchFamily="18" charset="0"/>
              </a:rPr>
              <a:t>түстө</a:t>
            </a:r>
            <a:r>
              <a:rPr lang="ru-RU" sz="1800" dirty="0">
                <a:solidFill>
                  <a:schemeClr val="accent6">
                    <a:lumMod val="75000"/>
                  </a:schemeClr>
                </a:solidFill>
                <a:latin typeface="Times New Roman" pitchFamily="18" charset="0"/>
                <a:cs typeface="Times New Roman" pitchFamily="18" charset="0"/>
              </a:rPr>
              <a:t> болот. </a:t>
            </a:r>
            <a:r>
              <a:rPr lang="ru-RU" sz="1800" dirty="0" err="1">
                <a:solidFill>
                  <a:schemeClr val="accent6">
                    <a:lumMod val="75000"/>
                  </a:schemeClr>
                </a:solidFill>
                <a:latin typeface="Times New Roman" pitchFamily="18" charset="0"/>
                <a:cs typeface="Times New Roman" pitchFamily="18" charset="0"/>
              </a:rPr>
              <a:t>Мөмөсү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орто</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чоӊдукта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чо</a:t>
            </a:r>
            <a:r>
              <a:rPr lang="ru-RU" sz="1800" dirty="0">
                <a:solidFill>
                  <a:schemeClr val="accent6">
                    <a:lumMod val="75000"/>
                  </a:schemeClr>
                </a:solidFill>
                <a:latin typeface="Times New Roman" pitchFamily="18" charset="0"/>
                <a:cs typeface="Times New Roman" pitchFamily="18" charset="0"/>
              </a:rPr>
              <a:t>ӊ, </a:t>
            </a:r>
            <a:r>
              <a:rPr lang="ru-RU" sz="1800" dirty="0" err="1">
                <a:solidFill>
                  <a:schemeClr val="accent6">
                    <a:lumMod val="75000"/>
                  </a:schemeClr>
                </a:solidFill>
                <a:latin typeface="Times New Roman" pitchFamily="18" charset="0"/>
                <a:cs typeface="Times New Roman" pitchFamily="18" charset="0"/>
              </a:rPr>
              <a:t>тоголок-сүйрү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формада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калыптанат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Мөмөсүнүн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кабыгы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катуу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Негизги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өӊү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жашыл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мөмөсүнүн</a:t>
            </a:r>
            <a:r>
              <a:rPr lang="ru-RU" sz="1800" dirty="0">
                <a:solidFill>
                  <a:schemeClr val="accent6">
                    <a:lumMod val="75000"/>
                  </a:schemeClr>
                </a:solidFill>
                <a:latin typeface="Times New Roman" pitchFamily="18" charset="0"/>
                <a:cs typeface="Times New Roman" pitchFamily="18" charset="0"/>
              </a:rPr>
              <a:t> аз </a:t>
            </a:r>
            <a:r>
              <a:rPr lang="ru-RU" sz="1800" dirty="0" err="1">
                <a:solidFill>
                  <a:schemeClr val="accent6">
                    <a:lumMod val="75000"/>
                  </a:schemeClr>
                </a:solidFill>
                <a:latin typeface="Times New Roman" pitchFamily="18" charset="0"/>
                <a:cs typeface="Times New Roman" pitchFamily="18" charset="0"/>
              </a:rPr>
              <a:t>бөлүгү</a:t>
            </a:r>
            <a:r>
              <a:rPr lang="ru-RU" sz="1800" dirty="0">
                <a:solidFill>
                  <a:schemeClr val="accent6">
                    <a:lumMod val="75000"/>
                  </a:schemeClr>
                </a:solidFill>
                <a:latin typeface="Times New Roman" pitchFamily="18" charset="0"/>
                <a:cs typeface="Times New Roman" pitchFamily="18" charset="0"/>
              </a:rPr>
              <a:t> мала </a:t>
            </a:r>
            <a:r>
              <a:rPr lang="ru-RU" sz="1800" dirty="0" err="1">
                <a:solidFill>
                  <a:schemeClr val="accent6">
                    <a:lumMod val="75000"/>
                  </a:schemeClr>
                </a:solidFill>
                <a:latin typeface="Times New Roman" pitchFamily="18" charset="0"/>
                <a:cs typeface="Times New Roman" pitchFamily="18" charset="0"/>
              </a:rPr>
              <a:t>кызыл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түскө</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боёлгон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Мөмөлөрү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бышкан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убакта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лимондун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өӊүндөй</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сары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болуп</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товардык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көрүнүшү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кооз</a:t>
            </a:r>
            <a:r>
              <a:rPr lang="ru-RU" sz="1800" dirty="0">
                <a:solidFill>
                  <a:schemeClr val="accent6">
                    <a:lumMod val="75000"/>
                  </a:schemeClr>
                </a:solidFill>
                <a:latin typeface="Times New Roman" pitchFamily="18" charset="0"/>
                <a:cs typeface="Times New Roman" pitchFamily="18" charset="0"/>
              </a:rPr>
              <a:t> болот. </a:t>
            </a:r>
            <a:r>
              <a:rPr lang="ru-RU" sz="1800" dirty="0" err="1">
                <a:solidFill>
                  <a:schemeClr val="accent6">
                    <a:lumMod val="75000"/>
                  </a:schemeClr>
                </a:solidFill>
                <a:latin typeface="Times New Roman" pitchFamily="18" charset="0"/>
                <a:cs typeface="Times New Roman" pitchFamily="18" charset="0"/>
              </a:rPr>
              <a:t>Мөмө</a:t>
            </a:r>
            <a:r>
              <a:rPr lang="ru-RU" sz="1800" dirty="0">
                <a:solidFill>
                  <a:schemeClr val="accent6">
                    <a:lumMod val="75000"/>
                  </a:schemeClr>
                </a:solidFill>
                <a:latin typeface="Times New Roman" pitchFamily="18" charset="0"/>
                <a:cs typeface="Times New Roman" pitchFamily="18" charset="0"/>
              </a:rPr>
              <a:t> эти </a:t>
            </a:r>
            <a:r>
              <a:rPr lang="ru-RU" sz="1800" dirty="0" err="1">
                <a:solidFill>
                  <a:schemeClr val="accent6">
                    <a:lumMod val="75000"/>
                  </a:schemeClr>
                </a:solidFill>
                <a:latin typeface="Times New Roman" pitchFamily="18" charset="0"/>
                <a:cs typeface="Times New Roman" pitchFamily="18" charset="0"/>
              </a:rPr>
              <a:t>ак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таттуу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аябай</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ширелүү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каттуу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кырсылдак</a:t>
            </a:r>
            <a:r>
              <a:rPr lang="ru-RU" sz="1800" dirty="0">
                <a:solidFill>
                  <a:schemeClr val="accent6">
                    <a:lumMod val="75000"/>
                  </a:schemeClr>
                </a:solidFill>
                <a:latin typeface="Times New Roman" pitchFamily="18" charset="0"/>
                <a:cs typeface="Times New Roman" pitchFamily="18" charset="0"/>
              </a:rPr>
              <a:t>. Сорт </a:t>
            </a:r>
            <a:r>
              <a:rPr lang="ru-RU" sz="1800" dirty="0" err="1">
                <a:solidFill>
                  <a:schemeClr val="accent6">
                    <a:lumMod val="75000"/>
                  </a:schemeClr>
                </a:solidFill>
                <a:latin typeface="Times New Roman" pitchFamily="18" charset="0"/>
                <a:cs typeface="Times New Roman" pitchFamily="18" charset="0"/>
              </a:rPr>
              <a:t>түшүмдүү</a:t>
            </a:r>
            <a:r>
              <a:rPr lang="ru-RU" sz="1800" dirty="0">
                <a:solidFill>
                  <a:schemeClr val="accent6">
                    <a:lumMod val="75000"/>
                  </a:schemeClr>
                </a:solidFill>
                <a:latin typeface="Times New Roman" pitchFamily="18" charset="0"/>
                <a:cs typeface="Times New Roman" pitchFamily="18" charset="0"/>
              </a:rPr>
              <a:t>, кеч </a:t>
            </a:r>
            <a:r>
              <a:rPr lang="ru-RU" sz="1800" dirty="0" err="1">
                <a:solidFill>
                  <a:schemeClr val="accent6">
                    <a:lumMod val="75000"/>
                  </a:schemeClr>
                </a:solidFill>
                <a:latin typeface="Times New Roman" pitchFamily="18" charset="0"/>
                <a:cs typeface="Times New Roman" pitchFamily="18" charset="0"/>
              </a:rPr>
              <a:t>күзгү</a:t>
            </a:r>
            <a:r>
              <a:rPr lang="ru-RU" sz="1800" dirty="0">
                <a:solidFill>
                  <a:schemeClr val="accent6">
                    <a:lumMod val="75000"/>
                  </a:schemeClr>
                </a:solidFill>
                <a:latin typeface="Times New Roman" pitchFamily="18" charset="0"/>
                <a:cs typeface="Times New Roman" pitchFamily="18" charset="0"/>
              </a:rPr>
              <a:t> – </a:t>
            </a:r>
            <a:r>
              <a:rPr lang="ru-RU" sz="1800" dirty="0" err="1">
                <a:solidFill>
                  <a:schemeClr val="accent6">
                    <a:lumMod val="75000"/>
                  </a:schemeClr>
                </a:solidFill>
                <a:latin typeface="Times New Roman" pitchFamily="18" charset="0"/>
                <a:cs typeface="Times New Roman" pitchFamily="18" charset="0"/>
              </a:rPr>
              <a:t>кышкы</a:t>
            </a:r>
            <a:r>
              <a:rPr lang="ru-RU" sz="1800" dirty="0">
                <a:solidFill>
                  <a:schemeClr val="accent6">
                    <a:lumMod val="75000"/>
                  </a:schemeClr>
                </a:solidFill>
                <a:latin typeface="Times New Roman" pitchFamily="18" charset="0"/>
                <a:cs typeface="Times New Roman" pitchFamily="18" charset="0"/>
              </a:rPr>
              <a:t> сорт,  </a:t>
            </a:r>
            <a:r>
              <a:rPr lang="ru-RU" sz="1800" dirty="0" err="1">
                <a:solidFill>
                  <a:schemeClr val="accent6">
                    <a:lumMod val="75000"/>
                  </a:schemeClr>
                </a:solidFill>
                <a:latin typeface="Times New Roman" pitchFamily="18" charset="0"/>
                <a:cs typeface="Times New Roman" pitchFamily="18" charset="0"/>
              </a:rPr>
              <a:t>бактериалдык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күйүк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оорусуна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туруктуу</a:t>
            </a:r>
            <a:r>
              <a:rPr lang="ru-RU" sz="1800" dirty="0">
                <a:solidFill>
                  <a:schemeClr val="accent6">
                    <a:lumMod val="75000"/>
                  </a:schemeClr>
                </a:solidFill>
                <a:latin typeface="Times New Roman" pitchFamily="18" charset="0"/>
                <a:cs typeface="Times New Roman" pitchFamily="18"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584" y="893504"/>
            <a:ext cx="4040624" cy="272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644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026" y="32048"/>
            <a:ext cx="8686800" cy="838200"/>
          </a:xfrm>
        </p:spPr>
        <p:txBody>
          <a:bodyPr>
            <a:normAutofit/>
          </a:bodyPr>
          <a:lstStyle/>
          <a:p>
            <a:pPr algn="ctr"/>
            <a:r>
              <a:rPr lang="ru-RU" sz="2800" dirty="0" err="1" smtClean="0">
                <a:solidFill>
                  <a:schemeClr val="accent6">
                    <a:lumMod val="50000"/>
                  </a:schemeClr>
                </a:solidFill>
                <a:latin typeface="Times New Roman" pitchFamily="18" charset="0"/>
                <a:cs typeface="Times New Roman" pitchFamily="18" charset="0"/>
              </a:rPr>
              <a:t>Алмуруттун</a:t>
            </a:r>
            <a:r>
              <a:rPr lang="ru-RU" sz="2800" dirty="0" smtClean="0">
                <a:solidFill>
                  <a:schemeClr val="accent6">
                    <a:lumMod val="50000"/>
                  </a:schemeClr>
                </a:solidFill>
                <a:latin typeface="Times New Roman" pitchFamily="18" charset="0"/>
                <a:cs typeface="Times New Roman" pitchFamily="18" charset="0"/>
              </a:rPr>
              <a:t> Конференция сорту</a:t>
            </a:r>
            <a:endParaRPr lang="ru-RU" sz="28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23528" y="3976821"/>
            <a:ext cx="8686800" cy="2520280"/>
          </a:xfrm>
        </p:spPr>
        <p:txBody>
          <a:bodyPr>
            <a:normAutofit/>
          </a:bodyPr>
          <a:lstStyle/>
          <a:p>
            <a:pPr algn="just">
              <a:lnSpc>
                <a:spcPct val="150000"/>
              </a:lnSpc>
            </a:pPr>
            <a:r>
              <a:rPr lang="ru-RU" sz="1900" dirty="0" err="1" smtClean="0">
                <a:solidFill>
                  <a:schemeClr val="accent6">
                    <a:lumMod val="75000"/>
                  </a:schemeClr>
                </a:solidFill>
                <a:latin typeface="Times New Roman" pitchFamily="18" charset="0"/>
                <a:cs typeface="Times New Roman" pitchFamily="18" charset="0"/>
              </a:rPr>
              <a:t>Сорттун</a:t>
            </a:r>
            <a:r>
              <a:rPr lang="ru-RU" sz="1900" dirty="0" smtClean="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артыкчылыктары</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эрте</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жана</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көп</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мөмө</a:t>
            </a:r>
            <a:r>
              <a:rPr lang="ru-RU" sz="1900" dirty="0" smtClean="0">
                <a:solidFill>
                  <a:schemeClr val="accent6">
                    <a:lumMod val="75000"/>
                  </a:schemeClr>
                </a:solidFill>
                <a:latin typeface="Times New Roman" pitchFamily="18" charset="0"/>
                <a:cs typeface="Times New Roman" pitchFamily="18" charset="0"/>
              </a:rPr>
              <a:t> </a:t>
            </a:r>
            <a:r>
              <a:rPr lang="ru-RU" sz="1900" dirty="0" smtClean="0">
                <a:solidFill>
                  <a:schemeClr val="accent6">
                    <a:lumMod val="75000"/>
                  </a:schemeClr>
                </a:solidFill>
                <a:latin typeface="Times New Roman" pitchFamily="18" charset="0"/>
                <a:cs typeface="Times New Roman" pitchFamily="18" charset="0"/>
              </a:rPr>
              <a:t>берет. </a:t>
            </a:r>
            <a:r>
              <a:rPr lang="ru-RU" sz="1900" dirty="0" err="1" smtClean="0">
                <a:solidFill>
                  <a:schemeClr val="accent6">
                    <a:lumMod val="75000"/>
                  </a:schemeClr>
                </a:solidFill>
                <a:latin typeface="Times New Roman" pitchFamily="18" charset="0"/>
                <a:cs typeface="Times New Roman" pitchFamily="18" charset="0"/>
              </a:rPr>
              <a:t>Мөмөлөрү</a:t>
            </a:r>
            <a:r>
              <a:rPr lang="ru-RU" sz="1900" dirty="0" smtClean="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жакшы</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сапатта</a:t>
            </a:r>
            <a:r>
              <a:rPr lang="ru-RU" sz="1900" dirty="0" smtClean="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өзү</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менен</a:t>
            </a:r>
            <a:r>
              <a:rPr lang="ru-RU" sz="1900" dirty="0" smtClean="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өзү</a:t>
            </a:r>
            <a:r>
              <a:rPr lang="ru-RU" sz="1900" dirty="0" smtClean="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чаңдашып</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түшүм</a:t>
            </a:r>
            <a:r>
              <a:rPr lang="ru-RU" sz="1900" dirty="0" smtClean="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байлайт</a:t>
            </a:r>
            <a:r>
              <a:rPr lang="ru-RU" sz="1900" dirty="0" smtClean="0">
                <a:solidFill>
                  <a:schemeClr val="accent6">
                    <a:lumMod val="75000"/>
                  </a:schemeClr>
                </a:solidFill>
                <a:latin typeface="Times New Roman" pitchFamily="18" charset="0"/>
                <a:cs typeface="Times New Roman" pitchFamily="18" charset="0"/>
              </a:rPr>
              <a:t>.  </a:t>
            </a:r>
            <a:br>
              <a:rPr lang="ru-RU" sz="1900" dirty="0" smtClean="0">
                <a:solidFill>
                  <a:schemeClr val="accent6">
                    <a:lumMod val="75000"/>
                  </a:schemeClr>
                </a:solidFill>
                <a:latin typeface="Times New Roman" pitchFamily="18" charset="0"/>
                <a:cs typeface="Times New Roman" pitchFamily="18" charset="0"/>
              </a:rPr>
            </a:br>
            <a:r>
              <a:rPr lang="ru-RU" sz="1900" dirty="0" err="1" smtClean="0">
                <a:solidFill>
                  <a:schemeClr val="accent6">
                    <a:lumMod val="75000"/>
                  </a:schemeClr>
                </a:solidFill>
                <a:latin typeface="Times New Roman" pitchFamily="18" charset="0"/>
                <a:cs typeface="Times New Roman" pitchFamily="18" charset="0"/>
              </a:rPr>
              <a:t>Кемчиликтери</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суукка</a:t>
            </a:r>
            <a:r>
              <a:rPr lang="ru-RU" sz="1900" dirty="0" smtClean="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туруктуулугу</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төмөн</a:t>
            </a:r>
            <a:r>
              <a:rPr lang="ru-RU" sz="1900" dirty="0" smtClean="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мөмө</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этинин</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сапаты</a:t>
            </a:r>
            <a:r>
              <a:rPr lang="ru-RU" sz="1900" dirty="0" smtClean="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аба-ырайынын</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шарттарына</a:t>
            </a:r>
            <a:r>
              <a:rPr lang="ru-RU" sz="1900" dirty="0">
                <a:solidFill>
                  <a:schemeClr val="accent6">
                    <a:lumMod val="75000"/>
                  </a:schemeClr>
                </a:solidFill>
                <a:latin typeface="Times New Roman" pitchFamily="18" charset="0"/>
                <a:cs typeface="Times New Roman" pitchFamily="18" charset="0"/>
              </a:rPr>
              <a:t> </a:t>
            </a:r>
            <a:r>
              <a:rPr lang="ru-RU" sz="1900" dirty="0" err="1">
                <a:solidFill>
                  <a:schemeClr val="accent6">
                    <a:lumMod val="75000"/>
                  </a:schemeClr>
                </a:solidFill>
                <a:latin typeface="Times New Roman" pitchFamily="18" charset="0"/>
                <a:cs typeface="Times New Roman" pitchFamily="18" charset="0"/>
              </a:rPr>
              <a:t>көз</a:t>
            </a:r>
            <a:r>
              <a:rPr lang="ru-RU" sz="1900" dirty="0">
                <a:solidFill>
                  <a:schemeClr val="accent6">
                    <a:lumMod val="75000"/>
                  </a:schemeClr>
                </a:solidFill>
                <a:latin typeface="Times New Roman" pitchFamily="18" charset="0"/>
                <a:cs typeface="Times New Roman" pitchFamily="18" charset="0"/>
              </a:rPr>
              <a:t> </a:t>
            </a:r>
            <a:r>
              <a:rPr lang="ru-RU" sz="1900" dirty="0" err="1" smtClean="0">
                <a:solidFill>
                  <a:schemeClr val="accent6">
                    <a:lumMod val="75000"/>
                  </a:schemeClr>
                </a:solidFill>
                <a:latin typeface="Times New Roman" pitchFamily="18" charset="0"/>
                <a:cs typeface="Times New Roman" pitchFamily="18" charset="0"/>
              </a:rPr>
              <a:t>каранды</a:t>
            </a:r>
            <a:r>
              <a:rPr lang="ru-RU" sz="1900" dirty="0" smtClean="0">
                <a:solidFill>
                  <a:schemeClr val="accent6">
                    <a:lumMod val="75000"/>
                  </a:schemeClr>
                </a:solidFill>
                <a:latin typeface="Times New Roman" pitchFamily="18" charset="0"/>
                <a:cs typeface="Times New Roman" pitchFamily="18" charset="0"/>
              </a:rPr>
              <a:t>.</a:t>
            </a:r>
            <a:endParaRPr lang="ru-RU" sz="1900" dirty="0">
              <a:solidFill>
                <a:schemeClr val="accent6">
                  <a:lumMod val="75000"/>
                </a:schemeClr>
              </a:solidFill>
              <a:latin typeface="Times New Roman" pitchFamily="18" charset="0"/>
              <a:cs typeface="Times New Roman" pitchFamily="18" charset="0"/>
            </a:endParaRPr>
          </a:p>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067" y="908720"/>
            <a:ext cx="4611381" cy="3081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89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88640"/>
            <a:ext cx="8686800" cy="720080"/>
          </a:xfrm>
        </p:spPr>
        <p:txBody>
          <a:bodyPr>
            <a:normAutofit/>
          </a:bodyPr>
          <a:lstStyle/>
          <a:p>
            <a:pPr algn="ctr"/>
            <a:r>
              <a:rPr lang="ru-RU" sz="3200" dirty="0" err="1">
                <a:solidFill>
                  <a:schemeClr val="accent6">
                    <a:lumMod val="50000"/>
                  </a:schemeClr>
                </a:solidFill>
                <a:latin typeface="Times New Roman" panose="02020603050405020304" pitchFamily="18" charset="0"/>
                <a:cs typeface="Times New Roman" panose="02020603050405020304" pitchFamily="18" charset="0"/>
              </a:rPr>
              <a:t>Алмуруттун</a:t>
            </a:r>
            <a:r>
              <a:rPr lang="ru-RU" sz="3200" dirty="0">
                <a:solidFill>
                  <a:schemeClr val="accent6">
                    <a:lumMod val="50000"/>
                  </a:schemeClr>
                </a:solidFill>
                <a:latin typeface="Times New Roman" panose="02020603050405020304" pitchFamily="18" charset="0"/>
                <a:cs typeface="Times New Roman" panose="02020603050405020304" pitchFamily="18" charset="0"/>
              </a:rPr>
              <a:t> </a:t>
            </a:r>
            <a:r>
              <a:rPr lang="ru-RU" sz="3200" dirty="0" err="1">
                <a:solidFill>
                  <a:schemeClr val="accent6">
                    <a:lumMod val="50000"/>
                  </a:schemeClr>
                </a:solidFill>
                <a:latin typeface="Times New Roman" panose="02020603050405020304" pitchFamily="18" charset="0"/>
                <a:cs typeface="Times New Roman" panose="02020603050405020304" pitchFamily="18" charset="0"/>
              </a:rPr>
              <a:t>Ноябрская</a:t>
            </a:r>
            <a:r>
              <a:rPr lang="ru-RU" sz="3200" dirty="0">
                <a:solidFill>
                  <a:schemeClr val="accent6">
                    <a:lumMod val="50000"/>
                  </a:schemeClr>
                </a:solidFill>
                <a:latin typeface="Times New Roman" panose="02020603050405020304" pitchFamily="18" charset="0"/>
                <a:cs typeface="Times New Roman" panose="02020603050405020304" pitchFamily="18" charset="0"/>
              </a:rPr>
              <a:t> сорту</a:t>
            </a:r>
            <a:endParaRPr lang="ru-RU" sz="3200" dirty="0">
              <a:solidFill>
                <a:schemeClr val="accent6">
                  <a:lumMod val="50000"/>
                </a:schemeClr>
              </a:solidFill>
            </a:endParaRPr>
          </a:p>
        </p:txBody>
      </p:sp>
      <p:sp>
        <p:nvSpPr>
          <p:cNvPr id="3" name="Объект 2"/>
          <p:cNvSpPr>
            <a:spLocks noGrp="1"/>
          </p:cNvSpPr>
          <p:nvPr>
            <p:ph idx="1"/>
          </p:nvPr>
        </p:nvSpPr>
        <p:spPr>
          <a:xfrm>
            <a:off x="304800" y="3573016"/>
            <a:ext cx="8686800" cy="3168352"/>
          </a:xfrm>
        </p:spPr>
        <p:txBody>
          <a:bodyPr>
            <a:normAutofit/>
          </a:bodyPr>
          <a:lstStyle/>
          <a:p>
            <a:r>
              <a:rPr lang="ru-RU" sz="1800" dirty="0" smtClean="0">
                <a:solidFill>
                  <a:schemeClr val="accent6">
                    <a:lumMod val="75000"/>
                  </a:schemeClr>
                </a:solidFill>
                <a:latin typeface="Times New Roman" panose="02020603050405020304" pitchFamily="18" charset="0"/>
                <a:cs typeface="Times New Roman" panose="02020603050405020304" pitchFamily="18" charset="0"/>
              </a:rPr>
              <a:t>1950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жылы</a:t>
            </a:r>
            <a:r>
              <a:rPr lang="ru-RU" sz="1800" dirty="0">
                <a:solidFill>
                  <a:schemeClr val="accent6">
                    <a:lumMod val="75000"/>
                  </a:schemeClr>
                </a:solidFill>
                <a:latin typeface="Times New Roman" panose="02020603050405020304" pitchFamily="18" charset="0"/>
                <a:cs typeface="Times New Roman" panose="02020603050405020304" pitchFamily="18" charset="0"/>
              </a:rPr>
              <a:t> А. В.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Болоняев</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тарабынан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Ыраакы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Чыгышта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алмуруттун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Деканка</a:t>
            </a:r>
            <a:r>
              <a:rPr lang="ru-RU" sz="1800" dirty="0">
                <a:solidFill>
                  <a:schemeClr val="accent6">
                    <a:lumMod val="75000"/>
                  </a:schemeClr>
                </a:solidFill>
                <a:latin typeface="Times New Roman" panose="02020603050405020304" pitchFamily="18" charset="0"/>
                <a:cs typeface="Times New Roman" panose="02020603050405020304" pitchFamily="18" charset="0"/>
              </a:rPr>
              <a:t> зимняя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sz="1800" dirty="0">
                <a:solidFill>
                  <a:schemeClr val="accent6">
                    <a:lumMod val="75000"/>
                  </a:schemeClr>
                </a:solidFill>
                <a:latin typeface="Times New Roman" panose="02020603050405020304" pitchFamily="18" charset="0"/>
                <a:cs typeface="Times New Roman" panose="02020603050405020304" pitchFamily="18" charset="0"/>
              </a:rPr>
              <a:t> Уссурийская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сорторун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гибиридтештирүүнүн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негизинде</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алынган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Дарагы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бийик</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өсүүчү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келбети</a:t>
            </a:r>
            <a:r>
              <a:rPr lang="ru-RU" sz="1800" dirty="0">
                <a:solidFill>
                  <a:schemeClr val="accent6">
                    <a:lumMod val="75000"/>
                  </a:schemeClr>
                </a:solidFill>
                <a:latin typeface="Times New Roman" panose="02020603050405020304" pitchFamily="18" charset="0"/>
                <a:cs typeface="Times New Roman" panose="02020603050405020304" pitchFamily="18" charset="0"/>
              </a:rPr>
              <a:t> (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кронасы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тегерек</a:t>
            </a:r>
            <a:r>
              <a:rPr lang="ru-RU" sz="1800" dirty="0">
                <a:solidFill>
                  <a:schemeClr val="accent6">
                    <a:lumMod val="75000"/>
                  </a:schemeClr>
                </a:solidFill>
                <a:latin typeface="Times New Roman" panose="02020603050405020304" pitchFamily="18" charset="0"/>
                <a:cs typeface="Times New Roman" panose="02020603050405020304" pitchFamily="18" charset="0"/>
              </a:rPr>
              <a:t> же пирамида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сыяктуу</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формада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калыптанат</a:t>
            </a:r>
            <a:r>
              <a:rPr lang="ru-RU" sz="1800" dirty="0">
                <a:solidFill>
                  <a:schemeClr val="accent6">
                    <a:lumMod val="75000"/>
                  </a:schemeClr>
                </a:solidFill>
                <a:latin typeface="Times New Roman" panose="02020603050405020304" pitchFamily="18" charset="0"/>
                <a:cs typeface="Times New Roman" panose="02020603050405020304" pitchFamily="18" charset="0"/>
              </a:rPr>
              <a:t>. Скелет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шактары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өзөктөн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түз</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бурч</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менен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өсөт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Мөмөсүнүн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салмагы</a:t>
            </a:r>
            <a:r>
              <a:rPr lang="ru-RU" sz="1800" dirty="0">
                <a:solidFill>
                  <a:schemeClr val="accent6">
                    <a:lumMod val="75000"/>
                  </a:schemeClr>
                </a:solidFill>
                <a:latin typeface="Times New Roman" panose="02020603050405020304" pitchFamily="18" charset="0"/>
                <a:cs typeface="Times New Roman" panose="02020603050405020304" pitchFamily="18" charset="0"/>
              </a:rPr>
              <a:t> 100-360 г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жетет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Мөмөсү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жаӊы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терип</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жатканда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жашыл</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түстө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күн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тийген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жагы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бир</a:t>
            </a:r>
            <a:r>
              <a:rPr lang="ru-RU" sz="1800" dirty="0">
                <a:solidFill>
                  <a:schemeClr val="accent6">
                    <a:lumMod val="75000"/>
                  </a:schemeClr>
                </a:solidFill>
                <a:latin typeface="Times New Roman" panose="02020603050405020304" pitchFamily="18" charset="0"/>
                <a:cs typeface="Times New Roman" panose="02020603050405020304" pitchFamily="18" charset="0"/>
              </a:rPr>
              <a:t> аз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кызгылт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түскө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боёлот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сакталгандан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кийин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өӊү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бир</a:t>
            </a:r>
            <a:r>
              <a:rPr lang="ru-RU" sz="1800" dirty="0">
                <a:solidFill>
                  <a:schemeClr val="accent6">
                    <a:lumMod val="75000"/>
                  </a:schemeClr>
                </a:solidFill>
                <a:latin typeface="Times New Roman" panose="02020603050405020304" pitchFamily="18" charset="0"/>
                <a:cs typeface="Times New Roman" panose="02020603050405020304" pitchFamily="18" charset="0"/>
              </a:rPr>
              <a:t> аз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саргыч</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түскө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өтөт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Мөмөсүнүн</a:t>
            </a:r>
            <a:r>
              <a:rPr lang="ru-RU" sz="1800" dirty="0">
                <a:solidFill>
                  <a:schemeClr val="accent6">
                    <a:lumMod val="75000"/>
                  </a:schemeClr>
                </a:solidFill>
                <a:latin typeface="Times New Roman" panose="02020603050405020304" pitchFamily="18" charset="0"/>
                <a:cs typeface="Times New Roman" panose="02020603050405020304" pitchFamily="18" charset="0"/>
              </a:rPr>
              <a:t> эти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ак</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бир</a:t>
            </a:r>
            <a:r>
              <a:rPr lang="ru-RU" sz="1800" dirty="0">
                <a:solidFill>
                  <a:schemeClr val="accent6">
                    <a:lumMod val="75000"/>
                  </a:schemeClr>
                </a:solidFill>
                <a:latin typeface="Times New Roman" panose="02020603050405020304" pitchFamily="18" charset="0"/>
                <a:cs typeface="Times New Roman" panose="02020603050405020304" pitchFamily="18" charset="0"/>
              </a:rPr>
              <a:t> аз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майланышкан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ширелүү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кычкыл</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татуу</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аӊкыган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жыттуу</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Сорттун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артыкчылыгы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жыл</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сайын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байлоосу</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эрте</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жазгы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күнгө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күйүүгө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туруктуулугу</a:t>
            </a:r>
            <a:r>
              <a:rPr lang="ru-RU" sz="1800" dirty="0">
                <a:solidFill>
                  <a:schemeClr val="accent6">
                    <a:lumMod val="75000"/>
                  </a:schemeClr>
                </a:solidFill>
                <a:latin typeface="Times New Roman" panose="02020603050405020304" pitchFamily="18" charset="0"/>
                <a:cs typeface="Times New Roman" panose="02020603050405020304" pitchFamily="18" charset="0"/>
              </a:rPr>
              <a:t>; тез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түшүмгө</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кирүүсү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түшүмгө</a:t>
            </a:r>
            <a:r>
              <a:rPr lang="ru-RU" sz="1800" dirty="0">
                <a:solidFill>
                  <a:schemeClr val="accent6">
                    <a:lumMod val="75000"/>
                  </a:schemeClr>
                </a:solidFill>
                <a:latin typeface="Times New Roman" panose="02020603050405020304" pitchFamily="18" charset="0"/>
                <a:cs typeface="Times New Roman" panose="02020603050405020304" pitchFamily="18" charset="0"/>
              </a:rPr>
              <a:t> 2-3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жылдары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кирет</a:t>
            </a:r>
            <a:r>
              <a:rPr lang="ru-RU" sz="1800" dirty="0">
                <a:solidFill>
                  <a:schemeClr val="accent6">
                    <a:lumMod val="75000"/>
                  </a:schemeClr>
                </a:solidFill>
                <a:latin typeface="Times New Roman" panose="02020603050405020304" pitchFamily="18" charset="0"/>
                <a:cs typeface="Times New Roman" panose="02020603050405020304" pitchFamily="18" charset="0"/>
              </a:rPr>
              <a:t>. Козу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карындык</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ооруларына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айрыкча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паршага</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туруктуу</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Мөмөсү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бышкандан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кийин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жерге</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төгүлбөйт</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салкын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жерде</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мөмөлөрү</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апрелге</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чейин</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жакшы</a:t>
            </a:r>
            <a:r>
              <a:rPr lang="ru-RU" sz="1800" dirty="0">
                <a:solidFill>
                  <a:schemeClr val="accent6">
                    <a:lumMod val="75000"/>
                  </a:schemeClr>
                </a:solidFill>
                <a:latin typeface="Times New Roman" panose="02020603050405020304" pitchFamily="18" charset="0"/>
                <a:cs typeface="Times New Roman" panose="02020603050405020304" pitchFamily="18" charset="0"/>
              </a:rPr>
              <a:t> </a:t>
            </a:r>
            <a:r>
              <a:rPr lang="ru-RU" sz="1800" dirty="0" err="1">
                <a:solidFill>
                  <a:schemeClr val="accent6">
                    <a:lumMod val="75000"/>
                  </a:schemeClr>
                </a:solidFill>
                <a:latin typeface="Times New Roman" panose="02020603050405020304" pitchFamily="18" charset="0"/>
                <a:cs typeface="Times New Roman" panose="02020603050405020304" pitchFamily="18" charset="0"/>
              </a:rPr>
              <a:t>сакталат</a:t>
            </a:r>
            <a:r>
              <a:rPr lang="ru-RU" sz="180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703" y="908720"/>
            <a:ext cx="332641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0836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88640"/>
            <a:ext cx="8686800" cy="1584176"/>
          </a:xfrm>
        </p:spPr>
        <p:txBody>
          <a:bodyPr>
            <a:normAutofit/>
          </a:bodyPr>
          <a:lstStyle/>
          <a:p>
            <a:pPr algn="ctr"/>
            <a:r>
              <a:rPr lang="ru-RU" sz="2800" dirty="0" err="1" smtClean="0">
                <a:solidFill>
                  <a:schemeClr val="accent6">
                    <a:lumMod val="50000"/>
                  </a:schemeClr>
                </a:solidFill>
                <a:latin typeface="Times New Roman" panose="02020603050405020304" pitchFamily="18" charset="0"/>
                <a:cs typeface="Times New Roman" panose="02020603050405020304" pitchFamily="18" charset="0"/>
              </a:rPr>
              <a:t>Бактериалдык</a:t>
            </a:r>
            <a:r>
              <a:rPr lang="ru-RU"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dirty="0" err="1" smtClean="0">
                <a:solidFill>
                  <a:schemeClr val="accent6">
                    <a:lumMod val="50000"/>
                  </a:schemeClr>
                </a:solidFill>
                <a:latin typeface="Times New Roman" panose="02020603050405020304" pitchFamily="18" charset="0"/>
                <a:cs typeface="Times New Roman" panose="02020603050405020304" pitchFamily="18" charset="0"/>
              </a:rPr>
              <a:t>күйүк</a:t>
            </a:r>
            <a:r>
              <a:rPr lang="ru-RU" sz="2800" dirty="0">
                <a:solidFill>
                  <a:schemeClr val="accent6">
                    <a:lumMod val="50000"/>
                  </a:schemeClr>
                </a:solidFill>
                <a:latin typeface="Times New Roman" panose="02020603050405020304" pitchFamily="18" charset="0"/>
                <a:cs typeface="Times New Roman" panose="02020603050405020304" pitchFamily="18" charset="0"/>
              </a:rPr>
              <a:t> </a:t>
            </a:r>
            <a:r>
              <a:rPr lang="ru-RU" sz="2800" dirty="0" err="1" smtClean="0">
                <a:solidFill>
                  <a:schemeClr val="accent6">
                    <a:lumMod val="50000"/>
                  </a:schemeClr>
                </a:solidFill>
                <a:latin typeface="Times New Roman" panose="02020603050405020304" pitchFamily="18" charset="0"/>
                <a:cs typeface="Times New Roman" panose="02020603050405020304" pitchFamily="18" charset="0"/>
              </a:rPr>
              <a:t>оорусу</a:t>
            </a:r>
            <a:r>
              <a:rPr lang="ru-RU"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dirty="0" err="1" smtClean="0">
                <a:solidFill>
                  <a:schemeClr val="accent6">
                    <a:lumMod val="50000"/>
                  </a:schemeClr>
                </a:solidFill>
                <a:latin typeface="Times New Roman" panose="02020603050405020304" pitchFamily="18" charset="0"/>
                <a:cs typeface="Times New Roman" panose="02020603050405020304" pitchFamily="18" charset="0"/>
              </a:rPr>
              <a:t>кыйуу</a:t>
            </a:r>
            <a:r>
              <a:rPr lang="ru-RU"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ru-RU" sz="2800" dirty="0" err="1" smtClean="0">
                <a:solidFill>
                  <a:schemeClr val="accent6">
                    <a:lumMod val="50000"/>
                  </a:schemeClr>
                </a:solidFill>
                <a:latin typeface="Times New Roman" panose="02020603050405020304" pitchFamily="18" charset="0"/>
                <a:cs typeface="Times New Roman" panose="02020603050405020304" pitchFamily="18" charset="0"/>
              </a:rPr>
              <a:t>астыларында</a:t>
            </a:r>
            <a:r>
              <a:rPr lang="ru-RU" dirty="0"/>
              <a:t/>
            </a:r>
            <a:br>
              <a:rPr lang="ru-RU" dirty="0"/>
            </a:br>
            <a:endParaRPr lang="ru-RU" dirty="0"/>
          </a:p>
        </p:txBody>
      </p:sp>
      <p:sp>
        <p:nvSpPr>
          <p:cNvPr id="3" name="Объект 2"/>
          <p:cNvSpPr>
            <a:spLocks noGrp="1"/>
          </p:cNvSpPr>
          <p:nvPr>
            <p:ph idx="1"/>
          </p:nvPr>
        </p:nvSpPr>
        <p:spPr>
          <a:xfrm>
            <a:off x="304800" y="1340769"/>
            <a:ext cx="8686800" cy="2016224"/>
          </a:xfrm>
        </p:spPr>
        <p:txBody>
          <a:bodyPr>
            <a:normAutofit/>
          </a:bodyPr>
          <a:lstStyle/>
          <a:p>
            <a:pPr>
              <a:lnSpc>
                <a:spcPct val="150000"/>
              </a:lnSpc>
            </a:pPr>
            <a:r>
              <a:rPr lang="ru-RU" sz="2000" dirty="0" err="1">
                <a:solidFill>
                  <a:schemeClr val="accent6">
                    <a:lumMod val="75000"/>
                  </a:schemeClr>
                </a:solidFill>
                <a:latin typeface="Times New Roman" pitchFamily="18" charset="0"/>
                <a:cs typeface="Times New Roman" pitchFamily="18" charset="0"/>
              </a:rPr>
              <a:t>Карликтердин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кыйуу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астылары</a:t>
            </a:r>
            <a:r>
              <a:rPr lang="ru-RU" sz="2000" dirty="0">
                <a:solidFill>
                  <a:schemeClr val="accent6">
                    <a:lumMod val="75000"/>
                  </a:schemeClr>
                </a:solidFill>
                <a:latin typeface="Times New Roman" pitchFamily="18" charset="0"/>
                <a:cs typeface="Times New Roman" pitchFamily="18" charset="0"/>
              </a:rPr>
              <a:t> </a:t>
            </a:r>
            <a:r>
              <a:rPr lang="en-US" sz="2000" dirty="0">
                <a:solidFill>
                  <a:schemeClr val="accent6">
                    <a:lumMod val="75000"/>
                  </a:schemeClr>
                </a:solidFill>
                <a:latin typeface="Times New Roman" pitchFamily="18" charset="0"/>
                <a:cs typeface="Times New Roman" pitchFamily="18" charset="0"/>
              </a:rPr>
              <a:t>M9, M26, B9, P2, P22, P29 </a:t>
            </a:r>
            <a:r>
              <a:rPr lang="ru-RU" sz="2000" dirty="0" err="1">
                <a:solidFill>
                  <a:schemeClr val="accent6">
                    <a:lumMod val="75000"/>
                  </a:schemeClr>
                </a:solidFill>
                <a:latin typeface="Times New Roman" pitchFamily="18" charset="0"/>
                <a:cs typeface="Times New Roman" pitchFamily="18" charset="0"/>
              </a:rPr>
              <a:t>бактериалдык</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күйүктүн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козгогучуна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өтө</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сезгич</a:t>
            </a:r>
            <a:r>
              <a:rPr lang="ru-RU" sz="2000" dirty="0">
                <a:solidFill>
                  <a:schemeClr val="accent6">
                    <a:lumMod val="75000"/>
                  </a:schemeClr>
                </a:solidFill>
                <a:latin typeface="Times New Roman" pitchFamily="18" charset="0"/>
                <a:cs typeface="Times New Roman" pitchFamily="18" charset="0"/>
              </a:rPr>
              <a:t>. </a:t>
            </a:r>
          </a:p>
          <a:p>
            <a:pPr>
              <a:lnSpc>
                <a:spcPct val="150000"/>
              </a:lnSpc>
            </a:pPr>
            <a:r>
              <a:rPr lang="ru-RU" sz="2000" dirty="0" err="1">
                <a:solidFill>
                  <a:schemeClr val="accent6">
                    <a:lumMod val="75000"/>
                  </a:schemeClr>
                </a:solidFill>
                <a:latin typeface="Times New Roman" pitchFamily="18" charset="0"/>
                <a:cs typeface="Times New Roman" pitchFamily="18" charset="0"/>
              </a:rPr>
              <a:t>Салыштырмалуу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туруктуу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кыйуу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астылары</a:t>
            </a:r>
            <a:r>
              <a:rPr lang="ru-RU" sz="2000" dirty="0">
                <a:solidFill>
                  <a:schemeClr val="accent6">
                    <a:lumMod val="75000"/>
                  </a:schemeClr>
                </a:solidFill>
                <a:latin typeface="Times New Roman" pitchFamily="18" charset="0"/>
                <a:cs typeface="Times New Roman" pitchFamily="18" charset="0"/>
              </a:rPr>
              <a:t>: </a:t>
            </a:r>
            <a:r>
              <a:rPr lang="en-US" sz="2000" dirty="0">
                <a:solidFill>
                  <a:schemeClr val="accent6">
                    <a:lumMod val="75000"/>
                  </a:schemeClr>
                </a:solidFill>
                <a:latin typeface="Times New Roman" pitchFamily="18" charset="0"/>
                <a:cs typeface="Times New Roman" pitchFamily="18" charset="0"/>
              </a:rPr>
              <a:t>MM106, M7, MM111, 62-396, 54-118, </a:t>
            </a:r>
            <a:r>
              <a:rPr lang="ru-RU" sz="2000" dirty="0" err="1">
                <a:solidFill>
                  <a:schemeClr val="accent6">
                    <a:lumMod val="75000"/>
                  </a:schemeClr>
                </a:solidFill>
                <a:latin typeface="Times New Roman" pitchFamily="18" charset="0"/>
                <a:cs typeface="Times New Roman" pitchFamily="18" charset="0"/>
              </a:rPr>
              <a:t>Жетысу</a:t>
            </a:r>
            <a:r>
              <a:rPr lang="ru-RU" sz="2000" dirty="0">
                <a:solidFill>
                  <a:schemeClr val="accent6">
                    <a:lumMod val="75000"/>
                  </a:schemeClr>
                </a:solidFill>
                <a:latin typeface="Times New Roman" pitchFamily="18" charset="0"/>
                <a:cs typeface="Times New Roman" pitchFamily="18" charset="0"/>
              </a:rPr>
              <a:t> 5. </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356992"/>
            <a:ext cx="4104456" cy="32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1733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32656"/>
            <a:ext cx="8686800" cy="864096"/>
          </a:xfrm>
        </p:spPr>
        <p:txBody>
          <a:bodyPr>
            <a:normAutofit fontScale="90000"/>
          </a:bodyPr>
          <a:lstStyle/>
          <a:p>
            <a:pPr algn="ctr"/>
            <a:r>
              <a:rPr lang="ru-RU" sz="2800" dirty="0" err="1">
                <a:solidFill>
                  <a:schemeClr val="accent6">
                    <a:lumMod val="50000"/>
                  </a:schemeClr>
                </a:solidFill>
                <a:latin typeface="Times New Roman" pitchFamily="18" charset="0"/>
                <a:cs typeface="Times New Roman" pitchFamily="18" charset="0"/>
              </a:rPr>
              <a:t>Сунуштоолор</a:t>
            </a:r>
            <a:r>
              <a:rPr lang="ru-RU" sz="2800" dirty="0">
                <a:solidFill>
                  <a:schemeClr val="accent6">
                    <a:lumMod val="50000"/>
                  </a:schemeClr>
                </a:solidFill>
                <a:latin typeface="Times New Roman" pitchFamily="18" charset="0"/>
                <a:cs typeface="Times New Roman" pitchFamily="18" charset="0"/>
              </a:rPr>
              <a:t>:</a:t>
            </a:r>
            <a:r>
              <a:rPr lang="ru-RU" dirty="0"/>
              <a:t/>
            </a:r>
            <a:br>
              <a:rPr lang="ru-RU" dirty="0"/>
            </a:br>
            <a:endParaRPr lang="ru-RU" dirty="0"/>
          </a:p>
        </p:txBody>
      </p:sp>
      <p:sp>
        <p:nvSpPr>
          <p:cNvPr id="3" name="Объект 2"/>
          <p:cNvSpPr>
            <a:spLocks noGrp="1"/>
          </p:cNvSpPr>
          <p:nvPr>
            <p:ph idx="1"/>
          </p:nvPr>
        </p:nvSpPr>
        <p:spPr>
          <a:xfrm>
            <a:off x="304800" y="1196752"/>
            <a:ext cx="8686800" cy="3672409"/>
          </a:xfrm>
        </p:spPr>
        <p:txBody>
          <a:bodyPr>
            <a:normAutofit/>
          </a:bodyPr>
          <a:lstStyle/>
          <a:p>
            <a:pPr>
              <a:lnSpc>
                <a:spcPct val="150000"/>
              </a:lnSpc>
            </a:pP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Бак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тигип</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жатканда</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туруктуу</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сортторго</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артыкчылык</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берүү</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керек</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a:t>
            </a:r>
          </a:p>
          <a:p>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Зарылчылыгы</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болсо</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орто</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туруктуу</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сортторду</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өстүрсө</a:t>
            </a:r>
            <a:r>
              <a:rPr lang="ru-RU" sz="2100" dirty="0">
                <a:solidFill>
                  <a:schemeClr val="accent6">
                    <a:lumMod val="75000"/>
                  </a:schemeClr>
                </a:solidFill>
                <a:latin typeface="Times New Roman" panose="02020603050405020304" pitchFamily="18" charset="0"/>
                <a:cs typeface="Times New Roman" panose="02020603050405020304" pitchFamily="18" charset="0"/>
              </a:rPr>
              <a:t> болот, бирок </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дайыма</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карап</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дарылоонун</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негизинде</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sz="2100" dirty="0">
              <a:solidFill>
                <a:schemeClr val="accent6">
                  <a:lumMod val="75000"/>
                </a:schemeClr>
              </a:solidFill>
              <a:latin typeface="Times New Roman" panose="02020603050405020304" pitchFamily="18" charset="0"/>
              <a:cs typeface="Times New Roman" panose="02020603050405020304" pitchFamily="18" charset="0"/>
            </a:endParaRPr>
          </a:p>
          <a:p>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Туруктуу</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эмес</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сортторду</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тамырынан</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жулуп</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өрттөп</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салуу</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чуңкурдагы</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топуракты</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a:solidFill>
                  <a:schemeClr val="accent6">
                    <a:lumMod val="75000"/>
                  </a:schemeClr>
                </a:solidFill>
                <a:latin typeface="Times New Roman" panose="02020603050405020304" pitchFamily="18" charset="0"/>
                <a:cs typeface="Times New Roman" panose="02020603050405020304" pitchFamily="18" charset="0"/>
              </a:rPr>
              <a:t>жана</a:t>
            </a:r>
            <a:r>
              <a:rPr lang="ru-RU" sz="2100" dirty="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айланасын</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фармайод</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же </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башка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препараттар</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менен</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дезинфекциялоо</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100" dirty="0" err="1" smtClean="0">
                <a:solidFill>
                  <a:schemeClr val="accent6">
                    <a:lumMod val="75000"/>
                  </a:schemeClr>
                </a:solidFill>
                <a:latin typeface="Times New Roman" panose="02020603050405020304" pitchFamily="18" charset="0"/>
                <a:cs typeface="Times New Roman" panose="02020603050405020304" pitchFamily="18" charset="0"/>
              </a:rPr>
              <a:t>керек</a:t>
            </a:r>
            <a:r>
              <a:rPr lang="ru-RU" sz="21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ru-RU" sz="21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99" y="3926764"/>
            <a:ext cx="3144675" cy="2094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5100" b="5100"/>
          <a:stretch/>
        </p:blipFill>
        <p:spPr bwMode="auto">
          <a:xfrm>
            <a:off x="4921090" y="3926764"/>
            <a:ext cx="2088232" cy="209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7527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9548" y="1844824"/>
            <a:ext cx="8686800" cy="841248"/>
          </a:xfrm>
        </p:spPr>
        <p:txBody>
          <a:bodyPr>
            <a:normAutofit fontScale="90000"/>
          </a:bodyPr>
          <a:lstStyle/>
          <a:p>
            <a:pPr algn="ctr"/>
            <a:r>
              <a:rPr lang="ru-RU" dirty="0" err="1">
                <a:solidFill>
                  <a:schemeClr val="accent6">
                    <a:lumMod val="50000"/>
                  </a:schemeClr>
                </a:solidFill>
                <a:latin typeface="Times New Roman" pitchFamily="18" charset="0"/>
                <a:cs typeface="Times New Roman" pitchFamily="18" charset="0"/>
              </a:rPr>
              <a:t>Кө</a:t>
            </a:r>
            <a:r>
              <a:rPr lang="ky-KG" dirty="0">
                <a:solidFill>
                  <a:schemeClr val="accent6">
                    <a:lumMod val="50000"/>
                  </a:schemeClr>
                </a:solidFill>
                <a:latin typeface="Times New Roman" pitchFamily="18" charset="0"/>
                <a:cs typeface="Times New Roman" pitchFamily="18" charset="0"/>
              </a:rPr>
              <a:t>ң</a:t>
            </a:r>
            <a:r>
              <a:rPr lang="ru-RU" dirty="0" err="1">
                <a:solidFill>
                  <a:schemeClr val="accent6">
                    <a:lumMod val="50000"/>
                  </a:schemeClr>
                </a:solidFill>
                <a:latin typeface="Times New Roman" pitchFamily="18" charset="0"/>
                <a:cs typeface="Times New Roman" pitchFamily="18" charset="0"/>
              </a:rPr>
              <a:t>үл</a:t>
            </a:r>
            <a:r>
              <a:rPr lang="ru-RU" dirty="0">
                <a:solidFill>
                  <a:schemeClr val="accent6">
                    <a:lumMod val="50000"/>
                  </a:schemeClr>
                </a:solidFill>
                <a:latin typeface="Times New Roman" pitchFamily="18" charset="0"/>
                <a:cs typeface="Times New Roman" pitchFamily="18" charset="0"/>
              </a:rPr>
              <a:t> </a:t>
            </a:r>
            <a:r>
              <a:rPr lang="ru-RU" dirty="0" err="1">
                <a:solidFill>
                  <a:schemeClr val="accent6">
                    <a:lumMod val="50000"/>
                  </a:schemeClr>
                </a:solidFill>
                <a:latin typeface="Times New Roman" pitchFamily="18" charset="0"/>
                <a:cs typeface="Times New Roman" pitchFamily="18" charset="0"/>
              </a:rPr>
              <a:t>бурганы</a:t>
            </a:r>
            <a:r>
              <a:rPr lang="ky-KG" dirty="0">
                <a:solidFill>
                  <a:schemeClr val="accent6">
                    <a:lumMod val="50000"/>
                  </a:schemeClr>
                </a:solidFill>
                <a:latin typeface="Times New Roman" pitchFamily="18" charset="0"/>
                <a:cs typeface="Times New Roman" pitchFamily="18" charset="0"/>
              </a:rPr>
              <a:t>ң</a:t>
            </a:r>
            <a:r>
              <a:rPr lang="ru-RU" dirty="0" err="1">
                <a:solidFill>
                  <a:schemeClr val="accent6">
                    <a:lumMod val="50000"/>
                  </a:schemeClr>
                </a:solidFill>
                <a:latin typeface="Times New Roman" pitchFamily="18" charset="0"/>
                <a:cs typeface="Times New Roman" pitchFamily="18" charset="0"/>
              </a:rPr>
              <a:t>ыздар</a:t>
            </a:r>
            <a:r>
              <a:rPr lang="ru-RU" dirty="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үчүн</a:t>
            </a:r>
            <a:r>
              <a:rPr lang="ru-RU" dirty="0" smtClean="0">
                <a:solidFill>
                  <a:schemeClr val="accent6">
                    <a:lumMod val="50000"/>
                  </a:schemeClr>
                </a:solidFill>
                <a:latin typeface="Times New Roman" pitchFamily="18" charset="0"/>
                <a:cs typeface="Times New Roman" pitchFamily="18" charset="0"/>
              </a:rPr>
              <a:t> </a:t>
            </a:r>
            <a:r>
              <a:rPr lang="ru-RU" dirty="0" err="1" smtClean="0">
                <a:solidFill>
                  <a:schemeClr val="accent6">
                    <a:lumMod val="50000"/>
                  </a:schemeClr>
                </a:solidFill>
                <a:latin typeface="Times New Roman" pitchFamily="18" charset="0"/>
                <a:cs typeface="Times New Roman" pitchFamily="18" charset="0"/>
              </a:rPr>
              <a:t>рахмат</a:t>
            </a:r>
            <a:r>
              <a:rPr lang="ru-RU" dirty="0" smtClean="0">
                <a:solidFill>
                  <a:schemeClr val="accent6">
                    <a:lumMod val="50000"/>
                  </a:schemeClr>
                </a:solidFill>
                <a:latin typeface="Times New Roman" pitchFamily="18" charset="0"/>
                <a:cs typeface="Times New Roman" pitchFamily="18" charset="0"/>
              </a:rPr>
              <a:t>!</a:t>
            </a:r>
            <a:endParaRPr lang="ru-RU" dirty="0">
              <a:solidFill>
                <a:schemeClr val="accent6">
                  <a:lumMod val="50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945" y="3068960"/>
            <a:ext cx="198755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74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882"/>
            <a:ext cx="8686800" cy="838200"/>
          </a:xfrm>
        </p:spPr>
        <p:txBody>
          <a:bodyPr/>
          <a:lstStyle/>
          <a:p>
            <a:pPr algn="ctr"/>
            <a:r>
              <a:rPr lang="ru-RU" dirty="0">
                <a:solidFill>
                  <a:schemeClr val="accent6">
                    <a:lumMod val="50000"/>
                  </a:schemeClr>
                </a:solidFill>
                <a:latin typeface="Times New Roman" pitchFamily="18" charset="0"/>
                <a:cs typeface="Times New Roman" pitchFamily="18" charset="0"/>
              </a:rPr>
              <a:t>Бактериальный ожог</a:t>
            </a:r>
          </a:p>
        </p:txBody>
      </p:sp>
      <p:sp>
        <p:nvSpPr>
          <p:cNvPr id="3" name="Объект 2"/>
          <p:cNvSpPr>
            <a:spLocks noGrp="1"/>
          </p:cNvSpPr>
          <p:nvPr>
            <p:ph idx="1"/>
          </p:nvPr>
        </p:nvSpPr>
        <p:spPr>
          <a:xfrm>
            <a:off x="251520" y="908721"/>
            <a:ext cx="8686800" cy="3168352"/>
          </a:xfrm>
        </p:spPr>
        <p:txBody>
          <a:bodyPr>
            <a:normAutofit/>
          </a:bodyPr>
          <a:lstStyle/>
          <a:p>
            <a:pPr algn="just"/>
            <a:r>
              <a:rPr lang="ru-RU" sz="2000" dirty="0">
                <a:solidFill>
                  <a:schemeClr val="accent6">
                    <a:lumMod val="75000"/>
                  </a:schemeClr>
                </a:solidFill>
                <a:latin typeface="Times New Roman" pitchFamily="18" charset="0"/>
                <a:cs typeface="Times New Roman" pitchFamily="18" charset="0"/>
              </a:rPr>
              <a:t>Кыргызстан </a:t>
            </a:r>
            <a:r>
              <a:rPr lang="ru-RU" sz="2000" dirty="0" err="1">
                <a:solidFill>
                  <a:schemeClr val="accent6">
                    <a:lumMod val="75000"/>
                  </a:schemeClr>
                </a:solidFill>
                <a:latin typeface="Times New Roman" pitchFamily="18" charset="0"/>
                <a:cs typeface="Times New Roman" pitchFamily="18" charset="0"/>
              </a:rPr>
              <a:t>үчүн</a:t>
            </a:r>
            <a:r>
              <a:rPr lang="ru-RU" sz="2000" dirty="0">
                <a:solidFill>
                  <a:schemeClr val="accent6">
                    <a:lumMod val="75000"/>
                  </a:schemeClr>
                </a:solidFill>
                <a:latin typeface="Times New Roman" pitchFamily="18" charset="0"/>
                <a:cs typeface="Times New Roman" pitchFamily="18" charset="0"/>
              </a:rPr>
              <a:t> </a:t>
            </a:r>
            <a:r>
              <a:rPr lang="en-US" sz="2000" dirty="0">
                <a:solidFill>
                  <a:schemeClr val="accent6">
                    <a:lumMod val="75000"/>
                  </a:schemeClr>
                </a:solidFill>
                <a:latin typeface="Times New Roman" pitchFamily="18" charset="0"/>
                <a:cs typeface="Times New Roman" pitchFamily="18" charset="0"/>
              </a:rPr>
              <a:t>Erwinia amylovora </a:t>
            </a:r>
            <a:r>
              <a:rPr lang="ru-RU" sz="2000" dirty="0" err="1">
                <a:solidFill>
                  <a:schemeClr val="accent6">
                    <a:lumMod val="75000"/>
                  </a:schemeClr>
                </a:solidFill>
                <a:latin typeface="Times New Roman" pitchFamily="18" charset="0"/>
                <a:cs typeface="Times New Roman" pitchFamily="18" charset="0"/>
              </a:rPr>
              <a:t>обочо</a:t>
            </a:r>
            <a:r>
              <a:rPr lang="ru-RU" sz="2000" dirty="0">
                <a:solidFill>
                  <a:schemeClr val="accent6">
                    <a:lumMod val="75000"/>
                  </a:schemeClr>
                </a:solidFill>
                <a:latin typeface="Times New Roman" pitchFamily="18" charset="0"/>
                <a:cs typeface="Times New Roman" pitchFamily="18" charset="0"/>
              </a:rPr>
              <a:t> объект </a:t>
            </a:r>
            <a:r>
              <a:rPr lang="ru-RU" sz="2000" dirty="0" err="1">
                <a:solidFill>
                  <a:schemeClr val="accent6">
                    <a:lumMod val="75000"/>
                  </a:schemeClr>
                </a:solidFill>
                <a:latin typeface="Times New Roman" pitchFamily="18" charset="0"/>
                <a:cs typeface="Times New Roman" pitchFamily="18" charset="0"/>
              </a:rPr>
              <a:t>жана</a:t>
            </a:r>
            <a:r>
              <a:rPr lang="ru-RU" sz="2000" dirty="0">
                <a:solidFill>
                  <a:schemeClr val="accent6">
                    <a:lumMod val="75000"/>
                  </a:schemeClr>
                </a:solidFill>
                <a:latin typeface="Times New Roman" pitchFamily="18" charset="0"/>
                <a:cs typeface="Times New Roman" pitchFamily="18" charset="0"/>
              </a:rPr>
              <a:t> 2010-жылга </a:t>
            </a:r>
            <a:r>
              <a:rPr lang="ru-RU" sz="2000" dirty="0" err="1">
                <a:solidFill>
                  <a:schemeClr val="accent6">
                    <a:lumMod val="75000"/>
                  </a:schemeClr>
                </a:solidFill>
                <a:latin typeface="Times New Roman" pitchFamily="18" charset="0"/>
                <a:cs typeface="Times New Roman" pitchFamily="18" charset="0"/>
              </a:rPr>
              <a:t>чейин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бул</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ооруу</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катталган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эмес</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Бүгүнкү</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күндө</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КРнын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Айыл</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чарба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тамак-аш</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өнөр</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жай</a:t>
            </a:r>
            <a:r>
              <a:rPr lang="ru-RU" sz="2000" dirty="0">
                <a:solidFill>
                  <a:schemeClr val="accent6">
                    <a:lumMod val="75000"/>
                  </a:schemeClr>
                </a:solidFill>
                <a:latin typeface="Times New Roman" pitchFamily="18" charset="0"/>
                <a:cs typeface="Times New Roman" pitchFamily="18" charset="0"/>
              </a:rPr>
              <a:t>   мелиорация </a:t>
            </a:r>
            <a:r>
              <a:rPr lang="ru-RU" sz="2000" dirty="0" err="1">
                <a:solidFill>
                  <a:schemeClr val="accent6">
                    <a:lumMod val="75000"/>
                  </a:schemeClr>
                </a:solidFill>
                <a:latin typeface="Times New Roman" pitchFamily="18" charset="0"/>
                <a:cs typeface="Times New Roman" pitchFamily="18" charset="0"/>
              </a:rPr>
              <a:t>министрлигинин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маалыматы</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боюнча</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бактериалык</a:t>
            </a:r>
            <a:r>
              <a:rPr lang="ru-RU" sz="2000" dirty="0" smtClean="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күйүк</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Чүй</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Ысык-Көл</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облусунун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бардык</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аймактарында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ошондой</a:t>
            </a:r>
            <a:r>
              <a:rPr lang="ru-RU" sz="2000" dirty="0">
                <a:solidFill>
                  <a:schemeClr val="accent6">
                    <a:lumMod val="75000"/>
                  </a:schemeClr>
                </a:solidFill>
                <a:latin typeface="Times New Roman" pitchFamily="18" charset="0"/>
                <a:cs typeface="Times New Roman" pitchFamily="18" charset="0"/>
              </a:rPr>
              <a:t> эле башка </a:t>
            </a:r>
            <a:r>
              <a:rPr lang="ru-RU" sz="2000" dirty="0" err="1">
                <a:solidFill>
                  <a:schemeClr val="accent6">
                    <a:lumMod val="75000"/>
                  </a:schemeClr>
                </a:solidFill>
                <a:latin typeface="Times New Roman" pitchFamily="18" charset="0"/>
                <a:cs typeface="Times New Roman" pitchFamily="18" charset="0"/>
              </a:rPr>
              <a:t>аймактардын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кээ</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бир</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жерлеринде</a:t>
            </a:r>
            <a:r>
              <a:rPr lang="ru-RU" sz="2000" dirty="0">
                <a:solidFill>
                  <a:schemeClr val="accent6">
                    <a:lumMod val="75000"/>
                  </a:schemeClr>
                </a:solidFill>
                <a:latin typeface="Times New Roman" pitchFamily="18" charset="0"/>
                <a:cs typeface="Times New Roman" pitchFamily="18" charset="0"/>
              </a:rPr>
              <a:t> </a:t>
            </a:r>
            <a:r>
              <a:rPr lang="ru-RU" sz="2000" dirty="0" err="1" smtClean="0">
                <a:solidFill>
                  <a:schemeClr val="accent6">
                    <a:lumMod val="75000"/>
                  </a:schemeClr>
                </a:solidFill>
                <a:latin typeface="Times New Roman" pitchFamily="18" charset="0"/>
                <a:cs typeface="Times New Roman" pitchFamily="18" charset="0"/>
              </a:rPr>
              <a:t>кездешет</a:t>
            </a:r>
            <a:endParaRPr lang="ru-RU" sz="2000" dirty="0" smtClean="0">
              <a:solidFill>
                <a:schemeClr val="accent6">
                  <a:lumMod val="75000"/>
                </a:schemeClr>
              </a:solidFill>
              <a:latin typeface="Times New Roman" pitchFamily="18" charset="0"/>
              <a:cs typeface="Times New Roman" pitchFamily="18" charset="0"/>
            </a:endParaRPr>
          </a:p>
          <a:p>
            <a:pPr algn="just"/>
            <a:r>
              <a:rPr lang="ru-RU" sz="2000" dirty="0">
                <a:solidFill>
                  <a:schemeClr val="accent6">
                    <a:lumMod val="75000"/>
                  </a:schemeClr>
                </a:solidFill>
                <a:latin typeface="Times New Roman" panose="02020603050405020304" pitchFamily="18" charset="0"/>
                <a:cs typeface="Times New Roman" panose="02020603050405020304" pitchFamily="18" charset="0"/>
              </a:rPr>
              <a:t>Катуу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илдетке</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чалдыккан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дарак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сыртынан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отко</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күйүп</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калгандай</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көрүнөт</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ошондуктан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оору</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a:solidFill>
                  <a:schemeClr val="accent6">
                    <a:lumMod val="75000"/>
                  </a:schemeClr>
                </a:solidFill>
                <a:latin typeface="Times New Roman" panose="02020603050405020304" pitchFamily="18" charset="0"/>
                <a:cs typeface="Times New Roman" panose="02020603050405020304" pitchFamily="18" charset="0"/>
              </a:rPr>
              <a:t>“</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күйүк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ооруусу</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деп</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аталат</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Бактериалдык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күйүк</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оорусуна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чалдыкан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smtClean="0">
                <a:solidFill>
                  <a:schemeClr val="accent6">
                    <a:lumMod val="75000"/>
                  </a:schemeClr>
                </a:solidFill>
                <a:latin typeface="Times New Roman" panose="02020603050405020304" pitchFamily="18" charset="0"/>
                <a:cs typeface="Times New Roman" panose="02020603050405020304" pitchFamily="18" charset="0"/>
              </a:rPr>
              <a:t>ооруга</a:t>
            </a:r>
            <a:r>
              <a:rPr lang="ru-RU" sz="2000" dirty="0" smtClean="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туруксуз</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сорттордун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дарактары</a:t>
            </a:r>
            <a:r>
              <a:rPr lang="ru-RU" sz="2000" dirty="0">
                <a:solidFill>
                  <a:schemeClr val="accent6">
                    <a:lumMod val="75000"/>
                  </a:schemeClr>
                </a:solidFill>
                <a:latin typeface="Times New Roman" panose="02020603050405020304" pitchFamily="18" charset="0"/>
                <a:cs typeface="Times New Roman" panose="02020603050405020304" pitchFamily="18" charset="0"/>
              </a:rPr>
              <a:t> 3-4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жылда</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кургап</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калышы</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r>
              <a:rPr lang="ru-RU" sz="2000" dirty="0" err="1">
                <a:solidFill>
                  <a:schemeClr val="accent6">
                    <a:lumMod val="75000"/>
                  </a:schemeClr>
                </a:solidFill>
                <a:latin typeface="Times New Roman" panose="02020603050405020304" pitchFamily="18" charset="0"/>
                <a:cs typeface="Times New Roman" panose="02020603050405020304" pitchFamily="18" charset="0"/>
              </a:rPr>
              <a:t>мүмкүн</a:t>
            </a:r>
            <a:r>
              <a:rPr lang="ru-RU" sz="2000" dirty="0">
                <a:solidFill>
                  <a:schemeClr val="accent6">
                    <a:lumMod val="75000"/>
                  </a:schemeClr>
                </a:solidFill>
                <a:latin typeface="Times New Roman" panose="02020603050405020304" pitchFamily="18" charset="0"/>
                <a:cs typeface="Times New Roman" panose="02020603050405020304" pitchFamily="18"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470" y="4210839"/>
            <a:ext cx="4090987"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476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512" y="260648"/>
            <a:ext cx="8686800" cy="1054224"/>
          </a:xfrm>
        </p:spPr>
        <p:txBody>
          <a:bodyPr>
            <a:noAutofit/>
          </a:bodyPr>
          <a:lstStyle/>
          <a:p>
            <a:pPr algn="ctr"/>
            <a:r>
              <a:rPr lang="ky-KG" sz="2400" dirty="0" smtClean="0">
                <a:solidFill>
                  <a:schemeClr val="accent6">
                    <a:lumMod val="50000"/>
                  </a:schemeClr>
                </a:solidFill>
                <a:latin typeface="Times New Roman" pitchFamily="18" charset="0"/>
                <a:cs typeface="Times New Roman" pitchFamily="18" charset="0"/>
              </a:rPr>
              <a:t>Алма жана алмурут </a:t>
            </a:r>
            <a:r>
              <a:rPr lang="ky-KG" sz="2400" dirty="0" smtClean="0">
                <a:solidFill>
                  <a:schemeClr val="accent6">
                    <a:lumMod val="50000"/>
                  </a:schemeClr>
                </a:solidFill>
                <a:latin typeface="Times New Roman" pitchFamily="18" charset="0"/>
                <a:cs typeface="Times New Roman" pitchFamily="18" charset="0"/>
              </a:rPr>
              <a:t>сортторунун бактериалдык күйүк ооруусуна туруктуугугу боюнча изилдөө</a:t>
            </a:r>
            <a:r>
              <a:rPr lang="ru-RU" sz="2400" dirty="0" smtClean="0">
                <a:solidFill>
                  <a:schemeClr val="accent6">
                    <a:lumMod val="50000"/>
                  </a:schemeClr>
                </a:solidFill>
                <a:latin typeface="Times New Roman" pitchFamily="18" charset="0"/>
                <a:cs typeface="Times New Roman" pitchFamily="18" charset="0"/>
              </a:rPr>
              <a:t> </a:t>
            </a:r>
            <a:r>
              <a:rPr lang="ky-KG" sz="2400" dirty="0" smtClean="0">
                <a:solidFill>
                  <a:schemeClr val="accent6">
                    <a:lumMod val="50000"/>
                  </a:schemeClr>
                </a:solidFill>
                <a:latin typeface="Times New Roman" pitchFamily="18" charset="0"/>
                <a:cs typeface="Times New Roman" pitchFamily="18" charset="0"/>
              </a:rPr>
              <a:t>жүргүзүлдү</a:t>
            </a:r>
            <a:endParaRPr lang="ky-KG" sz="24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457200" y="1556792"/>
            <a:ext cx="8291264" cy="4525963"/>
          </a:xfrm>
        </p:spPr>
        <p:txBody>
          <a:bodyPr>
            <a:noAutofit/>
          </a:bodyPr>
          <a:lstStyle/>
          <a:p>
            <a:pPr algn="just"/>
            <a:r>
              <a:rPr lang="ru-RU" sz="1800" dirty="0" err="1">
                <a:solidFill>
                  <a:schemeClr val="accent6">
                    <a:lumMod val="75000"/>
                  </a:schemeClr>
                </a:solidFill>
                <a:latin typeface="Times New Roman" pitchFamily="18" charset="0"/>
                <a:cs typeface="Times New Roman" pitchFamily="18" charset="0"/>
              </a:rPr>
              <a:t>Мөмөлүү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бактардын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бактериалдык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күйүк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ооруусуна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туруктуулугун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аныктоо</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Кыргыз</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республикасынын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УИАнын</a:t>
            </a:r>
            <a:r>
              <a:rPr lang="ru-RU" sz="1800" dirty="0">
                <a:solidFill>
                  <a:schemeClr val="accent6">
                    <a:lumMod val="75000"/>
                  </a:schemeClr>
                </a:solidFill>
                <a:latin typeface="Times New Roman" pitchFamily="18" charset="0"/>
                <a:cs typeface="Times New Roman" pitchFamily="18" charset="0"/>
              </a:rPr>
              <a:t> Э. Гареев </a:t>
            </a:r>
            <a:r>
              <a:rPr lang="ru-RU" sz="1800" dirty="0" err="1">
                <a:solidFill>
                  <a:schemeClr val="accent6">
                    <a:lumMod val="75000"/>
                  </a:schemeClr>
                </a:solidFill>
                <a:latin typeface="Times New Roman" pitchFamily="18" charset="0"/>
                <a:cs typeface="Times New Roman" pitchFamily="18" charset="0"/>
              </a:rPr>
              <a:t>атындагы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Ботаникалык</a:t>
            </a:r>
            <a:r>
              <a:rPr lang="ru-RU" sz="1800" dirty="0">
                <a:solidFill>
                  <a:schemeClr val="accent6">
                    <a:lumMod val="75000"/>
                  </a:schemeClr>
                </a:solidFill>
                <a:latin typeface="Times New Roman" pitchFamily="18" charset="0"/>
                <a:cs typeface="Times New Roman" pitchFamily="18" charset="0"/>
              </a:rPr>
              <a:t> бак </a:t>
            </a:r>
            <a:r>
              <a:rPr lang="ru-RU" sz="1800" dirty="0" err="1">
                <a:solidFill>
                  <a:schemeClr val="accent6">
                    <a:lumMod val="75000"/>
                  </a:schemeClr>
                </a:solidFill>
                <a:latin typeface="Times New Roman" pitchFamily="18" charset="0"/>
                <a:cs typeface="Times New Roman" pitchFamily="18" charset="0"/>
              </a:rPr>
              <a:t>ИИИнун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Мөмөлүү</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өсүмдүктөр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лабораториясынын</a:t>
            </a:r>
            <a:r>
              <a:rPr lang="ru-RU" sz="1800" dirty="0">
                <a:solidFill>
                  <a:schemeClr val="accent6">
                    <a:lumMod val="75000"/>
                  </a:schemeClr>
                </a:solidFill>
                <a:latin typeface="Times New Roman" pitchFamily="18" charset="0"/>
                <a:cs typeface="Times New Roman" pitchFamily="18" charset="0"/>
              </a:rPr>
              <a:t> 21 сорт </a:t>
            </a:r>
            <a:r>
              <a:rPr lang="ru-RU" sz="1800" dirty="0" err="1">
                <a:solidFill>
                  <a:schemeClr val="accent6">
                    <a:lumMod val="75000"/>
                  </a:schemeClr>
                </a:solidFill>
                <a:latin typeface="Times New Roman" pitchFamily="18" charset="0"/>
                <a:cs typeface="Times New Roman" pitchFamily="18" charset="0"/>
              </a:rPr>
              <a:t>алмуруттан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алманын</a:t>
            </a:r>
            <a:r>
              <a:rPr lang="ru-RU" sz="1800" dirty="0">
                <a:solidFill>
                  <a:schemeClr val="accent6">
                    <a:lumMod val="75000"/>
                  </a:schemeClr>
                </a:solidFill>
                <a:latin typeface="Times New Roman" pitchFamily="18" charset="0"/>
                <a:cs typeface="Times New Roman" pitchFamily="18" charset="0"/>
              </a:rPr>
              <a:t> </a:t>
            </a:r>
            <a:r>
              <a:rPr lang="ru-RU" sz="1800" dirty="0" smtClean="0">
                <a:solidFill>
                  <a:schemeClr val="accent6">
                    <a:lumMod val="75000"/>
                  </a:schemeClr>
                </a:solidFill>
                <a:latin typeface="Times New Roman" pitchFamily="18" charset="0"/>
                <a:cs typeface="Times New Roman" pitchFamily="18" charset="0"/>
              </a:rPr>
              <a:t>135 </a:t>
            </a:r>
            <a:r>
              <a:rPr lang="ru-RU" sz="1800" dirty="0" err="1">
                <a:solidFill>
                  <a:schemeClr val="accent6">
                    <a:lumMod val="75000"/>
                  </a:schemeClr>
                </a:solidFill>
                <a:latin typeface="Times New Roman" pitchFamily="18" charset="0"/>
                <a:cs typeface="Times New Roman" pitchFamily="18" charset="0"/>
              </a:rPr>
              <a:t>интродукцияланган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жаңы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селекциялык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сорторунан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турган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жыйнагында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КРнын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Айыл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чарба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тамак-аш</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өнөр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жай</a:t>
            </a:r>
            <a:r>
              <a:rPr lang="ru-RU" sz="1800" dirty="0">
                <a:solidFill>
                  <a:schemeClr val="accent6">
                    <a:lumMod val="75000"/>
                  </a:schemeClr>
                </a:solidFill>
                <a:latin typeface="Times New Roman" pitchFamily="18" charset="0"/>
                <a:cs typeface="Times New Roman" pitchFamily="18" charset="0"/>
              </a:rPr>
              <a:t> мелиорация </a:t>
            </a:r>
            <a:r>
              <a:rPr lang="ru-RU" sz="1800" dirty="0" err="1">
                <a:solidFill>
                  <a:schemeClr val="accent6">
                    <a:lumMod val="75000"/>
                  </a:schemeClr>
                </a:solidFill>
                <a:latin typeface="Times New Roman" pitchFamily="18" charset="0"/>
                <a:cs typeface="Times New Roman" pitchFamily="18" charset="0"/>
              </a:rPr>
              <a:t>министирлигинин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айыл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чарба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өсүмдүктөрүн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экспертизалоо</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боюнча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департаментинин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тоолуу</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Аламүдүн</a:t>
            </a:r>
            <a:r>
              <a:rPr lang="ru-RU" sz="1800" dirty="0">
                <a:solidFill>
                  <a:schemeClr val="accent6">
                    <a:lumMod val="75000"/>
                  </a:schemeClr>
                </a:solidFill>
                <a:latin typeface="Times New Roman" pitchFamily="18" charset="0"/>
                <a:cs typeface="Times New Roman" pitchFamily="18" charset="0"/>
              </a:rPr>
              <a:t> сорт </a:t>
            </a:r>
            <a:r>
              <a:rPr lang="ru-RU" sz="1800" dirty="0" err="1">
                <a:solidFill>
                  <a:schemeClr val="accent6">
                    <a:lumMod val="75000"/>
                  </a:schemeClr>
                </a:solidFill>
                <a:latin typeface="Times New Roman" pitchFamily="18" charset="0"/>
                <a:cs typeface="Times New Roman" pitchFamily="18" charset="0"/>
              </a:rPr>
              <a:t>участкасынын</a:t>
            </a:r>
            <a:r>
              <a:rPr lang="ru-RU" sz="1800" dirty="0">
                <a:solidFill>
                  <a:schemeClr val="accent6">
                    <a:lumMod val="75000"/>
                  </a:schemeClr>
                </a:solidFill>
                <a:latin typeface="Times New Roman" pitchFamily="18" charset="0"/>
                <a:cs typeface="Times New Roman" pitchFamily="18" charset="0"/>
              </a:rPr>
              <a:t> 54 сорт </a:t>
            </a:r>
            <a:r>
              <a:rPr lang="ru-RU" sz="1800" dirty="0" err="1">
                <a:solidFill>
                  <a:schemeClr val="accent6">
                    <a:lumMod val="75000"/>
                  </a:schemeClr>
                </a:solidFill>
                <a:latin typeface="Times New Roman" pitchFamily="18" charset="0"/>
                <a:cs typeface="Times New Roman" pitchFamily="18" charset="0"/>
              </a:rPr>
              <a:t>алмурут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жана</a:t>
            </a:r>
            <a:r>
              <a:rPr lang="ru-RU" sz="1800" dirty="0">
                <a:solidFill>
                  <a:schemeClr val="accent6">
                    <a:lumMod val="75000"/>
                  </a:schemeClr>
                </a:solidFill>
                <a:latin typeface="Times New Roman" pitchFamily="18" charset="0"/>
                <a:cs typeface="Times New Roman" pitchFamily="18" charset="0"/>
              </a:rPr>
              <a:t> 54 сорт </a:t>
            </a:r>
            <a:r>
              <a:rPr lang="ru-RU" sz="1800" dirty="0" err="1">
                <a:solidFill>
                  <a:schemeClr val="accent6">
                    <a:lumMod val="75000"/>
                  </a:schemeClr>
                </a:solidFill>
                <a:latin typeface="Times New Roman" pitchFamily="18" charset="0"/>
                <a:cs typeface="Times New Roman" pitchFamily="18" charset="0"/>
              </a:rPr>
              <a:t>алмадан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турган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жыйнагында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талаа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шартында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жүргүзүлдү</a:t>
            </a:r>
            <a:r>
              <a:rPr lang="ru-RU" sz="1800" dirty="0">
                <a:solidFill>
                  <a:schemeClr val="accent6">
                    <a:lumMod val="75000"/>
                  </a:schemeClr>
                </a:solidFill>
                <a:latin typeface="Times New Roman" pitchFamily="18" charset="0"/>
                <a:cs typeface="Times New Roman" pitchFamily="18" charset="0"/>
              </a:rPr>
              <a:t>.</a:t>
            </a:r>
            <a:endParaRPr lang="ru-RU" sz="1800" dirty="0">
              <a:solidFill>
                <a:schemeClr val="accent6">
                  <a:lumMod val="75000"/>
                </a:schemeClr>
              </a:solidFill>
            </a:endParaRPr>
          </a:p>
        </p:txBody>
      </p:sp>
      <p:pic>
        <p:nvPicPr>
          <p:cNvPr id="7170" name="Picture 2" descr="C:\Users\Work\Documents\Тиллахан\фото\IMG_20180922_112729_HD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984381"/>
            <a:ext cx="3096344" cy="232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889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457200"/>
            <a:ext cx="8686800" cy="451520"/>
          </a:xfrm>
        </p:spPr>
        <p:txBody>
          <a:bodyPr>
            <a:normAutofit fontScale="90000"/>
          </a:bodyPr>
          <a:lstStyle/>
          <a:p>
            <a:r>
              <a:rPr lang="ru-RU" sz="2400" dirty="0" err="1">
                <a:solidFill>
                  <a:schemeClr val="accent6">
                    <a:lumMod val="50000"/>
                  </a:schemeClr>
                </a:solidFill>
                <a:latin typeface="Times New Roman" pitchFamily="18" charset="0"/>
                <a:cs typeface="Times New Roman" pitchFamily="18" charset="0"/>
              </a:rPr>
              <a:t>Изилдөөнүн</a:t>
            </a:r>
            <a:r>
              <a:rPr lang="ru-RU" sz="2400" dirty="0">
                <a:solidFill>
                  <a:schemeClr val="accent6">
                    <a:lumMod val="50000"/>
                  </a:schemeClr>
                </a:solidFill>
                <a:latin typeface="Times New Roman" pitchFamily="18" charset="0"/>
                <a:cs typeface="Times New Roman" pitchFamily="18" charset="0"/>
              </a:rPr>
              <a:t> </a:t>
            </a:r>
            <a:r>
              <a:rPr lang="ru-RU" sz="2400" dirty="0" err="1">
                <a:solidFill>
                  <a:schemeClr val="accent6">
                    <a:lumMod val="50000"/>
                  </a:schemeClr>
                </a:solidFill>
                <a:latin typeface="Times New Roman" pitchFamily="18" charset="0"/>
                <a:cs typeface="Times New Roman" pitchFamily="18" charset="0"/>
              </a:rPr>
              <a:t>максаты</a:t>
            </a:r>
            <a:endParaRPr lang="ru-RU" sz="24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107504" y="1052736"/>
            <a:ext cx="5688632" cy="5544616"/>
          </a:xfrm>
        </p:spPr>
        <p:txBody>
          <a:bodyPr>
            <a:noAutofit/>
          </a:bodyPr>
          <a:lstStyle/>
          <a:p>
            <a:pPr>
              <a:lnSpc>
                <a:spcPct val="120000"/>
              </a:lnSpc>
            </a:pPr>
            <a:r>
              <a:rPr lang="ru-RU" sz="1800" dirty="0" err="1">
                <a:solidFill>
                  <a:schemeClr val="accent2">
                    <a:lumMod val="50000"/>
                  </a:schemeClr>
                </a:solidFill>
                <a:latin typeface="Times New Roman" pitchFamily="18" charset="0"/>
                <a:cs typeface="Times New Roman" pitchFamily="18" charset="0"/>
              </a:rPr>
              <a:t>Мөмөлүү</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бактардын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бактериалдык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күйүк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оорусунун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пайда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болуусу</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менен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алманын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жана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алмуруттун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сорторунун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бул</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оорууга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туруктуулугун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аныктоо</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зарылчылыгы</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келип</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чыкты</a:t>
            </a:r>
            <a:r>
              <a:rPr lang="ru-RU" sz="1800" dirty="0">
                <a:solidFill>
                  <a:schemeClr val="accent2">
                    <a:lumMod val="50000"/>
                  </a:schemeClr>
                </a:solidFill>
                <a:latin typeface="Times New Roman" pitchFamily="18" charset="0"/>
                <a:cs typeface="Times New Roman" pitchFamily="18" charset="0"/>
              </a:rPr>
              <a:t>.</a:t>
            </a:r>
          </a:p>
          <a:p>
            <a:pPr>
              <a:lnSpc>
                <a:spcPct val="120000"/>
              </a:lnSpc>
            </a:pPr>
            <a:r>
              <a:rPr lang="ru-RU" sz="1800" dirty="0" err="1" smtClean="0">
                <a:solidFill>
                  <a:schemeClr val="accent2">
                    <a:lumMod val="50000"/>
                  </a:schemeClr>
                </a:solidFill>
                <a:latin typeface="Times New Roman" pitchFamily="18" charset="0"/>
                <a:cs typeface="Times New Roman" pitchFamily="18" charset="0"/>
              </a:rPr>
              <a:t>Изилдөөнүн</a:t>
            </a:r>
            <a:r>
              <a:rPr lang="ru-RU" sz="1800" dirty="0" smtClean="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натыйжасында</a:t>
            </a:r>
            <a:r>
              <a:rPr lang="ru-RU" sz="1800" dirty="0">
                <a:solidFill>
                  <a:schemeClr val="accent2">
                    <a:lumMod val="50000"/>
                  </a:schemeClr>
                </a:solidFill>
                <a:latin typeface="Times New Roman" pitchFamily="18" charset="0"/>
                <a:cs typeface="Times New Roman" pitchFamily="18" charset="0"/>
              </a:rPr>
              <a:t> </a:t>
            </a:r>
            <a:r>
              <a:rPr lang="ru-RU" sz="1800" dirty="0" smtClean="0">
                <a:solidFill>
                  <a:schemeClr val="accent2">
                    <a:lumMod val="50000"/>
                  </a:schemeClr>
                </a:solidFill>
                <a:latin typeface="Times New Roman" pitchFamily="18" charset="0"/>
                <a:cs typeface="Times New Roman" pitchFamily="18" charset="0"/>
              </a:rPr>
              <a:t>алма </a:t>
            </a:r>
            <a:r>
              <a:rPr lang="ru-RU" sz="1800" dirty="0" err="1">
                <a:solidFill>
                  <a:schemeClr val="accent2">
                    <a:lumMod val="50000"/>
                  </a:schemeClr>
                </a:solidFill>
                <a:latin typeface="Times New Roman" pitchFamily="18" charset="0"/>
                <a:cs typeface="Times New Roman" pitchFamily="18" charset="0"/>
              </a:rPr>
              <a:t>жана</a:t>
            </a:r>
            <a:r>
              <a:rPr lang="ru-RU" sz="1800" dirty="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алмурут</a:t>
            </a:r>
            <a:r>
              <a:rPr lang="ru-RU" sz="1800" dirty="0" smtClean="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сортторунун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бактериалдык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күйүк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ооруусуна</a:t>
            </a:r>
            <a:r>
              <a:rPr lang="ru-RU" sz="1800" dirty="0">
                <a:solidFill>
                  <a:schemeClr val="accent2">
                    <a:lumMod val="50000"/>
                  </a:schemeClr>
                </a:solidFill>
                <a:latin typeface="Times New Roman" pitchFamily="18" charset="0"/>
                <a:cs typeface="Times New Roman" pitchFamily="18" charset="0"/>
              </a:rPr>
              <a:t> ар </a:t>
            </a:r>
            <a:r>
              <a:rPr lang="ru-RU" sz="1800" dirty="0" err="1">
                <a:solidFill>
                  <a:schemeClr val="accent2">
                    <a:lumMod val="50000"/>
                  </a:schemeClr>
                </a:solidFill>
                <a:latin typeface="Times New Roman" pitchFamily="18" charset="0"/>
                <a:cs typeface="Times New Roman" pitchFamily="18" charset="0"/>
              </a:rPr>
              <a:t>түрдүү</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туруктуулук</a:t>
            </a:r>
            <a:r>
              <a:rPr lang="ru-RU" sz="1800" dirty="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даражасын</a:t>
            </a:r>
            <a:r>
              <a:rPr lang="ru-RU" sz="1800" dirty="0" smtClean="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аныктоо</a:t>
            </a:r>
            <a:r>
              <a:rPr lang="ru-RU" sz="1800" dirty="0" smtClean="0">
                <a:solidFill>
                  <a:schemeClr val="accent2">
                    <a:lumMod val="50000"/>
                  </a:schemeClr>
                </a:solidFill>
                <a:latin typeface="Times New Roman" pitchFamily="18" charset="0"/>
                <a:cs typeface="Times New Roman" pitchFamily="18" charset="0"/>
              </a:rPr>
              <a:t>.</a:t>
            </a:r>
            <a:endParaRPr lang="ru-RU" sz="1800" dirty="0" smtClean="0">
              <a:solidFill>
                <a:schemeClr val="accent2">
                  <a:lumMod val="50000"/>
                </a:schemeClr>
              </a:solidFill>
              <a:latin typeface="Times New Roman" pitchFamily="18" charset="0"/>
              <a:cs typeface="Times New Roman" pitchFamily="18" charset="0"/>
            </a:endParaRPr>
          </a:p>
          <a:p>
            <a:pPr>
              <a:lnSpc>
                <a:spcPct val="120000"/>
              </a:lnSpc>
            </a:pPr>
            <a:r>
              <a:rPr lang="ru-RU" sz="1800" dirty="0" err="1" smtClean="0">
                <a:solidFill>
                  <a:schemeClr val="accent2">
                    <a:lumMod val="50000"/>
                  </a:schemeClr>
                </a:solidFill>
                <a:latin typeface="Times New Roman" pitchFamily="18" charset="0"/>
                <a:cs typeface="Times New Roman" pitchFamily="18" charset="0"/>
              </a:rPr>
              <a:t>Алдыда</a:t>
            </a:r>
            <a:r>
              <a:rPr lang="ru-RU" sz="1800" dirty="0" smtClean="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алманын</a:t>
            </a:r>
            <a:r>
              <a:rPr lang="ru-RU" sz="1800" dirty="0" smtClean="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жана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алмуруттун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орточо</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жана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эмес</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сортторунун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тизмеси</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берилет</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Бактериалдык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күйүк</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ооруусуна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туруктуу</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алманын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жана</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алмуруттун</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кээ</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бир</a:t>
            </a:r>
            <a:r>
              <a:rPr lang="ru-RU" sz="1800" dirty="0">
                <a:solidFill>
                  <a:schemeClr val="accent2">
                    <a:lumMod val="50000"/>
                  </a:schemeClr>
                </a:solidFill>
                <a:latin typeface="Times New Roman" pitchFamily="18" charset="0"/>
                <a:cs typeface="Times New Roman" pitchFamily="18" charset="0"/>
              </a:rPr>
              <a:t> </a:t>
            </a:r>
            <a:r>
              <a:rPr lang="ru-RU" sz="1800" dirty="0" err="1">
                <a:solidFill>
                  <a:schemeClr val="accent2">
                    <a:lumMod val="50000"/>
                  </a:schemeClr>
                </a:solidFill>
                <a:latin typeface="Times New Roman" pitchFamily="18" charset="0"/>
                <a:cs typeface="Times New Roman" pitchFamily="18" charset="0"/>
              </a:rPr>
              <a:t>сорторунун</a:t>
            </a:r>
            <a:r>
              <a:rPr lang="ru-RU" sz="1800" dirty="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мүнөздөмөсү</a:t>
            </a:r>
            <a:r>
              <a:rPr lang="ru-RU" sz="1800" dirty="0" err="1" smtClean="0">
                <a:solidFill>
                  <a:schemeClr val="accent2">
                    <a:lumMod val="50000"/>
                  </a:schemeClr>
                </a:solidFill>
                <a:latin typeface="Times New Roman" pitchFamily="18" charset="0"/>
                <a:cs typeface="Times New Roman" pitchFamily="18" charset="0"/>
              </a:rPr>
              <a:t>нө</a:t>
            </a:r>
            <a:r>
              <a:rPr lang="ru-RU" sz="1800" dirty="0" smtClean="0">
                <a:solidFill>
                  <a:schemeClr val="accent2">
                    <a:lumMod val="50000"/>
                  </a:schemeClr>
                </a:solidFill>
                <a:latin typeface="Times New Roman" pitchFamily="18" charset="0"/>
                <a:cs typeface="Times New Roman" pitchFamily="18" charset="0"/>
              </a:rPr>
              <a:t> </a:t>
            </a:r>
            <a:r>
              <a:rPr lang="ru-RU" sz="1800" dirty="0" err="1" smtClean="0">
                <a:solidFill>
                  <a:schemeClr val="accent2">
                    <a:lumMod val="50000"/>
                  </a:schemeClr>
                </a:solidFill>
                <a:latin typeface="Times New Roman" pitchFamily="18" charset="0"/>
                <a:cs typeface="Times New Roman" pitchFamily="18" charset="0"/>
              </a:rPr>
              <a:t>токтолобуз</a:t>
            </a:r>
            <a:r>
              <a:rPr lang="ru-RU" sz="1800" dirty="0" smtClean="0">
                <a:solidFill>
                  <a:schemeClr val="accent2">
                    <a:lumMod val="50000"/>
                  </a:schemeClr>
                </a:solidFill>
                <a:latin typeface="Times New Roman" pitchFamily="18" charset="0"/>
                <a:cs typeface="Times New Roman" pitchFamily="18" charset="0"/>
              </a:rPr>
              <a:t>.</a:t>
            </a:r>
            <a:endParaRPr lang="ru-RU" sz="1800" dirty="0" smtClean="0">
              <a:solidFill>
                <a:schemeClr val="accent2">
                  <a:lumMod val="50000"/>
                </a:schemeClr>
              </a:solidFill>
              <a:latin typeface="Times New Roman" pitchFamily="18" charset="0"/>
              <a:cs typeface="Times New Roman" pitchFamily="18" charset="0"/>
            </a:endParaRPr>
          </a:p>
        </p:txBody>
      </p:sp>
      <p:pic>
        <p:nvPicPr>
          <p:cNvPr id="8194" name="Picture 2" descr="C:\Users\Work\Pictures\фото 2015\гсу байтик 2015\2015813112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124744"/>
            <a:ext cx="2335165" cy="175137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Work\Pictures\фото 2015\бактер ож.бот.сад 2014-2015\20157241120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205"/>
          <a:stretch/>
        </p:blipFill>
        <p:spPr bwMode="auto">
          <a:xfrm>
            <a:off x="6377046" y="3645024"/>
            <a:ext cx="2258311" cy="216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166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686800" cy="1152128"/>
          </a:xfrm>
        </p:spPr>
        <p:txBody>
          <a:bodyPr>
            <a:normAutofit fontScale="90000"/>
          </a:bodyPr>
          <a:lstStyle/>
          <a:p>
            <a:pPr algn="ctr"/>
            <a:r>
              <a:rPr lang="ru-RU" sz="2000" dirty="0" smtClean="0">
                <a:solidFill>
                  <a:schemeClr val="accent6">
                    <a:lumMod val="50000"/>
                  </a:schemeClr>
                </a:solidFill>
                <a:latin typeface="Times New Roman" pitchFamily="18" charset="0"/>
                <a:cs typeface="Times New Roman" pitchFamily="18" charset="0"/>
              </a:rPr>
              <a:t>0дөн 1 </a:t>
            </a:r>
            <a:r>
              <a:rPr lang="ru-RU" sz="2000" dirty="0" err="1">
                <a:solidFill>
                  <a:schemeClr val="accent6">
                    <a:lumMod val="50000"/>
                  </a:schemeClr>
                </a:solidFill>
                <a:latin typeface="Times New Roman" pitchFamily="18" charset="0"/>
                <a:cs typeface="Times New Roman" pitchFamily="18" charset="0"/>
              </a:rPr>
              <a:t>баллга</a:t>
            </a:r>
            <a:r>
              <a:rPr lang="ru-RU" sz="2000" dirty="0">
                <a:solidFill>
                  <a:schemeClr val="accent6">
                    <a:lumMod val="50000"/>
                  </a:schemeClr>
                </a:solidFill>
                <a:latin typeface="Times New Roman" pitchFamily="18" charset="0"/>
                <a:cs typeface="Times New Roman" pitchFamily="18" charset="0"/>
              </a:rPr>
              <a:t> </a:t>
            </a:r>
            <a:r>
              <a:rPr lang="ru-RU" sz="2000" dirty="0" err="1">
                <a:solidFill>
                  <a:schemeClr val="accent6">
                    <a:lumMod val="50000"/>
                  </a:schemeClr>
                </a:solidFill>
                <a:latin typeface="Times New Roman" pitchFamily="18" charset="0"/>
                <a:cs typeface="Times New Roman" pitchFamily="18" charset="0"/>
              </a:rPr>
              <a:t>чейин</a:t>
            </a:r>
            <a:r>
              <a:rPr lang="ru-RU" sz="2000" dirty="0">
                <a:solidFill>
                  <a:schemeClr val="accent6">
                    <a:lumMod val="50000"/>
                  </a:schemeClr>
                </a:solidFill>
                <a:latin typeface="Times New Roman" pitchFamily="18" charset="0"/>
                <a:cs typeface="Times New Roman" pitchFamily="18" charset="0"/>
              </a:rPr>
              <a:t> </a:t>
            </a:r>
            <a:r>
              <a:rPr lang="ru-RU" sz="2000" dirty="0" err="1">
                <a:solidFill>
                  <a:schemeClr val="accent6">
                    <a:lumMod val="50000"/>
                  </a:schemeClr>
                </a:solidFill>
                <a:latin typeface="Times New Roman" pitchFamily="18" charset="0"/>
                <a:cs typeface="Times New Roman" pitchFamily="18" charset="0"/>
              </a:rPr>
              <a:t>ооруга</a:t>
            </a:r>
            <a:r>
              <a:rPr lang="ru-RU" sz="2000" dirty="0">
                <a:solidFill>
                  <a:schemeClr val="accent6">
                    <a:lumMod val="50000"/>
                  </a:schemeClr>
                </a:solidFill>
                <a:latin typeface="Times New Roman" pitchFamily="18" charset="0"/>
                <a:cs typeface="Times New Roman" pitchFamily="18" charset="0"/>
              </a:rPr>
              <a:t> </a:t>
            </a:r>
            <a:r>
              <a:rPr lang="ru-RU" sz="2000" dirty="0" err="1">
                <a:solidFill>
                  <a:schemeClr val="accent6">
                    <a:lumMod val="50000"/>
                  </a:schemeClr>
                </a:solidFill>
                <a:latin typeface="Times New Roman" pitchFamily="18" charset="0"/>
                <a:cs typeface="Times New Roman" pitchFamily="18" charset="0"/>
              </a:rPr>
              <a:t>чалдыккан</a:t>
            </a:r>
            <a:r>
              <a:rPr lang="ru-RU" sz="2000" dirty="0">
                <a:solidFill>
                  <a:schemeClr val="accent6">
                    <a:lumMod val="50000"/>
                  </a:schemeClr>
                </a:solidFill>
                <a:latin typeface="Times New Roman" pitchFamily="18" charset="0"/>
                <a:cs typeface="Times New Roman" pitchFamily="18" charset="0"/>
              </a:rPr>
              <a:t> алма </a:t>
            </a:r>
            <a:r>
              <a:rPr lang="ru-RU" sz="2000" dirty="0" err="1">
                <a:solidFill>
                  <a:schemeClr val="accent6">
                    <a:lumMod val="50000"/>
                  </a:schemeClr>
                </a:solidFill>
                <a:latin typeface="Times New Roman" pitchFamily="18" charset="0"/>
                <a:cs typeface="Times New Roman" pitchFamily="18" charset="0"/>
              </a:rPr>
              <a:t>сортторунун</a:t>
            </a:r>
            <a:r>
              <a:rPr lang="ru-RU" sz="2000" dirty="0">
                <a:solidFill>
                  <a:schemeClr val="accent6">
                    <a:lumMod val="50000"/>
                  </a:schemeClr>
                </a:solidFill>
                <a:latin typeface="Times New Roman" pitchFamily="18" charset="0"/>
                <a:cs typeface="Times New Roman" pitchFamily="18" charset="0"/>
              </a:rPr>
              <a:t> </a:t>
            </a:r>
            <a:r>
              <a:rPr lang="ru-RU" sz="2000" dirty="0" err="1">
                <a:solidFill>
                  <a:schemeClr val="accent6">
                    <a:lumMod val="50000"/>
                  </a:schemeClr>
                </a:solidFill>
                <a:latin typeface="Times New Roman" pitchFamily="18" charset="0"/>
                <a:cs typeface="Times New Roman" pitchFamily="18" charset="0"/>
              </a:rPr>
              <a:t>тизмеси</a:t>
            </a:r>
            <a:r>
              <a:rPr lang="ru-RU" sz="2000" dirty="0">
                <a:solidFill>
                  <a:schemeClr val="accent6">
                    <a:lumMod val="50000"/>
                  </a:schemeClr>
                </a:solidFill>
                <a:latin typeface="Times New Roman" pitchFamily="18" charset="0"/>
                <a:cs typeface="Times New Roman" pitchFamily="18" charset="0"/>
              </a:rPr>
              <a:t>: </a:t>
            </a:r>
            <a:r>
              <a:rPr lang="ru-RU" dirty="0">
                <a:solidFill>
                  <a:schemeClr val="accent6">
                    <a:lumMod val="75000"/>
                  </a:schemeClr>
                </a:solidFill>
                <a:latin typeface="Times New Roman" pitchFamily="18" charset="0"/>
                <a:cs typeface="Times New Roman" pitchFamily="18" charset="0"/>
              </a:rPr>
              <a:t/>
            </a:r>
            <a:br>
              <a:rPr lang="ru-RU" dirty="0">
                <a:solidFill>
                  <a:schemeClr val="accent6">
                    <a:lumMod val="75000"/>
                  </a:schemeClr>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0" y="908720"/>
            <a:ext cx="6732240" cy="5949280"/>
          </a:xfrm>
        </p:spPr>
        <p:txBody>
          <a:bodyPr>
            <a:noAutofit/>
          </a:bodyPr>
          <a:lstStyle/>
          <a:p>
            <a:pPr>
              <a:lnSpc>
                <a:spcPct val="150000"/>
              </a:lnSpc>
            </a:pPr>
            <a:r>
              <a:rPr lang="ru-RU" sz="1800" dirty="0" err="1" smtClean="0">
                <a:solidFill>
                  <a:schemeClr val="accent6">
                    <a:lumMod val="75000"/>
                  </a:schemeClr>
                </a:solidFill>
                <a:latin typeface="Times New Roman" pitchFamily="18" charset="0"/>
                <a:cs typeface="Times New Roman" pitchFamily="18" charset="0"/>
              </a:rPr>
              <a:t>Аламединское</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Асыл</a:t>
            </a:r>
            <a:r>
              <a:rPr lang="ru-RU" sz="1800" dirty="0">
                <a:solidFill>
                  <a:schemeClr val="accent6">
                    <a:lumMod val="75000"/>
                  </a:schemeClr>
                </a:solidFill>
                <a:latin typeface="Times New Roman" pitchFamily="18" charset="0"/>
                <a:cs typeface="Times New Roman" pitchFamily="18" charset="0"/>
              </a:rPr>
              <a:t>, Ароматное, </a:t>
            </a:r>
            <a:r>
              <a:rPr lang="ru-RU" sz="1800" dirty="0" err="1">
                <a:solidFill>
                  <a:schemeClr val="accent6">
                    <a:lumMod val="75000"/>
                  </a:schemeClr>
                </a:solidFill>
                <a:latin typeface="Times New Roman" pitchFamily="18" charset="0"/>
                <a:cs typeface="Times New Roman" pitchFamily="18" charset="0"/>
              </a:rPr>
              <a:t>Айжамал</a:t>
            </a:r>
            <a:r>
              <a:rPr lang="ru-RU" sz="1800" dirty="0">
                <a:solidFill>
                  <a:schemeClr val="accent6">
                    <a:lumMod val="75000"/>
                  </a:schemeClr>
                </a:solidFill>
                <a:latin typeface="Times New Roman" pitchFamily="18" charset="0"/>
                <a:cs typeface="Times New Roman" pitchFamily="18" charset="0"/>
              </a:rPr>
              <a:t>, Банан зимний, Бишкек, Бельфлер </a:t>
            </a:r>
            <a:r>
              <a:rPr lang="ru-RU" sz="1800" dirty="0" err="1">
                <a:solidFill>
                  <a:schemeClr val="accent6">
                    <a:lumMod val="75000"/>
                  </a:schemeClr>
                </a:solidFill>
                <a:latin typeface="Times New Roman" pitchFamily="18" charset="0"/>
                <a:cs typeface="Times New Roman" pitchFamily="18" charset="0"/>
              </a:rPr>
              <a:t>алматинский</a:t>
            </a:r>
            <a:r>
              <a:rPr lang="ru-RU" sz="1800" dirty="0">
                <a:solidFill>
                  <a:schemeClr val="accent6">
                    <a:lumMod val="75000"/>
                  </a:schemeClr>
                </a:solidFill>
                <a:latin typeface="Times New Roman" pitchFamily="18" charset="0"/>
                <a:cs typeface="Times New Roman" pitchFamily="18" charset="0"/>
              </a:rPr>
              <a:t>, Валентин, </a:t>
            </a:r>
            <a:r>
              <a:rPr lang="ru-RU" sz="1800" dirty="0" err="1">
                <a:solidFill>
                  <a:schemeClr val="accent6">
                    <a:lumMod val="75000"/>
                  </a:schemeClr>
                </a:solidFill>
                <a:latin typeface="Times New Roman" pitchFamily="18" charset="0"/>
                <a:cs typeface="Times New Roman" pitchFamily="18" charset="0"/>
              </a:rPr>
              <a:t>Голд</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спур</a:t>
            </a:r>
            <a:r>
              <a:rPr lang="ru-RU" sz="1800" dirty="0">
                <a:solidFill>
                  <a:schemeClr val="accent6">
                    <a:lumMod val="75000"/>
                  </a:schemeClr>
                </a:solidFill>
                <a:latin typeface="Times New Roman" pitchFamily="18" charset="0"/>
                <a:cs typeface="Times New Roman" pitchFamily="18" charset="0"/>
              </a:rPr>
              <a:t>, Голден </a:t>
            </a:r>
            <a:r>
              <a:rPr lang="ru-RU" sz="1800" dirty="0" err="1">
                <a:solidFill>
                  <a:schemeClr val="accent6">
                    <a:lumMod val="75000"/>
                  </a:schemeClr>
                </a:solidFill>
                <a:latin typeface="Times New Roman" pitchFamily="18" charset="0"/>
                <a:cs typeface="Times New Roman" pitchFamily="18" charset="0"/>
              </a:rPr>
              <a:t>авел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спур</a:t>
            </a:r>
            <a:r>
              <a:rPr lang="ru-RU" sz="1800" dirty="0">
                <a:solidFill>
                  <a:schemeClr val="accent6">
                    <a:lumMod val="75000"/>
                  </a:schemeClr>
                </a:solidFill>
                <a:latin typeface="Times New Roman" pitchFamily="18" charset="0"/>
                <a:cs typeface="Times New Roman" pitchFamily="18" charset="0"/>
              </a:rPr>
              <a:t>, Голден делишес, Делишес, Джона </a:t>
            </a:r>
            <a:r>
              <a:rPr lang="ru-RU" sz="1800" dirty="0" err="1">
                <a:solidFill>
                  <a:schemeClr val="accent6">
                    <a:lumMod val="75000"/>
                  </a:schemeClr>
                </a:solidFill>
                <a:latin typeface="Times New Roman" pitchFamily="18" charset="0"/>
                <a:cs typeface="Times New Roman" pitchFamily="18" charset="0"/>
              </a:rPr>
              <a:t>голд</a:t>
            </a:r>
            <a:r>
              <a:rPr lang="ru-RU" sz="1800" dirty="0">
                <a:solidFill>
                  <a:schemeClr val="accent6">
                    <a:lumMod val="75000"/>
                  </a:schemeClr>
                </a:solidFill>
                <a:latin typeface="Times New Roman" pitchFamily="18" charset="0"/>
                <a:cs typeface="Times New Roman" pitchFamily="18" charset="0"/>
              </a:rPr>
              <a:t>, Делишес </a:t>
            </a:r>
            <a:r>
              <a:rPr lang="ru-RU" sz="1800" dirty="0" err="1">
                <a:solidFill>
                  <a:schemeClr val="accent6">
                    <a:lumMod val="75000"/>
                  </a:schemeClr>
                </a:solidFill>
                <a:latin typeface="Times New Roman" pitchFamily="18" charset="0"/>
                <a:cs typeface="Times New Roman" pitchFamily="18" charset="0"/>
              </a:rPr>
              <a:t>голден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ред</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Гренни</a:t>
            </a:r>
            <a:r>
              <a:rPr lang="ru-RU" sz="1800" dirty="0">
                <a:solidFill>
                  <a:schemeClr val="accent6">
                    <a:lumMod val="75000"/>
                  </a:schemeClr>
                </a:solidFill>
                <a:latin typeface="Times New Roman" pitchFamily="18" charset="0"/>
                <a:cs typeface="Times New Roman" pitchFamily="18" charset="0"/>
              </a:rPr>
              <a:t> Смит, </a:t>
            </a:r>
            <a:r>
              <a:rPr lang="ru-RU" sz="1800" dirty="0" err="1">
                <a:solidFill>
                  <a:schemeClr val="accent6">
                    <a:lumMod val="75000"/>
                  </a:schemeClr>
                </a:solidFill>
                <a:latin typeface="Times New Roman" pitchFamily="18" charset="0"/>
                <a:cs typeface="Times New Roman" pitchFamily="18" charset="0"/>
              </a:rPr>
              <a:t>Дискавери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Делкон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Еллоуспур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Идажио</a:t>
            </a:r>
            <a:r>
              <a:rPr lang="ru-RU" sz="1800" dirty="0">
                <a:solidFill>
                  <a:schemeClr val="accent6">
                    <a:lumMod val="75000"/>
                  </a:schemeClr>
                </a:solidFill>
                <a:latin typeface="Times New Roman" pitchFamily="18" charset="0"/>
                <a:cs typeface="Times New Roman" pitchFamily="18" charset="0"/>
              </a:rPr>
              <a:t>, Йорк империал, Красный железняк, Кинг </a:t>
            </a:r>
            <a:r>
              <a:rPr lang="ru-RU" sz="1800" dirty="0" err="1">
                <a:solidFill>
                  <a:schemeClr val="accent6">
                    <a:lumMod val="75000"/>
                  </a:schemeClr>
                </a:solidFill>
                <a:latin typeface="Times New Roman" pitchFamily="18" charset="0"/>
                <a:cs typeface="Times New Roman" pitchFamily="18" charset="0"/>
              </a:rPr>
              <a:t>Девид</a:t>
            </a:r>
            <a:r>
              <a:rPr lang="ru-RU" sz="1800" dirty="0">
                <a:solidFill>
                  <a:schemeClr val="accent6">
                    <a:lumMod val="75000"/>
                  </a:schemeClr>
                </a:solidFill>
                <a:latin typeface="Times New Roman" pitchFamily="18" charset="0"/>
                <a:cs typeface="Times New Roman" pitchFamily="18" charset="0"/>
              </a:rPr>
              <a:t>, Красный луч, </a:t>
            </a:r>
            <a:r>
              <a:rPr lang="ru-RU" sz="1800" dirty="0" err="1">
                <a:solidFill>
                  <a:schemeClr val="accent6">
                    <a:lumMod val="75000"/>
                  </a:schemeClr>
                </a:solidFill>
                <a:latin typeface="Times New Roman" pitchFamily="18" charset="0"/>
                <a:cs typeface="Times New Roman" pitchFamily="18" charset="0"/>
              </a:rPr>
              <a:t>Краснополянское</a:t>
            </a:r>
            <a:r>
              <a:rPr lang="ru-RU" sz="1800" dirty="0">
                <a:solidFill>
                  <a:schemeClr val="accent6">
                    <a:lumMod val="75000"/>
                  </a:schemeClr>
                </a:solidFill>
                <a:latin typeface="Times New Roman" pitchFamily="18" charset="0"/>
                <a:cs typeface="Times New Roman" pitchFamily="18" charset="0"/>
              </a:rPr>
              <a:t>, Королева Франции, Лазаревское, </a:t>
            </a:r>
            <a:r>
              <a:rPr lang="ru-RU" sz="1800" dirty="0" err="1">
                <a:solidFill>
                  <a:schemeClr val="accent6">
                    <a:lumMod val="75000"/>
                  </a:schemeClr>
                </a:solidFill>
                <a:latin typeface="Times New Roman" pitchFamily="18" charset="0"/>
                <a:cs typeface="Times New Roman" pitchFamily="18" charset="0"/>
              </a:rPr>
              <a:t>Лоуред</a:t>
            </a:r>
            <a:r>
              <a:rPr lang="ru-RU" sz="1800" dirty="0">
                <a:solidFill>
                  <a:schemeClr val="accent6">
                    <a:lumMod val="75000"/>
                  </a:schemeClr>
                </a:solidFill>
                <a:latin typeface="Times New Roman" pitchFamily="18" charset="0"/>
                <a:cs typeface="Times New Roman" pitchFamily="18" charset="0"/>
              </a:rPr>
              <a:t> ром </a:t>
            </a:r>
            <a:r>
              <a:rPr lang="ru-RU" sz="1800" dirty="0" err="1">
                <a:solidFill>
                  <a:schemeClr val="accent6">
                    <a:lumMod val="75000"/>
                  </a:schemeClr>
                </a:solidFill>
                <a:latin typeface="Times New Roman" pitchFamily="18" charset="0"/>
                <a:cs typeface="Times New Roman" pitchFamily="18" charset="0"/>
              </a:rPr>
              <a:t>бюти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Мелба</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Мелрос</a:t>
            </a:r>
            <a:r>
              <a:rPr lang="ru-RU" sz="1800" dirty="0">
                <a:solidFill>
                  <a:schemeClr val="accent6">
                    <a:lumMod val="75000"/>
                  </a:schemeClr>
                </a:solidFill>
                <a:latin typeface="Times New Roman" pitchFamily="18" charset="0"/>
                <a:cs typeface="Times New Roman" pitchFamily="18" charset="0"/>
              </a:rPr>
              <a:t>, Мария </a:t>
            </a:r>
            <a:r>
              <a:rPr lang="ru-RU" sz="1800" dirty="0" err="1">
                <a:solidFill>
                  <a:schemeClr val="accent6">
                    <a:lumMod val="75000"/>
                  </a:schemeClr>
                </a:solidFill>
                <a:latin typeface="Times New Roman" pitchFamily="18" charset="0"/>
                <a:cs typeface="Times New Roman" pitchFamily="18" charset="0"/>
              </a:rPr>
              <a:t>Бишувел</a:t>
            </a:r>
            <a:r>
              <a:rPr lang="ru-RU" sz="1800" dirty="0">
                <a:solidFill>
                  <a:schemeClr val="accent6">
                    <a:lumMod val="75000"/>
                  </a:schemeClr>
                </a:solidFill>
                <a:latin typeface="Times New Roman" pitchFamily="18" charset="0"/>
                <a:cs typeface="Times New Roman" pitchFamily="18" charset="0"/>
              </a:rPr>
              <a:t>, Осеннее Гареева, Орлик, Огонек, Олимпийское, Орловское полосатое, Пепин Шафранный, Пальмира, Пламенное, Ренет </a:t>
            </a:r>
            <a:r>
              <a:rPr lang="ru-RU" sz="1800" dirty="0" err="1">
                <a:solidFill>
                  <a:schemeClr val="accent6">
                    <a:lumMod val="75000"/>
                  </a:schemeClr>
                </a:solidFill>
                <a:latin typeface="Times New Roman" pitchFamily="18" charset="0"/>
                <a:cs typeface="Times New Roman" pitchFamily="18" charset="0"/>
              </a:rPr>
              <a:t>Бурхардта</a:t>
            </a:r>
            <a:r>
              <a:rPr lang="ru-RU" sz="1800" dirty="0">
                <a:solidFill>
                  <a:schemeClr val="accent6">
                    <a:lumMod val="75000"/>
                  </a:schemeClr>
                </a:solidFill>
                <a:latin typeface="Times New Roman" pitchFamily="18" charset="0"/>
                <a:cs typeface="Times New Roman" pitchFamily="18" charset="0"/>
              </a:rPr>
              <a:t>, Ренет курский золотой, Ренет Симиренко, </a:t>
            </a:r>
            <a:r>
              <a:rPr lang="ru-RU" sz="1800" dirty="0" err="1">
                <a:solidFill>
                  <a:schemeClr val="accent6">
                    <a:lumMod val="75000"/>
                  </a:schemeClr>
                </a:solidFill>
                <a:latin typeface="Times New Roman" pitchFamily="18" charset="0"/>
                <a:cs typeface="Times New Roman" pitchFamily="18" charset="0"/>
              </a:rPr>
              <a:t>Роял</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ред</a:t>
            </a:r>
            <a:r>
              <a:rPr lang="ru-RU" sz="1800" dirty="0">
                <a:solidFill>
                  <a:schemeClr val="accent6">
                    <a:lumMod val="75000"/>
                  </a:schemeClr>
                </a:solidFill>
                <a:latin typeface="Times New Roman" pitchFamily="18" charset="0"/>
                <a:cs typeface="Times New Roman" pitchFamily="18" charset="0"/>
              </a:rPr>
              <a:t> делишес, </a:t>
            </a:r>
            <a:r>
              <a:rPr lang="ru-RU" sz="1800" dirty="0" err="1">
                <a:solidFill>
                  <a:schemeClr val="accent6">
                    <a:lumMod val="75000"/>
                  </a:schemeClr>
                </a:solidFill>
                <a:latin typeface="Times New Roman" pitchFamily="18" charset="0"/>
                <a:cs typeface="Times New Roman" pitchFamily="18" charset="0"/>
              </a:rPr>
              <a:t>Салгирское</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Старк</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ред</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голд</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Спартан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Скайспур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Старкримсон</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Салтанат</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Старкспур</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Тарли</a:t>
            </a:r>
            <a:r>
              <a:rPr lang="ru-RU" sz="1800" dirty="0">
                <a:solidFill>
                  <a:schemeClr val="accent6">
                    <a:lumMod val="75000"/>
                  </a:schemeClr>
                </a:solidFill>
                <a:latin typeface="Times New Roman" pitchFamily="18" charset="0"/>
                <a:cs typeface="Times New Roman" pitchFamily="18" charset="0"/>
              </a:rPr>
              <a:t>, Флорина, </a:t>
            </a:r>
            <a:r>
              <a:rPr lang="ru-RU" sz="1800" dirty="0" err="1">
                <a:solidFill>
                  <a:schemeClr val="accent6">
                    <a:lumMod val="75000"/>
                  </a:schemeClr>
                </a:solidFill>
                <a:latin typeface="Times New Roman" pitchFamily="18" charset="0"/>
                <a:cs typeface="Times New Roman" pitchFamily="18" charset="0"/>
              </a:rPr>
              <a:t>Фукутами</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Чолпонбай</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Бардыгы</a:t>
            </a:r>
            <a:r>
              <a:rPr lang="ru-RU" sz="1800" dirty="0">
                <a:solidFill>
                  <a:schemeClr val="accent6">
                    <a:lumMod val="75000"/>
                  </a:schemeClr>
                </a:solidFill>
                <a:latin typeface="Times New Roman" pitchFamily="18" charset="0"/>
                <a:cs typeface="Times New Roman" pitchFamily="18" charset="0"/>
              </a:rPr>
              <a:t> </a:t>
            </a:r>
            <a:r>
              <a:rPr lang="ru-RU" sz="1800" dirty="0" err="1">
                <a:solidFill>
                  <a:schemeClr val="accent6">
                    <a:lumMod val="75000"/>
                  </a:schemeClr>
                </a:solidFill>
                <a:latin typeface="Times New Roman" pitchFamily="18" charset="0"/>
                <a:cs typeface="Times New Roman" pitchFamily="18" charset="0"/>
              </a:rPr>
              <a:t>болуп</a:t>
            </a:r>
            <a:r>
              <a:rPr lang="ru-RU" sz="1800" dirty="0">
                <a:solidFill>
                  <a:schemeClr val="accent6">
                    <a:lumMod val="75000"/>
                  </a:schemeClr>
                </a:solidFill>
                <a:latin typeface="Times New Roman" pitchFamily="18" charset="0"/>
                <a:cs typeface="Times New Roman" pitchFamily="18" charset="0"/>
              </a:rPr>
              <a:t> 64 сорт.</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29" b="6950"/>
          <a:stretch/>
        </p:blipFill>
        <p:spPr bwMode="auto">
          <a:xfrm>
            <a:off x="6660229" y="1372050"/>
            <a:ext cx="2321806"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442" b="11871"/>
          <a:stretch/>
        </p:blipFill>
        <p:spPr bwMode="auto">
          <a:xfrm>
            <a:off x="6660229" y="3036188"/>
            <a:ext cx="2321807" cy="174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009" y="4797152"/>
            <a:ext cx="2232250"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875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0648"/>
            <a:ext cx="8686800" cy="1008112"/>
          </a:xfrm>
        </p:spPr>
        <p:txBody>
          <a:bodyPr>
            <a:normAutofit fontScale="90000"/>
          </a:bodyPr>
          <a:lstStyle/>
          <a:p>
            <a:pPr algn="ctr"/>
            <a:r>
              <a:rPr lang="ru-RU" sz="2200" dirty="0" smtClean="0">
                <a:solidFill>
                  <a:schemeClr val="accent6">
                    <a:lumMod val="75000"/>
                  </a:schemeClr>
                </a:solidFill>
                <a:latin typeface="Times New Roman" pitchFamily="18" charset="0"/>
                <a:cs typeface="Times New Roman" pitchFamily="18" charset="0"/>
              </a:rPr>
              <a:t>2баллга </a:t>
            </a:r>
            <a:r>
              <a:rPr lang="ru-RU" sz="2200" dirty="0" err="1">
                <a:solidFill>
                  <a:schemeClr val="accent6">
                    <a:lumMod val="75000"/>
                  </a:schemeClr>
                </a:solidFill>
                <a:latin typeface="Times New Roman" pitchFamily="18" charset="0"/>
                <a:cs typeface="Times New Roman" pitchFamily="18" charset="0"/>
              </a:rPr>
              <a:t>чейин</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оорууга</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чалдыкан</a:t>
            </a:r>
            <a:r>
              <a:rPr lang="ru-RU" sz="2200" dirty="0">
                <a:solidFill>
                  <a:schemeClr val="accent6">
                    <a:lumMod val="75000"/>
                  </a:schemeClr>
                </a:solidFill>
                <a:latin typeface="Times New Roman" pitchFamily="18" charset="0"/>
                <a:cs typeface="Times New Roman" pitchFamily="18" charset="0"/>
              </a:rPr>
              <a:t> алма </a:t>
            </a:r>
            <a:r>
              <a:rPr lang="ru-RU" sz="2200" dirty="0" err="1">
                <a:solidFill>
                  <a:schemeClr val="accent6">
                    <a:lumMod val="75000"/>
                  </a:schemeClr>
                </a:solidFill>
                <a:latin typeface="Times New Roman" pitchFamily="18" charset="0"/>
                <a:cs typeface="Times New Roman" pitchFamily="18" charset="0"/>
              </a:rPr>
              <a:t>сортторунун</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тизмеси</a:t>
            </a:r>
            <a:r>
              <a:rPr lang="ru-RU" sz="2200" dirty="0">
                <a:solidFill>
                  <a:schemeClr val="accent6">
                    <a:lumMod val="75000"/>
                  </a:schemeClr>
                </a:solidFill>
                <a:latin typeface="Times New Roman" pitchFamily="18" charset="0"/>
                <a:cs typeface="Times New Roman" pitchFamily="18" charset="0"/>
              </a:rPr>
              <a:t>: </a:t>
            </a:r>
            <a:r>
              <a:rPr lang="ru-RU" dirty="0">
                <a:solidFill>
                  <a:schemeClr val="accent6">
                    <a:lumMod val="50000"/>
                  </a:schemeClr>
                </a:solidFill>
                <a:latin typeface="Times New Roman" pitchFamily="18" charset="0"/>
                <a:cs typeface="Times New Roman" pitchFamily="18" charset="0"/>
              </a:rPr>
              <a:t/>
            </a:r>
            <a:br>
              <a:rPr lang="ru-RU" dirty="0">
                <a:solidFill>
                  <a:schemeClr val="accent6">
                    <a:lumMod val="50000"/>
                  </a:schemeClr>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3563888" y="1144216"/>
            <a:ext cx="5328592" cy="4935909"/>
          </a:xfrm>
        </p:spPr>
        <p:txBody>
          <a:bodyPr>
            <a:normAutofit fontScale="92500" lnSpcReduction="20000"/>
          </a:bodyPr>
          <a:lstStyle/>
          <a:p>
            <a:pPr>
              <a:lnSpc>
                <a:spcPct val="150000"/>
              </a:lnSpc>
            </a:pPr>
            <a:r>
              <a:rPr lang="ru-RU" sz="2400" dirty="0" smtClean="0">
                <a:solidFill>
                  <a:schemeClr val="accent6">
                    <a:lumMod val="75000"/>
                  </a:schemeClr>
                </a:solidFill>
                <a:latin typeface="Times New Roman" pitchFamily="18" charset="0"/>
                <a:cs typeface="Times New Roman" pitchFamily="18" charset="0"/>
              </a:rPr>
              <a:t>Боровинка</a:t>
            </a:r>
            <a:r>
              <a:rPr lang="ru-RU" sz="2400" dirty="0">
                <a:solidFill>
                  <a:schemeClr val="accent6">
                    <a:lumMod val="75000"/>
                  </a:schemeClr>
                </a:solidFill>
                <a:latin typeface="Times New Roman" pitchFamily="18" charset="0"/>
                <a:cs typeface="Times New Roman" pitchFamily="18" charset="0"/>
              </a:rPr>
              <a:t>, Вкусное, Голден </a:t>
            </a:r>
            <a:r>
              <a:rPr lang="ru-RU" sz="2400" dirty="0" err="1">
                <a:solidFill>
                  <a:schemeClr val="accent6">
                    <a:lumMod val="75000"/>
                  </a:schemeClr>
                </a:solidFill>
                <a:latin typeface="Times New Roman" pitchFamily="18" charset="0"/>
                <a:cs typeface="Times New Roman" pitchFamily="18" charset="0"/>
              </a:rPr>
              <a:t>ред</a:t>
            </a:r>
            <a:r>
              <a:rPr lang="ru-RU" sz="2400" dirty="0">
                <a:solidFill>
                  <a:schemeClr val="accent6">
                    <a:lumMod val="75000"/>
                  </a:schemeClr>
                </a:solidFill>
                <a:latin typeface="Times New Roman" pitchFamily="18" charset="0"/>
                <a:cs typeface="Times New Roman" pitchFamily="18" charset="0"/>
              </a:rPr>
              <a:t>, Заря Ала- </a:t>
            </a:r>
            <a:r>
              <a:rPr lang="ru-RU" sz="2400" dirty="0" err="1">
                <a:solidFill>
                  <a:schemeClr val="accent6">
                    <a:lumMod val="75000"/>
                  </a:schemeClr>
                </a:solidFill>
                <a:latin typeface="Times New Roman" pitchFamily="18" charset="0"/>
                <a:cs typeface="Times New Roman" pitchFamily="18" charset="0"/>
              </a:rPr>
              <a:t>Тоо</a:t>
            </a:r>
            <a:r>
              <a:rPr lang="ru-RU" sz="2400" dirty="0">
                <a:solidFill>
                  <a:schemeClr val="accent6">
                    <a:lumMod val="75000"/>
                  </a:schemeClr>
                </a:solidFill>
                <a:latin typeface="Times New Roman" pitchFamily="18" charset="0"/>
                <a:cs typeface="Times New Roman" pitchFamily="18" charset="0"/>
              </a:rPr>
              <a:t>, Зимнее полосатое, Кандиль синап, </a:t>
            </a:r>
            <a:r>
              <a:rPr lang="ru-RU" sz="2400" dirty="0" err="1">
                <a:solidFill>
                  <a:schemeClr val="accent6">
                    <a:lumMod val="75000"/>
                  </a:schemeClr>
                </a:solidFill>
                <a:latin typeface="Times New Roman" pitchFamily="18" charset="0"/>
                <a:cs typeface="Times New Roman" pitchFamily="18" charset="0"/>
              </a:rPr>
              <a:t>Кулундинское</a:t>
            </a:r>
            <a:r>
              <a:rPr lang="ru-RU" sz="2400" dirty="0">
                <a:solidFill>
                  <a:schemeClr val="accent6">
                    <a:lumMod val="75000"/>
                  </a:schemeClr>
                </a:solidFill>
                <a:latin typeface="Times New Roman" pitchFamily="18" charset="0"/>
                <a:cs typeface="Times New Roman" pitchFamily="18" charset="0"/>
              </a:rPr>
              <a:t>, Кинг </a:t>
            </a:r>
            <a:r>
              <a:rPr lang="ru-RU" sz="2400" dirty="0" err="1">
                <a:solidFill>
                  <a:schemeClr val="accent6">
                    <a:lumMod val="75000"/>
                  </a:schemeClr>
                </a:solidFill>
                <a:latin typeface="Times New Roman" pitchFamily="18" charset="0"/>
                <a:cs typeface="Times New Roman" pitchFamily="18" charset="0"/>
              </a:rPr>
              <a:t>Люцеус</a:t>
            </a:r>
            <a:r>
              <a:rPr lang="ru-RU" sz="2400" dirty="0">
                <a:solidFill>
                  <a:schemeClr val="accent6">
                    <a:lumMod val="75000"/>
                  </a:schemeClr>
                </a:solidFill>
                <a:latin typeface="Times New Roman" pitchFamily="18" charset="0"/>
                <a:cs typeface="Times New Roman" pitchFamily="18" charset="0"/>
              </a:rPr>
              <a:t>, Кардинал, Коллективное, </a:t>
            </a:r>
            <a:r>
              <a:rPr lang="ru-RU" sz="2400" dirty="0" err="1">
                <a:solidFill>
                  <a:schemeClr val="accent6">
                    <a:lumMod val="75000"/>
                  </a:schemeClr>
                </a:solidFill>
                <a:latin typeface="Times New Roman" pitchFamily="18" charset="0"/>
                <a:cs typeface="Times New Roman" pitchFamily="18" charset="0"/>
              </a:rPr>
              <a:t>Корей</a:t>
            </a:r>
            <a:r>
              <a:rPr lang="ru-RU" sz="2400" dirty="0">
                <a:solidFill>
                  <a:schemeClr val="accent6">
                    <a:lumMod val="75000"/>
                  </a:schemeClr>
                </a:solidFill>
                <a:latin typeface="Times New Roman" pitchFamily="18" charset="0"/>
                <a:cs typeface="Times New Roman" pitchFamily="18" charset="0"/>
              </a:rPr>
              <a:t>, Киргизское зимнее, </a:t>
            </a:r>
            <a:r>
              <a:rPr lang="ru-RU" sz="2400" dirty="0" err="1">
                <a:solidFill>
                  <a:schemeClr val="accent6">
                    <a:lumMod val="75000"/>
                  </a:schemeClr>
                </a:solidFill>
                <a:latin typeface="Times New Roman" pitchFamily="18" charset="0"/>
                <a:cs typeface="Times New Roman" pitchFamily="18" charset="0"/>
              </a:rPr>
              <a:t>Мутсу</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Наггит</a:t>
            </a:r>
            <a:r>
              <a:rPr lang="ru-RU" sz="2400" dirty="0">
                <a:solidFill>
                  <a:schemeClr val="accent6">
                    <a:lumMod val="75000"/>
                  </a:schemeClr>
                </a:solidFill>
                <a:latin typeface="Times New Roman" pitchFamily="18" charset="0"/>
                <a:cs typeface="Times New Roman" pitchFamily="18" charset="0"/>
              </a:rPr>
              <a:t>, Панфиловец, Пепин Шафранный, </a:t>
            </a:r>
            <a:r>
              <a:rPr lang="ru-RU" sz="2400" dirty="0" err="1">
                <a:solidFill>
                  <a:schemeClr val="accent6">
                    <a:lumMod val="75000"/>
                  </a:schemeClr>
                </a:solidFill>
                <a:latin typeface="Times New Roman" pitchFamily="18" charset="0"/>
                <a:cs typeface="Times New Roman" pitchFamily="18" charset="0"/>
              </a:rPr>
              <a:t>Персианка</a:t>
            </a:r>
            <a:r>
              <a:rPr lang="ru-RU" sz="2400" dirty="0">
                <a:solidFill>
                  <a:schemeClr val="accent6">
                    <a:lumMod val="75000"/>
                  </a:schemeClr>
                </a:solidFill>
                <a:latin typeface="Times New Roman" pitchFamily="18" charset="0"/>
                <a:cs typeface="Times New Roman" pitchFamily="18" charset="0"/>
              </a:rPr>
              <a:t>, Ренет </a:t>
            </a:r>
            <a:r>
              <a:rPr lang="ru-RU" sz="2400" dirty="0" err="1">
                <a:solidFill>
                  <a:schemeClr val="accent6">
                    <a:lumMod val="75000"/>
                  </a:schemeClr>
                </a:solidFill>
                <a:latin typeface="Times New Roman" pitchFamily="18" charset="0"/>
                <a:cs typeface="Times New Roman" pitchFamily="18" charset="0"/>
              </a:rPr>
              <a:t>Обердика</a:t>
            </a:r>
            <a:r>
              <a:rPr lang="ru-RU" sz="2400" dirty="0">
                <a:solidFill>
                  <a:schemeClr val="accent6">
                    <a:lumMod val="75000"/>
                  </a:schemeClr>
                </a:solidFill>
                <a:latin typeface="Times New Roman" pitchFamily="18" charset="0"/>
                <a:cs typeface="Times New Roman" pitchFamily="18" charset="0"/>
              </a:rPr>
              <a:t>, Рашида, Рубиновое Дуки, Синап </a:t>
            </a:r>
            <a:r>
              <a:rPr lang="ru-RU" sz="2400" dirty="0" err="1">
                <a:solidFill>
                  <a:schemeClr val="accent6">
                    <a:lumMod val="75000"/>
                  </a:schemeClr>
                </a:solidFill>
                <a:latin typeface="Times New Roman" pitchFamily="18" charset="0"/>
                <a:cs typeface="Times New Roman" pitchFamily="18" charset="0"/>
              </a:rPr>
              <a:t>Алматинский</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Старк</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спур</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ред</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Старк</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спур</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эрлиблейз</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Старк</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Уэлси</a:t>
            </a:r>
            <a:r>
              <a:rPr lang="ru-RU" sz="2400" dirty="0">
                <a:solidFill>
                  <a:schemeClr val="accent6">
                    <a:lumMod val="75000"/>
                  </a:schemeClr>
                </a:solidFill>
                <a:latin typeface="Times New Roman" pitchFamily="18" charset="0"/>
                <a:cs typeface="Times New Roman" pitchFamily="18" charset="0"/>
              </a:rPr>
              <a:t>, </a:t>
            </a:r>
            <a:r>
              <a:rPr lang="en-US" sz="2400" dirty="0">
                <a:solidFill>
                  <a:schemeClr val="accent6">
                    <a:lumMod val="75000"/>
                  </a:schemeClr>
                </a:solidFill>
                <a:latin typeface="Times New Roman" pitchFamily="18" charset="0"/>
                <a:cs typeface="Times New Roman" pitchFamily="18" charset="0"/>
              </a:rPr>
              <a:t>Crimson </a:t>
            </a:r>
            <a:r>
              <a:rPr lang="ru-RU" sz="2400" dirty="0">
                <a:solidFill>
                  <a:schemeClr val="accent6">
                    <a:lumMod val="75000"/>
                  </a:schemeClr>
                </a:solidFill>
                <a:latin typeface="Times New Roman" pitchFamily="18" charset="0"/>
                <a:cs typeface="Times New Roman" pitchFamily="18" charset="0"/>
              </a:rPr>
              <a:t>с</a:t>
            </a:r>
            <a:r>
              <a:rPr lang="en-US" sz="2400" dirty="0">
                <a:solidFill>
                  <a:schemeClr val="accent6">
                    <a:lumMod val="75000"/>
                  </a:schemeClr>
                </a:solidFill>
                <a:latin typeface="Times New Roman" pitchFamily="18" charset="0"/>
                <a:cs typeface="Times New Roman" pitchFamily="18" charset="0"/>
              </a:rPr>
              <a:t>ox,  </a:t>
            </a:r>
            <a:r>
              <a:rPr lang="ru-RU" sz="2400" dirty="0" err="1">
                <a:solidFill>
                  <a:schemeClr val="accent6">
                    <a:lumMod val="75000"/>
                  </a:schemeClr>
                </a:solidFill>
                <a:latin typeface="Times New Roman" pitchFamily="18" charset="0"/>
                <a:cs typeface="Times New Roman" pitchFamily="18" charset="0"/>
              </a:rPr>
              <a:t>бардыгы</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болуп</a:t>
            </a:r>
            <a:r>
              <a:rPr lang="ru-RU" sz="2400" dirty="0">
                <a:solidFill>
                  <a:schemeClr val="accent6">
                    <a:lumMod val="75000"/>
                  </a:schemeClr>
                </a:solidFill>
                <a:latin typeface="Times New Roman" pitchFamily="18" charset="0"/>
                <a:cs typeface="Times New Roman" pitchFamily="18" charset="0"/>
              </a:rPr>
              <a:t> 22 сорт</a:t>
            </a:r>
            <a:endParaRPr lang="ru-RU" sz="24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4134"/>
          <a:stretch/>
        </p:blipFill>
        <p:spPr bwMode="auto">
          <a:xfrm>
            <a:off x="755576" y="1196752"/>
            <a:ext cx="2520280" cy="289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985"/>
          <a:stretch/>
        </p:blipFill>
        <p:spPr bwMode="auto">
          <a:xfrm>
            <a:off x="786599" y="4365104"/>
            <a:ext cx="2591935" cy="179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48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0648"/>
            <a:ext cx="8686800" cy="1080120"/>
          </a:xfrm>
        </p:spPr>
        <p:txBody>
          <a:bodyPr>
            <a:normAutofit fontScale="90000"/>
          </a:bodyPr>
          <a:lstStyle/>
          <a:p>
            <a:pPr algn="ctr"/>
            <a:r>
              <a:rPr lang="ru-RU" sz="2000" dirty="0" smtClean="0">
                <a:solidFill>
                  <a:schemeClr val="accent6">
                    <a:lumMod val="75000"/>
                  </a:schemeClr>
                </a:solidFill>
                <a:latin typeface="Times New Roman" pitchFamily="18" charset="0"/>
                <a:cs typeface="Times New Roman" pitchFamily="18" charset="0"/>
              </a:rPr>
              <a:t>3төн </a:t>
            </a:r>
            <a:r>
              <a:rPr lang="ru-RU" sz="2000" dirty="0">
                <a:solidFill>
                  <a:schemeClr val="accent6">
                    <a:lumMod val="75000"/>
                  </a:schemeClr>
                </a:solidFill>
                <a:latin typeface="Times New Roman" pitchFamily="18" charset="0"/>
                <a:cs typeface="Times New Roman" pitchFamily="18" charset="0"/>
              </a:rPr>
              <a:t>4 </a:t>
            </a:r>
            <a:r>
              <a:rPr lang="ru-RU" sz="2000" dirty="0" err="1">
                <a:solidFill>
                  <a:schemeClr val="accent6">
                    <a:lumMod val="75000"/>
                  </a:schemeClr>
                </a:solidFill>
                <a:latin typeface="Times New Roman" pitchFamily="18" charset="0"/>
                <a:cs typeface="Times New Roman" pitchFamily="18" charset="0"/>
              </a:rPr>
              <a:t>баллга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чейин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оорууга</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чалдыкан</a:t>
            </a:r>
            <a:r>
              <a:rPr lang="ru-RU" sz="2000" dirty="0">
                <a:solidFill>
                  <a:schemeClr val="accent6">
                    <a:lumMod val="75000"/>
                  </a:schemeClr>
                </a:solidFill>
                <a:latin typeface="Times New Roman" pitchFamily="18" charset="0"/>
                <a:cs typeface="Times New Roman" pitchFamily="18" charset="0"/>
              </a:rPr>
              <a:t> алма </a:t>
            </a:r>
            <a:r>
              <a:rPr lang="ru-RU" sz="2000" dirty="0" err="1">
                <a:solidFill>
                  <a:schemeClr val="accent6">
                    <a:lumMod val="75000"/>
                  </a:schemeClr>
                </a:solidFill>
                <a:latin typeface="Times New Roman" pitchFamily="18" charset="0"/>
                <a:cs typeface="Times New Roman" pitchFamily="18" charset="0"/>
              </a:rPr>
              <a:t>сортторунун</a:t>
            </a:r>
            <a:r>
              <a:rPr lang="ru-RU" sz="2000" dirty="0">
                <a:solidFill>
                  <a:schemeClr val="accent6">
                    <a:lumMod val="75000"/>
                  </a:schemeClr>
                </a:solidFill>
                <a:latin typeface="Times New Roman" pitchFamily="18" charset="0"/>
                <a:cs typeface="Times New Roman" pitchFamily="18" charset="0"/>
              </a:rPr>
              <a:t> </a:t>
            </a:r>
            <a:r>
              <a:rPr lang="ru-RU" sz="2000" dirty="0" err="1">
                <a:solidFill>
                  <a:schemeClr val="accent6">
                    <a:lumMod val="75000"/>
                  </a:schemeClr>
                </a:solidFill>
                <a:latin typeface="Times New Roman" pitchFamily="18" charset="0"/>
                <a:cs typeface="Times New Roman" pitchFamily="18" charset="0"/>
              </a:rPr>
              <a:t>тизмеси</a:t>
            </a:r>
            <a:r>
              <a:rPr lang="ru-RU" sz="2000" dirty="0">
                <a:solidFill>
                  <a:schemeClr val="accent6">
                    <a:lumMod val="75000"/>
                  </a:schemeClr>
                </a:solidFill>
                <a:latin typeface="Times New Roman" pitchFamily="18" charset="0"/>
                <a:cs typeface="Times New Roman" pitchFamily="18" charset="0"/>
              </a:rPr>
              <a:t>: </a:t>
            </a:r>
            <a:r>
              <a:rPr lang="ru-RU" sz="2200" dirty="0" smtClean="0">
                <a:solidFill>
                  <a:schemeClr val="accent6">
                    <a:lumMod val="50000"/>
                  </a:schemeClr>
                </a:solidFill>
                <a:latin typeface="Times New Roman" pitchFamily="18" charset="0"/>
                <a:cs typeface="Times New Roman" pitchFamily="18" charset="0"/>
              </a:rPr>
              <a:t> </a:t>
            </a:r>
            <a:r>
              <a:rPr lang="ru-RU" dirty="0">
                <a:solidFill>
                  <a:schemeClr val="accent6">
                    <a:lumMod val="50000"/>
                  </a:schemeClr>
                </a:solidFill>
                <a:latin typeface="Times New Roman" pitchFamily="18" charset="0"/>
                <a:cs typeface="Times New Roman" pitchFamily="18" charset="0"/>
              </a:rPr>
              <a:t/>
            </a:r>
            <a:br>
              <a:rPr lang="ru-RU" dirty="0">
                <a:solidFill>
                  <a:schemeClr val="accent6">
                    <a:lumMod val="50000"/>
                  </a:schemeClr>
                </a:solidFill>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304800" y="908721"/>
            <a:ext cx="8686800" cy="5289698"/>
          </a:xfrm>
        </p:spPr>
        <p:txBody>
          <a:bodyPr>
            <a:normAutofit/>
          </a:bodyPr>
          <a:lstStyle/>
          <a:p>
            <a:pPr>
              <a:lnSpc>
                <a:spcPct val="150000"/>
              </a:lnSpc>
            </a:pPr>
            <a:r>
              <a:rPr lang="ru-RU" sz="2400" dirty="0" smtClean="0">
                <a:solidFill>
                  <a:schemeClr val="accent6">
                    <a:lumMod val="75000"/>
                  </a:schemeClr>
                </a:solidFill>
                <a:latin typeface="Times New Roman" pitchFamily="18" charset="0"/>
                <a:cs typeface="Times New Roman" pitchFamily="18" charset="0"/>
              </a:rPr>
              <a:t>Айнур</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Ажурское</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Алкмане</a:t>
            </a:r>
            <a:r>
              <a:rPr lang="ru-RU" sz="2400" dirty="0">
                <a:solidFill>
                  <a:schemeClr val="accent6">
                    <a:lumMod val="75000"/>
                  </a:schemeClr>
                </a:solidFill>
                <a:latin typeface="Times New Roman" pitchFamily="18" charset="0"/>
                <a:cs typeface="Times New Roman" pitchFamily="18" charset="0"/>
              </a:rPr>
              <a:t>, Апорт, Выставочное, Джонатан, Джон </a:t>
            </a:r>
            <a:r>
              <a:rPr lang="ru-RU" sz="2400" dirty="0" err="1">
                <a:solidFill>
                  <a:schemeClr val="accent6">
                    <a:lumMod val="75000"/>
                  </a:schemeClr>
                </a:solidFill>
                <a:latin typeface="Times New Roman" pitchFamily="18" charset="0"/>
                <a:cs typeface="Times New Roman" pitchFamily="18" charset="0"/>
              </a:rPr>
              <a:t>ред</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Заилийское</a:t>
            </a:r>
            <a:r>
              <a:rPr lang="ru-RU" sz="2400" dirty="0">
                <a:solidFill>
                  <a:schemeClr val="accent6">
                    <a:lumMod val="75000"/>
                  </a:schemeClr>
                </a:solidFill>
                <a:latin typeface="Times New Roman" pitchFamily="18" charset="0"/>
                <a:cs typeface="Times New Roman" pitchFamily="18" charset="0"/>
              </a:rPr>
              <a:t>, Зимнее </a:t>
            </a:r>
            <a:r>
              <a:rPr lang="ru-RU" sz="2400" dirty="0" err="1">
                <a:solidFill>
                  <a:schemeClr val="accent6">
                    <a:lumMod val="75000"/>
                  </a:schemeClr>
                </a:solidFill>
                <a:latin typeface="Times New Roman" pitchFamily="18" charset="0"/>
                <a:cs typeface="Times New Roman" pitchFamily="18" charset="0"/>
              </a:rPr>
              <a:t>Плесецкого</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Веллспур</a:t>
            </a:r>
            <a:r>
              <a:rPr lang="ru-RU" sz="2400" dirty="0">
                <a:solidFill>
                  <a:schemeClr val="accent6">
                    <a:lumMod val="75000"/>
                  </a:schemeClr>
                </a:solidFill>
                <a:latin typeface="Times New Roman" pitchFamily="18" charset="0"/>
                <a:cs typeface="Times New Roman" pitchFamily="18" charset="0"/>
              </a:rPr>
              <a:t>, Кальвиль королевский, </a:t>
            </a:r>
            <a:r>
              <a:rPr lang="ru-RU" sz="2400" dirty="0" err="1">
                <a:solidFill>
                  <a:schemeClr val="accent6">
                    <a:lumMod val="75000"/>
                  </a:schemeClr>
                </a:solidFill>
                <a:latin typeface="Times New Roman" pitchFamily="18" charset="0"/>
                <a:cs typeface="Times New Roman" pitchFamily="18" charset="0"/>
              </a:rPr>
              <a:t>Квинти</a:t>
            </a:r>
            <a:r>
              <a:rPr lang="ru-RU" sz="2400" dirty="0">
                <a:solidFill>
                  <a:schemeClr val="accent6">
                    <a:lumMod val="75000"/>
                  </a:schemeClr>
                </a:solidFill>
                <a:latin typeface="Times New Roman" pitchFamily="18" charset="0"/>
                <a:cs typeface="Times New Roman" pitchFamily="18" charset="0"/>
              </a:rPr>
              <a:t>, Крымское зимнее, </a:t>
            </a:r>
            <a:r>
              <a:rPr lang="ru-RU" sz="2400" dirty="0" err="1">
                <a:solidFill>
                  <a:schemeClr val="accent6">
                    <a:lumMod val="75000"/>
                  </a:schemeClr>
                </a:solidFill>
                <a:latin typeface="Times New Roman" pitchFamily="18" charset="0"/>
                <a:cs typeface="Times New Roman" pitchFamily="18" charset="0"/>
              </a:rPr>
              <a:t>Корнел</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ред</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Мантет</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Млеевская</a:t>
            </a:r>
            <a:r>
              <a:rPr lang="ru-RU" sz="2400" dirty="0">
                <a:solidFill>
                  <a:schemeClr val="accent6">
                    <a:lumMod val="75000"/>
                  </a:schemeClr>
                </a:solidFill>
                <a:latin typeface="Times New Roman" pitchFamily="18" charset="0"/>
                <a:cs typeface="Times New Roman" pitchFamily="18" charset="0"/>
              </a:rPr>
              <a:t> красавица, Нежное, Низкорослое. Оттава, Память воину, </a:t>
            </a:r>
            <a:r>
              <a:rPr lang="ru-RU" sz="2400" dirty="0" err="1">
                <a:solidFill>
                  <a:schemeClr val="accent6">
                    <a:lumMod val="75000"/>
                  </a:schemeClr>
                </a:solidFill>
                <a:latin typeface="Times New Roman" pitchFamily="18" charset="0"/>
                <a:cs typeface="Times New Roman" pitchFamily="18" charset="0"/>
              </a:rPr>
              <a:t>Папировка</a:t>
            </a:r>
            <a:r>
              <a:rPr lang="ru-RU" sz="2400" dirty="0">
                <a:solidFill>
                  <a:schemeClr val="accent6">
                    <a:lumMod val="75000"/>
                  </a:schemeClr>
                </a:solidFill>
                <a:latin typeface="Times New Roman" pitchFamily="18" charset="0"/>
                <a:cs typeface="Times New Roman" pitchFamily="18" charset="0"/>
              </a:rPr>
              <a:t>, Пеструшка, </a:t>
            </a:r>
            <a:r>
              <a:rPr lang="ru-RU" sz="2400" dirty="0" err="1">
                <a:solidFill>
                  <a:schemeClr val="accent6">
                    <a:lumMod val="75000"/>
                  </a:schemeClr>
                </a:solidFill>
                <a:latin typeface="Times New Roman" pitchFamily="18" charset="0"/>
                <a:cs typeface="Times New Roman" pitchFamily="18" charset="0"/>
              </a:rPr>
              <a:t>Персианка</a:t>
            </a:r>
            <a:r>
              <a:rPr lang="ru-RU" sz="2400" dirty="0">
                <a:solidFill>
                  <a:schemeClr val="accent6">
                    <a:lumMod val="75000"/>
                  </a:schemeClr>
                </a:solidFill>
                <a:latin typeface="Times New Roman" pitchFamily="18" charset="0"/>
                <a:cs typeface="Times New Roman" pitchFamily="18" charset="0"/>
              </a:rPr>
              <a:t>, Рейнджер, </a:t>
            </a:r>
            <a:r>
              <a:rPr lang="ru-RU" sz="2400" dirty="0" err="1">
                <a:solidFill>
                  <a:schemeClr val="accent6">
                    <a:lumMod val="75000"/>
                  </a:schemeClr>
                </a:solidFill>
                <a:latin typeface="Times New Roman" pitchFamily="18" charset="0"/>
                <a:cs typeface="Times New Roman" pitchFamily="18" charset="0"/>
              </a:rPr>
              <a:t>Самед</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Вергун</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Шедрая</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бардыгы</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болуп</a:t>
            </a:r>
            <a:r>
              <a:rPr lang="ru-RU" sz="2400" dirty="0">
                <a:solidFill>
                  <a:schemeClr val="accent6">
                    <a:lumMod val="75000"/>
                  </a:schemeClr>
                </a:solidFill>
                <a:latin typeface="Times New Roman" pitchFamily="18" charset="0"/>
                <a:cs typeface="Times New Roman" pitchFamily="18" charset="0"/>
              </a:rPr>
              <a:t> 26 сорт. </a:t>
            </a:r>
          </a:p>
          <a:p>
            <a:pPr>
              <a:lnSpc>
                <a:spcPct val="150000"/>
              </a:lnSpc>
            </a:pPr>
            <a:r>
              <a:rPr lang="ru-RU" sz="2400" dirty="0" err="1">
                <a:solidFill>
                  <a:schemeClr val="accent6">
                    <a:lumMod val="75000"/>
                  </a:schemeClr>
                </a:solidFill>
                <a:latin typeface="Times New Roman" pitchFamily="18" charset="0"/>
                <a:cs typeface="Times New Roman" pitchFamily="18" charset="0"/>
              </a:rPr>
              <a:t>Бардыгы</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болуп</a:t>
            </a:r>
            <a:r>
              <a:rPr lang="ru-RU" sz="2400" dirty="0">
                <a:solidFill>
                  <a:schemeClr val="accent6">
                    <a:lumMod val="75000"/>
                  </a:schemeClr>
                </a:solidFill>
                <a:latin typeface="Times New Roman" pitchFamily="18" charset="0"/>
                <a:cs typeface="Times New Roman" pitchFamily="18" charset="0"/>
              </a:rPr>
              <a:t> 111 сорт.</a:t>
            </a:r>
          </a:p>
          <a:p>
            <a:endParaRPr lang="ru-RU"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869160"/>
            <a:ext cx="2520280" cy="18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8" y="4869160"/>
            <a:ext cx="2808313" cy="187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4876157"/>
            <a:ext cx="2926197" cy="1890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23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332656"/>
            <a:ext cx="8686800" cy="962744"/>
          </a:xfrm>
        </p:spPr>
        <p:txBody>
          <a:bodyPr>
            <a:normAutofit fontScale="90000"/>
          </a:bodyPr>
          <a:lstStyle/>
          <a:p>
            <a:pPr algn="ctr"/>
            <a:r>
              <a:rPr lang="ru-RU" sz="2400" dirty="0">
                <a:solidFill>
                  <a:schemeClr val="accent6">
                    <a:lumMod val="75000"/>
                  </a:schemeClr>
                </a:solidFill>
                <a:latin typeface="Times New Roman" pitchFamily="18" charset="0"/>
                <a:cs typeface="Times New Roman" pitchFamily="18" charset="0"/>
              </a:rPr>
              <a:t>Жергиликтүү </a:t>
            </a:r>
            <a:r>
              <a:rPr lang="ru-RU" sz="2400" dirty="0" err="1">
                <a:solidFill>
                  <a:schemeClr val="accent6">
                    <a:lumMod val="75000"/>
                  </a:schemeClr>
                </a:solidFill>
                <a:latin typeface="Times New Roman" pitchFamily="18" charset="0"/>
                <a:cs typeface="Times New Roman" pitchFamily="18" charset="0"/>
              </a:rPr>
              <a:t>таралган</a:t>
            </a:r>
            <a:r>
              <a:rPr lang="ru-RU" sz="2400" dirty="0">
                <a:solidFill>
                  <a:schemeClr val="accent6">
                    <a:lumMod val="75000"/>
                  </a:schemeClr>
                </a:solidFill>
                <a:latin typeface="Times New Roman" pitchFamily="18" charset="0"/>
                <a:cs typeface="Times New Roman" pitchFamily="18" charset="0"/>
              </a:rPr>
              <a:t> , </a:t>
            </a:r>
            <a:r>
              <a:rPr lang="ru-RU" sz="2400" dirty="0" err="1" smtClean="0">
                <a:solidFill>
                  <a:schemeClr val="accent6">
                    <a:lumMod val="75000"/>
                  </a:schemeClr>
                </a:solidFill>
                <a:latin typeface="Times New Roman" pitchFamily="18" charset="0"/>
                <a:cs typeface="Times New Roman" pitchFamily="18" charset="0"/>
              </a:rPr>
              <a:t>мурунку</a:t>
            </a:r>
            <a:r>
              <a:rPr lang="ru-RU" sz="2400" dirty="0" smtClean="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сорттордун</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арасында</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бактериальдык</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күйүккө</a:t>
            </a:r>
            <a:r>
              <a:rPr lang="ru-RU" sz="2400" dirty="0">
                <a:solidFill>
                  <a:schemeClr val="accent6">
                    <a:lumMod val="75000"/>
                  </a:schemeClr>
                </a:solidFill>
                <a:latin typeface="Times New Roman" pitchFamily="18" charset="0"/>
                <a:cs typeface="Times New Roman" pitchFamily="18" charset="0"/>
              </a:rPr>
              <a:t> </a:t>
            </a:r>
            <a:r>
              <a:rPr lang="ru-RU" sz="2400" dirty="0" err="1">
                <a:solidFill>
                  <a:schemeClr val="accent6">
                    <a:lumMod val="75000"/>
                  </a:schemeClr>
                </a:solidFill>
                <a:latin typeface="Times New Roman" pitchFamily="18" charset="0"/>
                <a:cs typeface="Times New Roman" pitchFamily="18" charset="0"/>
              </a:rPr>
              <a:t>туруктуурактары</a:t>
            </a:r>
            <a:r>
              <a:rPr lang="ru-RU" sz="2400" dirty="0">
                <a:solidFill>
                  <a:schemeClr val="accent6">
                    <a:lumMod val="75000"/>
                  </a:schemeClr>
                </a:solidFill>
                <a:latin typeface="Times New Roman" pitchFamily="18" charset="0"/>
                <a:cs typeface="Times New Roman" pitchFamily="18" charset="0"/>
              </a:rPr>
              <a:t>: </a:t>
            </a:r>
            <a:br>
              <a:rPr lang="ru-RU" sz="2400" dirty="0">
                <a:solidFill>
                  <a:schemeClr val="accent6">
                    <a:lumMod val="75000"/>
                  </a:schemeClr>
                </a:solidFill>
                <a:latin typeface="Times New Roman" pitchFamily="18" charset="0"/>
                <a:cs typeface="Times New Roman" pitchFamily="18" charset="0"/>
              </a:rPr>
            </a:br>
            <a:endParaRPr lang="ru-RU" sz="2400" dirty="0">
              <a:solidFill>
                <a:schemeClr val="accent6">
                  <a:lumMod val="50000"/>
                </a:schemeClr>
              </a:solidFill>
              <a:latin typeface="Times New Roman" pitchFamily="18" charset="0"/>
              <a:cs typeface="Times New Roman" pitchFamily="18" charset="0"/>
            </a:endParaRPr>
          </a:p>
        </p:txBody>
      </p:sp>
      <p:sp>
        <p:nvSpPr>
          <p:cNvPr id="3" name="Объект 2"/>
          <p:cNvSpPr>
            <a:spLocks noGrp="1"/>
          </p:cNvSpPr>
          <p:nvPr>
            <p:ph idx="1"/>
          </p:nvPr>
        </p:nvSpPr>
        <p:spPr>
          <a:xfrm>
            <a:off x="304800" y="1412776"/>
            <a:ext cx="8686800" cy="2737489"/>
          </a:xfrm>
        </p:spPr>
        <p:txBody>
          <a:bodyPr>
            <a:normAutofit fontScale="85000" lnSpcReduction="20000"/>
          </a:bodyPr>
          <a:lstStyle/>
          <a:p>
            <a:r>
              <a:rPr lang="ru-RU" sz="2200" dirty="0">
                <a:solidFill>
                  <a:schemeClr val="accent6">
                    <a:lumMod val="75000"/>
                  </a:schemeClr>
                </a:solidFill>
                <a:latin typeface="Times New Roman" pitchFamily="18" charset="0"/>
                <a:cs typeface="Times New Roman" pitchFamily="18" charset="0"/>
              </a:rPr>
              <a:t>Жергиликтүү </a:t>
            </a:r>
            <a:r>
              <a:rPr lang="ru-RU" sz="2200" dirty="0" err="1">
                <a:solidFill>
                  <a:schemeClr val="accent6">
                    <a:lumMod val="75000"/>
                  </a:schemeClr>
                </a:solidFill>
                <a:latin typeface="Times New Roman" pitchFamily="18" charset="0"/>
                <a:cs typeface="Times New Roman" pitchFamily="18" charset="0"/>
              </a:rPr>
              <a:t>таралган</a:t>
            </a:r>
            <a:r>
              <a:rPr lang="ru-RU" sz="2200" dirty="0">
                <a:solidFill>
                  <a:schemeClr val="accent6">
                    <a:lumMod val="75000"/>
                  </a:schemeClr>
                </a:solidFill>
                <a:latin typeface="Times New Roman" pitchFamily="18" charset="0"/>
                <a:cs typeface="Times New Roman" pitchFamily="18" charset="0"/>
              </a:rPr>
              <a:t> , </a:t>
            </a:r>
            <a:r>
              <a:rPr lang="ru-RU" sz="2200" dirty="0" err="1">
                <a:solidFill>
                  <a:schemeClr val="accent6">
                    <a:lumMod val="75000"/>
                  </a:schemeClr>
                </a:solidFill>
                <a:latin typeface="Times New Roman" pitchFamily="18" charset="0"/>
                <a:cs typeface="Times New Roman" pitchFamily="18" charset="0"/>
              </a:rPr>
              <a:t>мурунку</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сорттордун</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арасында</a:t>
            </a:r>
            <a:r>
              <a:rPr lang="ru-RU" sz="2200" dirty="0">
                <a:solidFill>
                  <a:schemeClr val="accent6">
                    <a:lumMod val="75000"/>
                  </a:schemeClr>
                </a:solidFill>
                <a:latin typeface="Times New Roman" pitchFamily="18" charset="0"/>
                <a:cs typeface="Times New Roman" pitchFamily="18" charset="0"/>
              </a:rPr>
              <a:t> </a:t>
            </a:r>
            <a:r>
              <a:rPr lang="ru-RU" sz="2200" dirty="0" err="1" smtClean="0">
                <a:solidFill>
                  <a:schemeClr val="accent6">
                    <a:lumMod val="75000"/>
                  </a:schemeClr>
                </a:solidFill>
                <a:latin typeface="Times New Roman" pitchFamily="18" charset="0"/>
                <a:cs typeface="Times New Roman" pitchFamily="18" charset="0"/>
              </a:rPr>
              <a:t>бактериалдык</a:t>
            </a:r>
            <a:r>
              <a:rPr lang="ru-RU" sz="2200" dirty="0" smtClean="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күйүккө</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туруктуурактары</a:t>
            </a:r>
            <a:r>
              <a:rPr lang="ru-RU" sz="2200" dirty="0">
                <a:solidFill>
                  <a:schemeClr val="accent6">
                    <a:lumMod val="75000"/>
                  </a:schemeClr>
                </a:solidFill>
                <a:latin typeface="Times New Roman" pitchFamily="18" charset="0"/>
                <a:cs typeface="Times New Roman" pitchFamily="18" charset="0"/>
              </a:rPr>
              <a:t>: Ренет Симиренко, Ренет Курский Золотой, Томпкинс Кинг, </a:t>
            </a:r>
            <a:r>
              <a:rPr lang="ru-RU" sz="2200" dirty="0" err="1">
                <a:solidFill>
                  <a:schemeClr val="accent6">
                    <a:lumMod val="75000"/>
                  </a:schemeClr>
                </a:solidFill>
                <a:latin typeface="Times New Roman" pitchFamily="18" charset="0"/>
                <a:cs typeface="Times New Roman" pitchFamily="18" charset="0"/>
              </a:rPr>
              <a:t>Беллефлер</a:t>
            </a:r>
            <a:r>
              <a:rPr lang="ru-RU" sz="2200" dirty="0">
                <a:solidFill>
                  <a:schemeClr val="accent6">
                    <a:lumMod val="75000"/>
                  </a:schemeClr>
                </a:solidFill>
                <a:latin typeface="Times New Roman" pitchFamily="18" charset="0"/>
                <a:cs typeface="Times New Roman" pitchFamily="18" charset="0"/>
              </a:rPr>
              <a:t>, Бишкек, </a:t>
            </a:r>
            <a:r>
              <a:rPr lang="ru-RU" sz="2200" dirty="0" err="1">
                <a:solidFill>
                  <a:schemeClr val="accent6">
                    <a:lumMod val="75000"/>
                  </a:schemeClr>
                </a:solidFill>
                <a:latin typeface="Times New Roman" pitchFamily="18" charset="0"/>
                <a:cs typeface="Times New Roman" pitchFamily="18" charset="0"/>
              </a:rPr>
              <a:t>Кандил</a:t>
            </a:r>
            <a:r>
              <a:rPr lang="ru-RU" sz="2200" dirty="0">
                <a:solidFill>
                  <a:schemeClr val="accent6">
                    <a:lumMod val="75000"/>
                  </a:schemeClr>
                </a:solidFill>
                <a:latin typeface="Times New Roman" pitchFamily="18" charset="0"/>
                <a:cs typeface="Times New Roman" pitchFamily="18" charset="0"/>
              </a:rPr>
              <a:t> Синап, </a:t>
            </a:r>
            <a:r>
              <a:rPr lang="ru-RU" sz="2200" dirty="0" err="1">
                <a:solidFill>
                  <a:schemeClr val="accent6">
                    <a:lumMod val="75000"/>
                  </a:schemeClr>
                </a:solidFill>
                <a:latin typeface="Times New Roman" pitchFamily="18" charset="0"/>
                <a:cs typeface="Times New Roman" pitchFamily="18" charset="0"/>
              </a:rPr>
              <a:t>Элстар</a:t>
            </a:r>
            <a:r>
              <a:rPr lang="ru-RU" sz="2200" dirty="0">
                <a:solidFill>
                  <a:schemeClr val="accent6">
                    <a:lumMod val="75000"/>
                  </a:schemeClr>
                </a:solidFill>
                <a:latin typeface="Times New Roman" pitchFamily="18" charset="0"/>
                <a:cs typeface="Times New Roman" pitchFamily="18" charset="0"/>
              </a:rPr>
              <a:t>, Ренет Курский Золотой, Делишес, </a:t>
            </a:r>
            <a:r>
              <a:rPr lang="en-US" sz="2200" dirty="0">
                <a:solidFill>
                  <a:schemeClr val="accent6">
                    <a:lumMod val="75000"/>
                  </a:schemeClr>
                </a:solidFill>
                <a:latin typeface="Times New Roman" pitchFamily="18" charset="0"/>
                <a:cs typeface="Times New Roman" pitchFamily="18" charset="0"/>
              </a:rPr>
              <a:t>Golden Delicious, Red Delicious </a:t>
            </a:r>
          </a:p>
          <a:p>
            <a:r>
              <a:rPr lang="ru-RU" sz="2200" dirty="0" err="1">
                <a:solidFill>
                  <a:schemeClr val="accent6">
                    <a:lumMod val="75000"/>
                  </a:schemeClr>
                </a:solidFill>
                <a:latin typeface="Times New Roman" pitchFamily="18" charset="0"/>
                <a:cs typeface="Times New Roman" pitchFamily="18" charset="0"/>
              </a:rPr>
              <a:t>Туруктуу</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эместер</a:t>
            </a:r>
            <a:r>
              <a:rPr lang="ru-RU" sz="2200" dirty="0">
                <a:solidFill>
                  <a:schemeClr val="accent6">
                    <a:lumMod val="75000"/>
                  </a:schemeClr>
                </a:solidFill>
                <a:latin typeface="Times New Roman" pitchFamily="18" charset="0"/>
                <a:cs typeface="Times New Roman" pitchFamily="18" charset="0"/>
              </a:rPr>
              <a:t>: Апорт, Рашида, Наливка, </a:t>
            </a:r>
            <a:r>
              <a:rPr lang="ru-RU" sz="2200" dirty="0" smtClean="0">
                <a:solidFill>
                  <a:schemeClr val="accent6">
                    <a:lumMod val="75000"/>
                  </a:schemeClr>
                </a:solidFill>
                <a:latin typeface="Times New Roman" pitchFamily="18" charset="0"/>
                <a:cs typeface="Times New Roman" pitchFamily="18" charset="0"/>
              </a:rPr>
              <a:t>Боровинка.</a:t>
            </a:r>
            <a:endParaRPr lang="ru-RU" sz="2200" dirty="0">
              <a:solidFill>
                <a:schemeClr val="accent6">
                  <a:lumMod val="75000"/>
                </a:schemeClr>
              </a:solidFill>
              <a:latin typeface="Times New Roman" pitchFamily="18" charset="0"/>
              <a:cs typeface="Times New Roman" pitchFamily="18" charset="0"/>
            </a:endParaRPr>
          </a:p>
          <a:p>
            <a:r>
              <a:rPr lang="ru-RU" sz="2200" dirty="0" err="1" smtClean="0">
                <a:solidFill>
                  <a:schemeClr val="accent6">
                    <a:lumMod val="75000"/>
                  </a:schemeClr>
                </a:solidFill>
                <a:latin typeface="Times New Roman" pitchFamily="18" charset="0"/>
                <a:cs typeface="Times New Roman" pitchFamily="18" charset="0"/>
              </a:rPr>
              <a:t>Бактериалдык</a:t>
            </a:r>
            <a:r>
              <a:rPr lang="ru-RU" sz="2200" dirty="0" smtClean="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күйүк</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оорусуна</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туруктуу</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сорттордун</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тобу</a:t>
            </a:r>
            <a:r>
              <a:rPr lang="ru-RU" sz="2200" dirty="0">
                <a:solidFill>
                  <a:schemeClr val="accent6">
                    <a:lumMod val="75000"/>
                  </a:schemeClr>
                </a:solidFill>
                <a:latin typeface="Times New Roman" pitchFamily="18" charset="0"/>
                <a:cs typeface="Times New Roman" pitchFamily="18" charset="0"/>
              </a:rPr>
              <a:t> 37 </a:t>
            </a:r>
            <a:r>
              <a:rPr lang="ru-RU" sz="2200" dirty="0" err="1">
                <a:solidFill>
                  <a:schemeClr val="accent6">
                    <a:lumMod val="75000"/>
                  </a:schemeClr>
                </a:solidFill>
                <a:latin typeface="Times New Roman" pitchFamily="18" charset="0"/>
                <a:cs typeface="Times New Roman" pitchFamily="18" charset="0"/>
              </a:rPr>
              <a:t>сортту</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түзөт</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Орточо</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туруктуу</a:t>
            </a:r>
            <a:r>
              <a:rPr lang="ru-RU" sz="2200" dirty="0">
                <a:solidFill>
                  <a:schemeClr val="accent6">
                    <a:lumMod val="75000"/>
                  </a:schemeClr>
                </a:solidFill>
                <a:latin typeface="Times New Roman" pitchFamily="18" charset="0"/>
                <a:cs typeface="Times New Roman" pitchFamily="18" charset="0"/>
              </a:rPr>
              <a:t> - 70 сорт. </a:t>
            </a:r>
            <a:r>
              <a:rPr lang="ru-RU" sz="2200" dirty="0" err="1" smtClean="0">
                <a:solidFill>
                  <a:schemeClr val="accent6">
                    <a:lumMod val="75000"/>
                  </a:schemeClr>
                </a:solidFill>
                <a:latin typeface="Times New Roman" pitchFamily="18" charset="0"/>
                <a:cs typeface="Times New Roman" pitchFamily="18" charset="0"/>
              </a:rPr>
              <a:t>Бактериалдык</a:t>
            </a:r>
            <a:r>
              <a:rPr lang="ru-RU" sz="2200" dirty="0" smtClean="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күйүк</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оорусуна</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туруктуу</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эмес</a:t>
            </a:r>
            <a:r>
              <a:rPr lang="ru-RU" sz="2200" dirty="0">
                <a:solidFill>
                  <a:schemeClr val="accent6">
                    <a:lumMod val="75000"/>
                  </a:schemeClr>
                </a:solidFill>
                <a:latin typeface="Times New Roman" pitchFamily="18" charset="0"/>
                <a:cs typeface="Times New Roman" pitchFamily="18" charset="0"/>
              </a:rPr>
              <a:t> 27 сорт, </a:t>
            </a:r>
            <a:r>
              <a:rPr lang="ru-RU" sz="2200" dirty="0" err="1">
                <a:solidFill>
                  <a:schemeClr val="accent6">
                    <a:lumMod val="75000"/>
                  </a:schemeClr>
                </a:solidFill>
                <a:latin typeface="Times New Roman" pitchFamily="18" charset="0"/>
                <a:cs typeface="Times New Roman" pitchFamily="18" charset="0"/>
              </a:rPr>
              <a:t>алар</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Кыргызстандын</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аймагында</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андан</a:t>
            </a:r>
            <a:r>
              <a:rPr lang="ru-RU" sz="2200" dirty="0">
                <a:solidFill>
                  <a:schemeClr val="accent6">
                    <a:lumMod val="75000"/>
                  </a:schemeClr>
                </a:solidFill>
                <a:latin typeface="Times New Roman" pitchFamily="18" charset="0"/>
                <a:cs typeface="Times New Roman" pitchFamily="18" charset="0"/>
              </a:rPr>
              <a:t>  ары </a:t>
            </a:r>
            <a:r>
              <a:rPr lang="ru-RU" sz="2200" dirty="0" err="1">
                <a:solidFill>
                  <a:schemeClr val="accent6">
                    <a:lumMod val="75000"/>
                  </a:schemeClr>
                </a:solidFill>
                <a:latin typeface="Times New Roman" pitchFamily="18" charset="0"/>
                <a:cs typeface="Times New Roman" pitchFamily="18" charset="0"/>
              </a:rPr>
              <a:t>көбөйтүүгө</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жана</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өстүрүүгө</a:t>
            </a:r>
            <a:r>
              <a:rPr lang="ru-RU" sz="2200" dirty="0">
                <a:solidFill>
                  <a:schemeClr val="accent6">
                    <a:lumMod val="75000"/>
                  </a:schemeClr>
                </a:solidFill>
                <a:latin typeface="Times New Roman" pitchFamily="18" charset="0"/>
                <a:cs typeface="Times New Roman" pitchFamily="18" charset="0"/>
              </a:rPr>
              <a:t> </a:t>
            </a:r>
            <a:r>
              <a:rPr lang="ru-RU" sz="2200" dirty="0" err="1">
                <a:solidFill>
                  <a:schemeClr val="accent6">
                    <a:lumMod val="75000"/>
                  </a:schemeClr>
                </a:solidFill>
                <a:latin typeface="Times New Roman" pitchFamily="18" charset="0"/>
                <a:cs typeface="Times New Roman" pitchFamily="18" charset="0"/>
              </a:rPr>
              <a:t>сунушталбайт</a:t>
            </a:r>
            <a:r>
              <a:rPr lang="ru-RU" sz="2200" dirty="0">
                <a:solidFill>
                  <a:schemeClr val="accent6">
                    <a:lumMod val="75000"/>
                  </a:schemeClr>
                </a:solidFill>
                <a:latin typeface="Times New Roman" pitchFamily="18" charset="0"/>
                <a:cs typeface="Times New Roman" pitchFamily="18" charset="0"/>
              </a:rPr>
              <a:t>.</a:t>
            </a:r>
          </a:p>
          <a:p>
            <a:r>
              <a:rPr lang="ru-RU" sz="2800" dirty="0">
                <a:solidFill>
                  <a:schemeClr val="accent6">
                    <a:lumMod val="75000"/>
                  </a:schemeClr>
                </a:solidFill>
                <a:latin typeface="Times New Roman" pitchFamily="18" charset="0"/>
                <a:cs typeface="Times New Roman" pitchFamily="18" charset="0"/>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752" y="4176580"/>
            <a:ext cx="3225207" cy="241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50265"/>
            <a:ext cx="3384376" cy="246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362863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Другая 3">
      <a:dk1>
        <a:sysClr val="windowText" lastClr="000000"/>
      </a:dk1>
      <a:lt1>
        <a:sysClr val="window" lastClr="FFFFFF"/>
      </a:lt1>
      <a:dk2>
        <a:srgbClr val="F6C781"/>
      </a:dk2>
      <a:lt2>
        <a:srgbClr val="FBEEC9"/>
      </a:lt2>
      <a:accent1>
        <a:srgbClr val="F6C781"/>
      </a:accent1>
      <a:accent2>
        <a:srgbClr val="A5644E"/>
      </a:accent2>
      <a:accent3>
        <a:srgbClr val="B58B80"/>
      </a:accent3>
      <a:accent4>
        <a:srgbClr val="C3986D"/>
      </a:accent4>
      <a:accent5>
        <a:srgbClr val="A19574"/>
      </a:accent5>
      <a:accent6>
        <a:srgbClr val="C17529"/>
      </a:accent6>
      <a:hlink>
        <a:srgbClr val="F6C781"/>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987</TotalTime>
  <Words>1880</Words>
  <Application>Microsoft Office PowerPoint</Application>
  <PresentationFormat>Экран (4:3)</PresentationFormat>
  <Paragraphs>79</Paragraphs>
  <Slides>27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Трек</vt:lpstr>
      <vt:lpstr>  Дооткулова Гулира</vt:lpstr>
      <vt:lpstr>бактериалык күйүк  ооруусу (Erwinia amylovora) </vt:lpstr>
      <vt:lpstr>Бактериальный ожог</vt:lpstr>
      <vt:lpstr>Алма жана алмурут сортторунун бактериалдык күйүк ооруусуна туруктуугугу боюнча изилдөө жүргүзүлдү</vt:lpstr>
      <vt:lpstr>Изилдөөнүн максаты</vt:lpstr>
      <vt:lpstr>0дөн 1 баллга чейин ооруга чалдыккан алма сортторунун тизмеси:  </vt:lpstr>
      <vt:lpstr>2баллга чейин оорууга чалдыкан алма сортторунун тизмеси:  </vt:lpstr>
      <vt:lpstr>3төн 4 баллга чейин оорууга чалдыкан алма сортторунун тизмеси:   </vt:lpstr>
      <vt:lpstr>Жергиликтүү таралган , мурунку сорттордун арасында бактериальдык күйүккө туруктуурактары:  </vt:lpstr>
      <vt:lpstr>0дөн 1 баллга чейин ооруга чалдыккан алмуруттун сортторунун тизмеси: </vt:lpstr>
      <vt:lpstr>2баллга чейин оорууга чалдыкан алмуруттун сортторунун тизмеси:  </vt:lpstr>
      <vt:lpstr>3төн 4 баллга чейин оорууга чалдыкан алмуруттун сортторунун тизмеси:  </vt:lpstr>
      <vt:lpstr>байкоолор</vt:lpstr>
      <vt:lpstr>Адабий булактардан</vt:lpstr>
      <vt:lpstr>Алманын Бишкек сорту</vt:lpstr>
      <vt:lpstr>Сорт яблони Айчурек</vt:lpstr>
      <vt:lpstr>Алманын Осеннее Гареева сорту</vt:lpstr>
      <vt:lpstr>Алманын Ред Делишес сорту</vt:lpstr>
      <vt:lpstr>Алманын Кандиль Синап сорту</vt:lpstr>
      <vt:lpstr>Алманын Голден Делишес сорту</vt:lpstr>
      <vt:lpstr>Алмуруттун  Лесная Красавица сорту</vt:lpstr>
      <vt:lpstr>Алмуруттун Майская сорту (Киргизская зимняя).</vt:lpstr>
      <vt:lpstr>Алмуруттун Конференция сорту</vt:lpstr>
      <vt:lpstr>Алмуруттун Ноябрская сорту</vt:lpstr>
      <vt:lpstr>Бактериалдык күйүк оорусу кыйуу астыларында </vt:lpstr>
      <vt:lpstr>Сунуштоолор: </vt:lpstr>
      <vt:lpstr>Көңүл бурганыңыздар үчүн рахмат!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Дооткулова Гулира</dc:title>
  <dc:creator>kom55</dc:creator>
  <cp:lastModifiedBy>Work</cp:lastModifiedBy>
  <cp:revision>69</cp:revision>
  <dcterms:created xsi:type="dcterms:W3CDTF">2018-03-27T03:28:40Z</dcterms:created>
  <dcterms:modified xsi:type="dcterms:W3CDTF">2021-04-02T09:13:53Z</dcterms:modified>
</cp:coreProperties>
</file>